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s/modernComment_108_1DE295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Lst>
  <p:sldIdLst>
    <p:sldId id="256" r:id="rId5"/>
    <p:sldId id="269"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8CEABD-0DED-EF7D-EB44-22A26CDC5174}" name="Thomas Norman" initials="TN" userId="S::TWNorman@ltu.edu.au::ba801b33-a66a-4ab4-beb8-bdc718c6ec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665"/>
    <a:srgbClr val="1513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120" y="1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omments/modernComment_108_1DE2950.xml><?xml version="1.0" encoding="utf-8"?>
<p188:cmLst xmlns:a="http://schemas.openxmlformats.org/drawingml/2006/main" xmlns:r="http://schemas.openxmlformats.org/officeDocument/2006/relationships" xmlns:p188="http://schemas.microsoft.com/office/powerpoint/2018/8/main">
  <p188:cm id="{4A515759-0587-4D25-BEC9-8651DDCF92B4}" authorId="{608CEABD-0DED-EF7D-EB44-22A26CDC5174}" created="2022-11-21T03:29:18.002">
    <ac:deMkLst xmlns:ac="http://schemas.microsoft.com/office/drawing/2013/main/command">
      <pc:docMk xmlns:pc="http://schemas.microsoft.com/office/powerpoint/2013/main/command"/>
      <pc:sldMk xmlns:pc="http://schemas.microsoft.com/office/powerpoint/2013/main/command" cId="31336784" sldId="264"/>
      <ac:picMk id="3" creationId="{129E0B59-6E10-4632-B702-2C8CE16F0940}"/>
    </ac:deMkLst>
    <p188:txBody>
      <a:bodyPr/>
      <a:lstStyle/>
      <a:p>
        <a:r>
          <a:rPr lang="en-AU"/>
          <a:t>Need to update this figure with figure legend once we get it back from design</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9A762-DC83-4A6F-AC15-C329621C05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007C1BF-33DE-438A-9E24-955FCAA893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24EDF7B-E28B-4A63-BE4F-DF27BEB6CB07}"/>
              </a:ext>
            </a:extLst>
          </p:cNvPr>
          <p:cNvSpPr>
            <a:spLocks noGrp="1"/>
          </p:cNvSpPr>
          <p:nvPr>
            <p:ph type="dt" sz="half" idx="10"/>
          </p:nvPr>
        </p:nvSpPr>
        <p:spPr/>
        <p:txBody>
          <a:bodyPr/>
          <a:lstStyle/>
          <a:p>
            <a:fld id="{524C6359-9BB8-4148-8114-537E698DA205}" type="datetime1">
              <a:rPr lang="en-US" smtClean="0"/>
              <a:t>11/24/2022</a:t>
            </a:fld>
            <a:endParaRPr lang="en-US" dirty="0"/>
          </a:p>
        </p:txBody>
      </p:sp>
      <p:sp>
        <p:nvSpPr>
          <p:cNvPr id="5" name="Footer Placeholder 4">
            <a:extLst>
              <a:ext uri="{FF2B5EF4-FFF2-40B4-BE49-F238E27FC236}">
                <a16:creationId xmlns:a16="http://schemas.microsoft.com/office/drawing/2014/main" id="{C87F35A8-AE8F-4F86-A6C6-EF606E213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36128-6037-400E-A85B-8099564C1A93}"/>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58244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EB3C9-7C3C-49A5-B936-5989727AF0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60BE9AE-F324-4C7A-9D24-BCD1C57580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9942F21-A045-4158-94E9-470F7F230F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018FEA-510A-407E-84B6-D89C184CCDCD}"/>
              </a:ext>
            </a:extLst>
          </p:cNvPr>
          <p:cNvSpPr>
            <a:spLocks noGrp="1"/>
          </p:cNvSpPr>
          <p:nvPr>
            <p:ph type="dt" sz="half" idx="10"/>
          </p:nvPr>
        </p:nvSpPr>
        <p:spPr/>
        <p:txBody>
          <a:bodyPr/>
          <a:lstStyle/>
          <a:p>
            <a:fld id="{336133E9-A654-4C17-8C3C-DDCAC83D6EBF}" type="datetime1">
              <a:rPr lang="en-US" smtClean="0"/>
              <a:t>11/24/2022</a:t>
            </a:fld>
            <a:endParaRPr lang="en-US"/>
          </a:p>
        </p:txBody>
      </p:sp>
      <p:sp>
        <p:nvSpPr>
          <p:cNvPr id="6" name="Footer Placeholder 5">
            <a:extLst>
              <a:ext uri="{FF2B5EF4-FFF2-40B4-BE49-F238E27FC236}">
                <a16:creationId xmlns:a16="http://schemas.microsoft.com/office/drawing/2014/main" id="{48DBADC6-6899-481D-8A16-F2DED2A13D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39A260-C109-49CE-920D-E22EE8792532}"/>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441093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5DFDC-9193-40CA-A51A-39BA87E736D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6DFF47E-B4E0-4E77-8B9B-999D4CD38B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9E504D-4F8A-4008-A84F-8872BD4EC577}"/>
              </a:ext>
            </a:extLst>
          </p:cNvPr>
          <p:cNvSpPr>
            <a:spLocks noGrp="1"/>
          </p:cNvSpPr>
          <p:nvPr>
            <p:ph type="dt" sz="half" idx="10"/>
          </p:nvPr>
        </p:nvSpPr>
        <p:spPr/>
        <p:txBody>
          <a:bodyPr/>
          <a:lstStyle/>
          <a:p>
            <a:fld id="{A4649BD0-10DB-43E7-8F22-40B3D51B8FC3}" type="datetime1">
              <a:rPr lang="en-US" smtClean="0"/>
              <a:t>11/24/2022</a:t>
            </a:fld>
            <a:endParaRPr lang="en-US"/>
          </a:p>
        </p:txBody>
      </p:sp>
      <p:sp>
        <p:nvSpPr>
          <p:cNvPr id="5" name="Footer Placeholder 4">
            <a:extLst>
              <a:ext uri="{FF2B5EF4-FFF2-40B4-BE49-F238E27FC236}">
                <a16:creationId xmlns:a16="http://schemas.microsoft.com/office/drawing/2014/main" id="{5B26FDC3-751E-456E-A550-445C14C92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8DAB50-33A7-40EB-98CB-63AB0C028311}"/>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59494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939E36-A39F-4639-8742-81AD5156D5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11EFCA4-113D-4387-88D0-356A3B5582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43EC1AE-F73C-49F0-B20D-BD0FC432E857}"/>
              </a:ext>
            </a:extLst>
          </p:cNvPr>
          <p:cNvSpPr>
            <a:spLocks noGrp="1"/>
          </p:cNvSpPr>
          <p:nvPr>
            <p:ph type="dt" sz="half" idx="10"/>
          </p:nvPr>
        </p:nvSpPr>
        <p:spPr/>
        <p:txBody>
          <a:bodyPr/>
          <a:lstStyle/>
          <a:p>
            <a:fld id="{0A16C79C-F566-427A-93F6-434A4E613134}" type="datetime1">
              <a:rPr lang="en-US" smtClean="0"/>
              <a:t>11/24/2022</a:t>
            </a:fld>
            <a:endParaRPr lang="en-US"/>
          </a:p>
        </p:txBody>
      </p:sp>
      <p:sp>
        <p:nvSpPr>
          <p:cNvPr id="5" name="Footer Placeholder 4">
            <a:extLst>
              <a:ext uri="{FF2B5EF4-FFF2-40B4-BE49-F238E27FC236}">
                <a16:creationId xmlns:a16="http://schemas.microsoft.com/office/drawing/2014/main" id="{3E7574AB-994E-436D-9409-5ADD89D09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2966D6-F3E8-43FD-A28B-92C948D7A6B3}"/>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30446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FBD7C-8340-4FB4-863E-B53BF70E472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7A717BF-FFBD-4B18-9D14-248A9D9528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C5C10C2-02DA-4F95-A903-BD47725642C1}"/>
              </a:ext>
            </a:extLst>
          </p:cNvPr>
          <p:cNvSpPr>
            <a:spLocks noGrp="1"/>
          </p:cNvSpPr>
          <p:nvPr>
            <p:ph type="dt" sz="half" idx="10"/>
          </p:nvPr>
        </p:nvSpPr>
        <p:spPr/>
        <p:txBody>
          <a:bodyPr/>
          <a:lstStyle/>
          <a:p>
            <a:fld id="{9376191F-481E-48E9-BB9A-369A67A7362D}" type="datetime1">
              <a:rPr lang="en-US" smtClean="0"/>
              <a:t>11/24/2022</a:t>
            </a:fld>
            <a:endParaRPr lang="en-US" dirty="0"/>
          </a:p>
        </p:txBody>
      </p:sp>
      <p:sp>
        <p:nvSpPr>
          <p:cNvPr id="5" name="Footer Placeholder 4">
            <a:extLst>
              <a:ext uri="{FF2B5EF4-FFF2-40B4-BE49-F238E27FC236}">
                <a16:creationId xmlns:a16="http://schemas.microsoft.com/office/drawing/2014/main" id="{8224CE8F-9C8E-4F05-827B-57639A330D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4FBE0A-3E3E-4A45-881B-9E2B2CCE0C4E}"/>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56129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68000"/>
            <a:lum/>
          </a:blip>
          <a:srcRect/>
          <a:stretch>
            <a:fillRect t="2000" r="35000" b="5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2E110-1B1E-4EB2-AE4C-4274BDEC639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BCC77AB-C53E-4262-ACE8-5B160883CD64}"/>
              </a:ext>
            </a:extLst>
          </p:cNvPr>
          <p:cNvSpPr>
            <a:spLocks noGrp="1"/>
          </p:cNvSpPr>
          <p:nvPr>
            <p:ph type="dt" sz="half" idx="10"/>
          </p:nvPr>
        </p:nvSpPr>
        <p:spPr/>
        <p:txBody>
          <a:bodyPr/>
          <a:lstStyle/>
          <a:p>
            <a:fld id="{8769D389-4C4C-4FD7-9E6B-9F44477F0EB8}" type="datetime1">
              <a:rPr lang="en-US" smtClean="0"/>
              <a:t>11/24/2022</a:t>
            </a:fld>
            <a:endParaRPr lang="en-US" dirty="0"/>
          </a:p>
        </p:txBody>
      </p:sp>
      <p:sp>
        <p:nvSpPr>
          <p:cNvPr id="4" name="Footer Placeholder 3">
            <a:extLst>
              <a:ext uri="{FF2B5EF4-FFF2-40B4-BE49-F238E27FC236}">
                <a16:creationId xmlns:a16="http://schemas.microsoft.com/office/drawing/2014/main" id="{85E852E0-A5AE-462E-8574-78C7F62926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826088-EAF2-4561-8AA6-7F48A048AF0B}"/>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07483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D98A-B03D-4DD8-A7F1-D0A3FBAB8E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6680AA4-9F15-461F-8A9C-FE6F44832B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7B416F-9E27-44F4-9E3D-D30F66C559DA}"/>
              </a:ext>
            </a:extLst>
          </p:cNvPr>
          <p:cNvSpPr>
            <a:spLocks noGrp="1"/>
          </p:cNvSpPr>
          <p:nvPr>
            <p:ph type="dt" sz="half" idx="10"/>
          </p:nvPr>
        </p:nvSpPr>
        <p:spPr/>
        <p:txBody>
          <a:bodyPr/>
          <a:lstStyle/>
          <a:p>
            <a:fld id="{6C5677DE-DD04-48CC-9C18-7BE9FF2DEB6B}" type="datetime1">
              <a:rPr lang="en-US" smtClean="0"/>
              <a:t>11/24/2022</a:t>
            </a:fld>
            <a:endParaRPr lang="en-US"/>
          </a:p>
        </p:txBody>
      </p:sp>
      <p:sp>
        <p:nvSpPr>
          <p:cNvPr id="5" name="Footer Placeholder 4">
            <a:extLst>
              <a:ext uri="{FF2B5EF4-FFF2-40B4-BE49-F238E27FC236}">
                <a16:creationId xmlns:a16="http://schemas.microsoft.com/office/drawing/2014/main" id="{7179DE36-6FD6-4F47-8750-D0043A16F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2E053-D2F2-493F-8546-C63DA0D39101}"/>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87131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65C2E-38FD-48BC-A312-9F653ADCB74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5E103BB-38B8-4C00-864B-7C6FD99AF6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A9466F5-0B9A-4C85-B577-6C7DC64FE2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590E644-9E10-4D59-98F1-3284F7806893}"/>
              </a:ext>
            </a:extLst>
          </p:cNvPr>
          <p:cNvSpPr>
            <a:spLocks noGrp="1"/>
          </p:cNvSpPr>
          <p:nvPr>
            <p:ph type="dt" sz="half" idx="10"/>
          </p:nvPr>
        </p:nvSpPr>
        <p:spPr/>
        <p:txBody>
          <a:bodyPr/>
          <a:lstStyle/>
          <a:p>
            <a:fld id="{463255ED-7101-4D18-A8AE-3B5E4CB87EA5}" type="datetime1">
              <a:rPr lang="en-US" smtClean="0"/>
              <a:t>11/24/2022</a:t>
            </a:fld>
            <a:endParaRPr lang="en-US"/>
          </a:p>
        </p:txBody>
      </p:sp>
      <p:sp>
        <p:nvSpPr>
          <p:cNvPr id="6" name="Footer Placeholder 5">
            <a:extLst>
              <a:ext uri="{FF2B5EF4-FFF2-40B4-BE49-F238E27FC236}">
                <a16:creationId xmlns:a16="http://schemas.microsoft.com/office/drawing/2014/main" id="{0ECFDB14-1D32-4A8B-944B-A9C109CAA7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A0C8D4-745E-4C5B-A93D-3D49D1B38D79}"/>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165942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8253-3FE5-4CCC-86F7-BE361D97EE4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549FF9F-AE7E-4B4D-B0B1-E9EC83CAC5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29D51B-EDD1-4C80-B5FD-0787CE83CE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5990EB5-17E7-475D-9289-C638F7BE46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E21873-E0A9-4C71-B0B0-B68F8E8B09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E243DE5-2DD8-40A4-A6A2-4C5C3DF565D3}"/>
              </a:ext>
            </a:extLst>
          </p:cNvPr>
          <p:cNvSpPr>
            <a:spLocks noGrp="1"/>
          </p:cNvSpPr>
          <p:nvPr>
            <p:ph type="dt" sz="half" idx="10"/>
          </p:nvPr>
        </p:nvSpPr>
        <p:spPr/>
        <p:txBody>
          <a:bodyPr/>
          <a:lstStyle/>
          <a:p>
            <a:fld id="{CD52F23D-51F6-4C94-8CD5-B9ABBF67EE23}" type="datetime1">
              <a:rPr lang="en-US" smtClean="0"/>
              <a:t>11/24/2022</a:t>
            </a:fld>
            <a:endParaRPr lang="en-US"/>
          </a:p>
        </p:txBody>
      </p:sp>
      <p:sp>
        <p:nvSpPr>
          <p:cNvPr id="8" name="Footer Placeholder 7">
            <a:extLst>
              <a:ext uri="{FF2B5EF4-FFF2-40B4-BE49-F238E27FC236}">
                <a16:creationId xmlns:a16="http://schemas.microsoft.com/office/drawing/2014/main" id="{940C0F50-DD81-4AC2-8D36-F7AEA7D70B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CE1CAA-4248-4E22-A86E-1DF9976EAEAA}"/>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40235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D7A4E-DE1F-4345-9094-8AF4B9915C4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99579E0-C8E2-4291-9FBB-7BC84130C4AE}"/>
              </a:ext>
            </a:extLst>
          </p:cNvPr>
          <p:cNvSpPr>
            <a:spLocks noGrp="1"/>
          </p:cNvSpPr>
          <p:nvPr>
            <p:ph type="dt" sz="half" idx="10"/>
          </p:nvPr>
        </p:nvSpPr>
        <p:spPr/>
        <p:txBody>
          <a:bodyPr/>
          <a:lstStyle/>
          <a:p>
            <a:fld id="{D51A702F-6367-4FD1-89A8-3744BE6BA9A2}" type="datetime1">
              <a:rPr lang="en-US" smtClean="0"/>
              <a:t>11/24/2022</a:t>
            </a:fld>
            <a:endParaRPr lang="en-US"/>
          </a:p>
        </p:txBody>
      </p:sp>
      <p:sp>
        <p:nvSpPr>
          <p:cNvPr id="4" name="Footer Placeholder 3">
            <a:extLst>
              <a:ext uri="{FF2B5EF4-FFF2-40B4-BE49-F238E27FC236}">
                <a16:creationId xmlns:a16="http://schemas.microsoft.com/office/drawing/2014/main" id="{8F2F9986-EECA-46FB-9A49-86806F388D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9DFF0C-F875-4361-9335-850A83162206}"/>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2997356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D30E79-B89F-4023-BEE7-47A55872786E}"/>
              </a:ext>
            </a:extLst>
          </p:cNvPr>
          <p:cNvSpPr>
            <a:spLocks noGrp="1"/>
          </p:cNvSpPr>
          <p:nvPr>
            <p:ph type="dt" sz="half" idx="10"/>
          </p:nvPr>
        </p:nvSpPr>
        <p:spPr/>
        <p:txBody>
          <a:bodyPr/>
          <a:lstStyle/>
          <a:p>
            <a:fld id="{4A6E99BD-4B4F-4460-B452-0E8146ACCF8F}" type="datetime1">
              <a:rPr lang="en-US" smtClean="0"/>
              <a:t>11/24/2022</a:t>
            </a:fld>
            <a:endParaRPr lang="en-US"/>
          </a:p>
        </p:txBody>
      </p:sp>
      <p:sp>
        <p:nvSpPr>
          <p:cNvPr id="3" name="Footer Placeholder 2">
            <a:extLst>
              <a:ext uri="{FF2B5EF4-FFF2-40B4-BE49-F238E27FC236}">
                <a16:creationId xmlns:a16="http://schemas.microsoft.com/office/drawing/2014/main" id="{970DB9DB-554E-4F71-BBE7-3F82CCD4F3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FE8C17-E42F-475D-845D-4AB840DED29F}"/>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4250098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3A44B-9ED8-4249-B66D-A81253869B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CEBC0EE-020C-441E-80D9-9D599BC31E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F4AD680-6F67-4D06-A69D-ACDC18ED5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56B6C0-9C63-4AEB-B4C8-70D297C632FB}"/>
              </a:ext>
            </a:extLst>
          </p:cNvPr>
          <p:cNvSpPr>
            <a:spLocks noGrp="1"/>
          </p:cNvSpPr>
          <p:nvPr>
            <p:ph type="dt" sz="half" idx="10"/>
          </p:nvPr>
        </p:nvSpPr>
        <p:spPr/>
        <p:txBody>
          <a:bodyPr/>
          <a:lstStyle/>
          <a:p>
            <a:fld id="{EB6FD34C-1867-42A9-AC54-D15ADD8A65E7}" type="datetime1">
              <a:rPr lang="en-US" smtClean="0"/>
              <a:t>11/24/2022</a:t>
            </a:fld>
            <a:endParaRPr lang="en-US"/>
          </a:p>
        </p:txBody>
      </p:sp>
      <p:sp>
        <p:nvSpPr>
          <p:cNvPr id="6" name="Footer Placeholder 5">
            <a:extLst>
              <a:ext uri="{FF2B5EF4-FFF2-40B4-BE49-F238E27FC236}">
                <a16:creationId xmlns:a16="http://schemas.microsoft.com/office/drawing/2014/main" id="{B3C0FF7E-2886-4C7F-8E21-92CD7EBF6C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69BFFA-68BF-4D92-B0C9-4EA8DF504DC5}"/>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558862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68000"/>
            <a:lum/>
          </a:blip>
          <a:srcRect/>
          <a:stretch>
            <a:fillRect l="53000" t="2000" r="-18000" b="5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988CD7-1276-429B-9D4E-7222D3D82D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671DB6A-282E-4219-9D1B-234BB0464C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3EFAE18-26D5-4263-BF40-6709B9F38F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9D389-4C4C-4FD7-9E6B-9F44477F0EB8}" type="datetime1">
              <a:rPr lang="en-US" smtClean="0"/>
              <a:t>11/24/2022</a:t>
            </a:fld>
            <a:endParaRPr lang="en-US" dirty="0"/>
          </a:p>
        </p:txBody>
      </p:sp>
      <p:sp>
        <p:nvSpPr>
          <p:cNvPr id="5" name="Footer Placeholder 4">
            <a:extLst>
              <a:ext uri="{FF2B5EF4-FFF2-40B4-BE49-F238E27FC236}">
                <a16:creationId xmlns:a16="http://schemas.microsoft.com/office/drawing/2014/main" id="{F74F2D52-489E-4DA1-B171-434B89A876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68AB9D-6A1C-4E7A-A519-89659757DB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250790447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3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08_1DE295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hivfutures@latrobe.edu.au" TargetMode="External"/><Relationship Id="rId2" Type="http://schemas.openxmlformats.org/officeDocument/2006/relationships/hyperlink" Target="http://www.hivfutures.org.a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7438-713E-4929-8921-4F155C2D4962}"/>
              </a:ext>
            </a:extLst>
          </p:cNvPr>
          <p:cNvSpPr>
            <a:spLocks noGrp="1"/>
          </p:cNvSpPr>
          <p:nvPr>
            <p:ph type="ctrTitle"/>
          </p:nvPr>
        </p:nvSpPr>
        <p:spPr>
          <a:xfrm>
            <a:off x="890338" y="640080"/>
            <a:ext cx="4169716" cy="2412050"/>
          </a:xfrm>
        </p:spPr>
        <p:txBody>
          <a:bodyPr anchor="b">
            <a:normAutofit/>
          </a:bodyPr>
          <a:lstStyle/>
          <a:p>
            <a:pPr algn="l"/>
            <a:r>
              <a:rPr lang="en-US" sz="3800" b="1" i="0" dirty="0">
                <a:solidFill>
                  <a:srgbClr val="6C0665"/>
                </a:solidFill>
                <a:latin typeface="Arial" panose="020B0604020202020204" pitchFamily="34" charset="0"/>
                <a:cs typeface="Arial" panose="020B0604020202020204" pitchFamily="34" charset="0"/>
              </a:rPr>
              <a:t>HIV Futures 10</a:t>
            </a:r>
            <a:br>
              <a:rPr lang="en-US" sz="3800" i="0" dirty="0">
                <a:latin typeface="Arial" panose="020B0604020202020204" pitchFamily="34" charset="0"/>
                <a:cs typeface="Arial" panose="020B0604020202020204" pitchFamily="34" charset="0"/>
              </a:rPr>
            </a:br>
            <a:r>
              <a:rPr lang="en-US" sz="3200" i="0" dirty="0">
                <a:latin typeface="Arial" panose="020B0604020202020204" pitchFamily="34" charset="0"/>
                <a:cs typeface="Arial" panose="020B0604020202020204" pitchFamily="34" charset="0"/>
              </a:rPr>
              <a:t>Quality of life among people living with HIV in Australia in 2022 </a:t>
            </a:r>
            <a:endParaRPr lang="en-AU" sz="3200" i="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7A109BB-2D5F-48B8-B2FF-4A3A5B369178}"/>
              </a:ext>
            </a:extLst>
          </p:cNvPr>
          <p:cNvSpPr>
            <a:spLocks noGrp="1"/>
          </p:cNvSpPr>
          <p:nvPr>
            <p:ph type="subTitle" idx="1"/>
          </p:nvPr>
        </p:nvSpPr>
        <p:spPr>
          <a:xfrm>
            <a:off x="982598" y="3608440"/>
            <a:ext cx="4077456" cy="3168445"/>
          </a:xfrm>
        </p:spPr>
        <p:txBody>
          <a:bodyPr>
            <a:normAutofit/>
          </a:bodyPr>
          <a:lstStyle/>
          <a:p>
            <a:pPr marL="285750" indent="-285750" algn="l">
              <a:buFont typeface="Arial" panose="020B0604020202020204" pitchFamily="34" charset="0"/>
              <a:buChar char="•"/>
            </a:pPr>
            <a:r>
              <a:rPr lang="en-AU" sz="1400" dirty="0">
                <a:latin typeface="Arial" panose="020B0604020202020204" pitchFamily="34" charset="0"/>
                <a:cs typeface="Arial" panose="020B0604020202020204" pitchFamily="34" charset="0"/>
              </a:rPr>
              <a:t>HIV Futures is a repeated cross-sectional survey on quality of life among people living with HIV that has been running since 1997</a:t>
            </a:r>
          </a:p>
          <a:p>
            <a:pPr marL="285750" indent="-285750" algn="l">
              <a:buFont typeface="Arial" panose="020B0604020202020204" pitchFamily="34" charset="0"/>
              <a:buChar char="•"/>
            </a:pPr>
            <a:r>
              <a:rPr lang="en-AU" sz="1400" dirty="0">
                <a:latin typeface="Arial" panose="020B0604020202020204" pitchFamily="34" charset="0"/>
                <a:cs typeface="Arial" panose="020B0604020202020204" pitchFamily="34" charset="0"/>
              </a:rPr>
              <a:t>HIV Futures 10 just released </a:t>
            </a:r>
          </a:p>
          <a:p>
            <a:pPr marL="285750" indent="-285750" algn="l">
              <a:buFont typeface="Arial" panose="020B0604020202020204" pitchFamily="34" charset="0"/>
              <a:buChar char="•"/>
            </a:pPr>
            <a:r>
              <a:rPr lang="en-AU" sz="1400" dirty="0">
                <a:latin typeface="Arial" panose="020B0604020202020204" pitchFamily="34" charset="0"/>
                <a:cs typeface="Arial" panose="020B0604020202020204" pitchFamily="34" charset="0"/>
              </a:rPr>
              <a:t>Data were collected for HIV Futures 10 from May 2021 until July 2022 using an online survey or hardcopy survey booklet. </a:t>
            </a:r>
          </a:p>
          <a:p>
            <a:pPr marL="285750" indent="-285750" algn="l">
              <a:buFont typeface="Arial" panose="020B0604020202020204" pitchFamily="34" charset="0"/>
              <a:buChar char="•"/>
            </a:pPr>
            <a:r>
              <a:rPr lang="en-AU" sz="1400" dirty="0">
                <a:latin typeface="Arial" panose="020B0604020202020204" pitchFamily="34" charset="0"/>
                <a:cs typeface="Arial" panose="020B0604020202020204" pitchFamily="34" charset="0"/>
              </a:rPr>
              <a:t>The survey looks at quality of life, financial security, health, wellbeing, treatment, support, sex, relationships, HIV-related stigma, COVID-19, telehealth and substance use</a:t>
            </a:r>
          </a:p>
          <a:p>
            <a:pPr algn="l"/>
            <a:endParaRPr lang="en-AU" sz="800" b="1" dirty="0">
              <a:latin typeface="Arial" panose="020B0604020202020204" pitchFamily="34" charset="0"/>
              <a:cs typeface="Arial" panose="020B0604020202020204" pitchFamily="34" charset="0"/>
            </a:endParaRPr>
          </a:p>
        </p:txBody>
      </p:sp>
      <p:pic>
        <p:nvPicPr>
          <p:cNvPr id="32" name="Content Placeholder 4">
            <a:extLst>
              <a:ext uri="{FF2B5EF4-FFF2-40B4-BE49-F238E27FC236}">
                <a16:creationId xmlns:a16="http://schemas.microsoft.com/office/drawing/2014/main" id="{3EDCBCFA-741B-4666-A289-899E60F94FFF}"/>
              </a:ext>
            </a:extLst>
          </p:cNvPr>
          <p:cNvPicPr>
            <a:picLocks noChangeAspect="1"/>
          </p:cNvPicPr>
          <p:nvPr/>
        </p:nvPicPr>
        <p:blipFill rotWithShape="1">
          <a:blip r:embed="rId2"/>
          <a:srcRect t="1855" r="-2" b="691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cxnSp>
        <p:nvCxnSpPr>
          <p:cNvPr id="6" name="Straight Connector 5">
            <a:extLst>
              <a:ext uri="{FF2B5EF4-FFF2-40B4-BE49-F238E27FC236}">
                <a16:creationId xmlns:a16="http://schemas.microsoft.com/office/drawing/2014/main" id="{40202EC5-8666-48F4-8895-6DE09DB9126D}"/>
              </a:ext>
            </a:extLst>
          </p:cNvPr>
          <p:cNvCxnSpPr>
            <a:cxnSpLocks/>
          </p:cNvCxnSpPr>
          <p:nvPr/>
        </p:nvCxnSpPr>
        <p:spPr>
          <a:xfrm>
            <a:off x="890338" y="3245954"/>
            <a:ext cx="4169716" cy="0"/>
          </a:xfrm>
          <a:prstGeom prst="line">
            <a:avLst/>
          </a:prstGeom>
          <a:ln w="38100">
            <a:solidFill>
              <a:srgbClr val="6C066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908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2C91CA26-814F-4AA2-9A25-7ABA1482E516}"/>
              </a:ext>
            </a:extLst>
          </p:cNvPr>
          <p:cNvSpPr txBox="1"/>
          <p:nvPr/>
        </p:nvSpPr>
        <p:spPr>
          <a:xfrm>
            <a:off x="328840" y="2568814"/>
            <a:ext cx="6796759" cy="584775"/>
          </a:xfrm>
          <a:prstGeom prst="rect">
            <a:avLst/>
          </a:prstGeom>
          <a:noFill/>
        </p:spPr>
        <p:txBody>
          <a:bodyPr wrap="square">
            <a:spAutoFit/>
          </a:bodyPr>
          <a:lstStyle/>
          <a:p>
            <a:r>
              <a:rPr lang="en-AU" sz="3200" i="0" dirty="0">
                <a:latin typeface="Arial" panose="020B0604020202020204" pitchFamily="34" charset="0"/>
                <a:cs typeface="Arial" panose="020B0604020202020204" pitchFamily="34" charset="0"/>
              </a:rPr>
              <a:t>Peer connection</a:t>
            </a:r>
          </a:p>
        </p:txBody>
      </p:sp>
      <p:sp>
        <p:nvSpPr>
          <p:cNvPr id="52" name="Content Placeholder 8">
            <a:extLst>
              <a:ext uri="{FF2B5EF4-FFF2-40B4-BE49-F238E27FC236}">
                <a16:creationId xmlns:a16="http://schemas.microsoft.com/office/drawing/2014/main" id="{596D3838-06AE-4DED-B2CB-6490AE4A91A5}"/>
              </a:ext>
            </a:extLst>
          </p:cNvPr>
          <p:cNvSpPr txBox="1">
            <a:spLocks/>
          </p:cNvSpPr>
          <p:nvPr/>
        </p:nvSpPr>
        <p:spPr>
          <a:xfrm>
            <a:off x="328840" y="3429000"/>
            <a:ext cx="5674808" cy="3608237"/>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42.3% indicated they </a:t>
            </a:r>
            <a:r>
              <a:rPr lang="en-AU" sz="1400" b="1" dirty="0">
                <a:latin typeface="Arial" panose="020B0604020202020204" pitchFamily="34" charset="0"/>
                <a:ea typeface="Times New Roman" panose="02020603050405020304" pitchFamily="18" charset="0"/>
                <a:cs typeface="Arial" panose="020B0604020202020204" pitchFamily="34" charset="0"/>
              </a:rPr>
              <a:t>did not </a:t>
            </a:r>
            <a:r>
              <a:rPr lang="en-AU" sz="1400" dirty="0">
                <a:latin typeface="Arial" panose="020B0604020202020204" pitchFamily="34" charset="0"/>
                <a:ea typeface="Times New Roman" panose="02020603050405020304" pitchFamily="18" charset="0"/>
                <a:cs typeface="Arial" panose="020B0604020202020204" pitchFamily="34" charset="0"/>
              </a:rPr>
              <a:t>have any other </a:t>
            </a:r>
            <a:r>
              <a:rPr lang="en-AU" sz="1400" dirty="0" err="1">
                <a:latin typeface="Arial" panose="020B0604020202020204" pitchFamily="34" charset="0"/>
                <a:ea typeface="Times New Roman" panose="02020603050405020304" pitchFamily="18" charset="0"/>
                <a:cs typeface="Arial" panose="020B0604020202020204" pitchFamily="34" charset="0"/>
              </a:rPr>
              <a:t>PLHIV</a:t>
            </a:r>
            <a:r>
              <a:rPr lang="en-AU" sz="1400" dirty="0">
                <a:latin typeface="Arial" panose="020B0604020202020204" pitchFamily="34" charset="0"/>
                <a:ea typeface="Times New Roman" panose="02020603050405020304" pitchFamily="18" charset="0"/>
                <a:cs typeface="Arial" panose="020B0604020202020204" pitchFamily="34" charset="0"/>
              </a:rPr>
              <a:t> in their social/informal networks who they could talk to about HIV</a:t>
            </a:r>
          </a:p>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56.5% agreed that knowing other </a:t>
            </a:r>
            <a:r>
              <a:rPr lang="en-AU" sz="1400" dirty="0" err="1">
                <a:latin typeface="Arial" panose="020B0604020202020204" pitchFamily="34" charset="0"/>
                <a:ea typeface="Times New Roman" panose="02020603050405020304" pitchFamily="18" charset="0"/>
                <a:cs typeface="Arial" panose="020B0604020202020204" pitchFamily="34" charset="0"/>
              </a:rPr>
              <a:t>PLHIV</a:t>
            </a:r>
            <a:r>
              <a:rPr lang="en-AU" sz="1400" dirty="0">
                <a:latin typeface="Arial" panose="020B0604020202020204" pitchFamily="34" charset="0"/>
                <a:ea typeface="Times New Roman" panose="02020603050405020304" pitchFamily="18" charset="0"/>
                <a:cs typeface="Arial" panose="020B0604020202020204" pitchFamily="34" charset="0"/>
              </a:rPr>
              <a:t> was important to them</a:t>
            </a:r>
          </a:p>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54.6% were interested in being part of an HIV community</a:t>
            </a:r>
          </a:p>
          <a:p>
            <a:r>
              <a:rPr lang="en-AU" sz="1400" dirty="0">
                <a:latin typeface="Arial" panose="020B0604020202020204" pitchFamily="34" charset="0"/>
                <a:ea typeface="Times New Roman" panose="02020603050405020304" pitchFamily="18" charset="0"/>
                <a:cs typeface="Arial" panose="020B0604020202020204" pitchFamily="34" charset="0"/>
              </a:rPr>
              <a:t>However: </a:t>
            </a:r>
          </a:p>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73.4% </a:t>
            </a:r>
            <a:r>
              <a:rPr lang="en-AU" sz="1400" b="1" dirty="0">
                <a:latin typeface="Arial" panose="020B0604020202020204" pitchFamily="34" charset="0"/>
                <a:ea typeface="Times New Roman" panose="02020603050405020304" pitchFamily="18" charset="0"/>
                <a:cs typeface="Arial" panose="020B0604020202020204" pitchFamily="34" charset="0"/>
              </a:rPr>
              <a:t>did not </a:t>
            </a:r>
            <a:r>
              <a:rPr lang="en-AU" sz="1400" dirty="0">
                <a:latin typeface="Arial" panose="020B0604020202020204" pitchFamily="34" charset="0"/>
                <a:ea typeface="Times New Roman" panose="02020603050405020304" pitchFamily="18" charset="0"/>
                <a:cs typeface="Arial" panose="020B0604020202020204" pitchFamily="34" charset="0"/>
              </a:rPr>
              <a:t>feel like part of a community of </a:t>
            </a:r>
            <a:r>
              <a:rPr lang="en-AU" sz="1400" dirty="0" err="1">
                <a:latin typeface="Arial" panose="020B0604020202020204" pitchFamily="34" charset="0"/>
                <a:ea typeface="Times New Roman" panose="02020603050405020304" pitchFamily="18" charset="0"/>
                <a:cs typeface="Arial" panose="020B0604020202020204" pitchFamily="34" charset="0"/>
              </a:rPr>
              <a:t>PLHIV</a:t>
            </a:r>
            <a:endParaRPr lang="en-AU" sz="1400" dirty="0">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34.6% felt it was hard to meet other </a:t>
            </a:r>
            <a:r>
              <a:rPr lang="en-AU" sz="1400" dirty="0" err="1">
                <a:latin typeface="Arial" panose="020B0604020202020204" pitchFamily="34" charset="0"/>
                <a:ea typeface="Times New Roman" panose="02020603050405020304" pitchFamily="18" charset="0"/>
                <a:cs typeface="Arial" panose="020B0604020202020204" pitchFamily="34" charset="0"/>
              </a:rPr>
              <a:t>PLHIV</a:t>
            </a:r>
            <a:r>
              <a:rPr lang="en-AU" sz="1400" dirty="0">
                <a:latin typeface="Arial" panose="020B0604020202020204" pitchFamily="34" charset="0"/>
                <a:ea typeface="Times New Roman" panose="02020603050405020304" pitchFamily="18" charset="0"/>
                <a:cs typeface="Arial" panose="020B0604020202020204" pitchFamily="34" charset="0"/>
              </a:rPr>
              <a:t> </a:t>
            </a:r>
          </a:p>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24.2% felt isolated or cut off from other </a:t>
            </a:r>
            <a:r>
              <a:rPr lang="en-AU" sz="1400" dirty="0" err="1">
                <a:latin typeface="Arial" panose="020B0604020202020204" pitchFamily="34" charset="0"/>
                <a:ea typeface="Times New Roman" panose="02020603050405020304" pitchFamily="18" charset="0"/>
                <a:cs typeface="Arial" panose="020B0604020202020204" pitchFamily="34" charset="0"/>
              </a:rPr>
              <a:t>PLHIV</a:t>
            </a:r>
            <a:endParaRPr lang="en-AU" sz="1400" dirty="0">
              <a:latin typeface="Arial" panose="020B0604020202020204" pitchFamily="34" charset="0"/>
              <a:ea typeface="Times New Roman" panose="02020603050405020304" pitchFamily="18" charset="0"/>
              <a:cs typeface="Arial" panose="020B0604020202020204" pitchFamily="34" charset="0"/>
            </a:endParaRPr>
          </a:p>
          <a:p>
            <a:endParaRPr lang="en-AU" sz="1400" dirty="0">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Symbol" panose="05050102010706020507" pitchFamily="18" charset="2"/>
              <a:buChar char=""/>
            </a:pPr>
            <a:endParaRPr lang="en-AU" sz="1400" dirty="0">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descr="Chart, timeline&#10;&#10;Description automatically generated">
            <a:extLst>
              <a:ext uri="{FF2B5EF4-FFF2-40B4-BE49-F238E27FC236}">
                <a16:creationId xmlns:a16="http://schemas.microsoft.com/office/drawing/2014/main" id="{FD216830-8659-4B58-A9A8-44302FEB0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8354" y="3388740"/>
            <a:ext cx="6003645" cy="3348568"/>
          </a:xfrm>
          <a:prstGeom prst="rect">
            <a:avLst/>
          </a:prstGeom>
        </p:spPr>
      </p:pic>
    </p:spTree>
    <p:extLst>
      <p:ext uri="{BB962C8B-B14F-4D97-AF65-F5344CB8AC3E}">
        <p14:creationId xmlns:p14="http://schemas.microsoft.com/office/powerpoint/2010/main" val="31336784"/>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3BD67-BA43-467E-80DA-442AD64D6DFE}"/>
              </a:ext>
            </a:extLst>
          </p:cNvPr>
          <p:cNvSpPr>
            <a:spLocks noGrp="1"/>
          </p:cNvSpPr>
          <p:nvPr>
            <p:ph type="title"/>
          </p:nvPr>
        </p:nvSpPr>
        <p:spPr>
          <a:xfrm>
            <a:off x="287593" y="2378997"/>
            <a:ext cx="10515600" cy="1325563"/>
          </a:xfrm>
        </p:spPr>
        <p:txBody>
          <a:bodyPr/>
          <a:lstStyle/>
          <a:p>
            <a:r>
              <a:rPr lang="en-AU" dirty="0"/>
              <a:t>Peer support services</a:t>
            </a:r>
          </a:p>
        </p:txBody>
      </p:sp>
      <p:sp>
        <p:nvSpPr>
          <p:cNvPr id="3" name="Content Placeholder 2">
            <a:extLst>
              <a:ext uri="{FF2B5EF4-FFF2-40B4-BE49-F238E27FC236}">
                <a16:creationId xmlns:a16="http://schemas.microsoft.com/office/drawing/2014/main" id="{461E88A7-B337-4AA5-9744-DC7AEB530BDB}"/>
              </a:ext>
            </a:extLst>
          </p:cNvPr>
          <p:cNvSpPr>
            <a:spLocks noGrp="1"/>
          </p:cNvSpPr>
          <p:nvPr>
            <p:ph idx="1"/>
          </p:nvPr>
        </p:nvSpPr>
        <p:spPr>
          <a:xfrm>
            <a:off x="477416" y="3816221"/>
            <a:ext cx="5618584" cy="2566015"/>
          </a:xfrm>
        </p:spPr>
        <p:txBody>
          <a:bodyPr/>
          <a:lstStyle/>
          <a:p>
            <a:pPr marL="0" indent="0">
              <a:buNone/>
            </a:pPr>
            <a:r>
              <a:rPr lang="en-AU" sz="1400" b="1" dirty="0">
                <a:latin typeface="Arial" panose="020B0604020202020204" pitchFamily="34" charset="0"/>
                <a:ea typeface="Times New Roman" panose="02020603050405020304" pitchFamily="18" charset="0"/>
                <a:cs typeface="Arial" panose="020B0604020202020204" pitchFamily="34" charset="0"/>
              </a:rPr>
              <a:t>In the past 12 months:</a:t>
            </a:r>
          </a:p>
          <a:p>
            <a:pPr marL="800100" lvl="2"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25.1% had accessed advice or support from a peer worker</a:t>
            </a:r>
          </a:p>
          <a:p>
            <a:pPr marL="800100" lvl="2"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21.5% had participated in an online forum or network for </a:t>
            </a:r>
            <a:r>
              <a:rPr lang="en-AU" sz="1400" dirty="0" err="1">
                <a:latin typeface="Arial" panose="020B0604020202020204" pitchFamily="34" charset="0"/>
                <a:ea typeface="Times New Roman" panose="02020603050405020304" pitchFamily="18" charset="0"/>
                <a:cs typeface="Arial" panose="020B0604020202020204" pitchFamily="34" charset="0"/>
              </a:rPr>
              <a:t>PLHIV</a:t>
            </a:r>
            <a:r>
              <a:rPr lang="en-AU" sz="1400" dirty="0">
                <a:latin typeface="Arial" panose="020B0604020202020204" pitchFamily="34" charset="0"/>
                <a:ea typeface="Times New Roman" panose="02020603050405020304" pitchFamily="18" charset="0"/>
                <a:cs typeface="Arial" panose="020B0604020202020204" pitchFamily="34" charset="0"/>
              </a:rPr>
              <a:t> </a:t>
            </a:r>
          </a:p>
          <a:p>
            <a:pPr marL="800100" lvl="2"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13.3% had participated in a peer support program or workshop </a:t>
            </a:r>
          </a:p>
          <a:p>
            <a:pPr marL="800100" lvl="2"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9.7% had used a peer navigator programs</a:t>
            </a:r>
            <a:endParaRPr lang="en-AU" dirty="0"/>
          </a:p>
        </p:txBody>
      </p:sp>
      <p:sp>
        <p:nvSpPr>
          <p:cNvPr id="4" name="TextBox 3">
            <a:extLst>
              <a:ext uri="{FF2B5EF4-FFF2-40B4-BE49-F238E27FC236}">
                <a16:creationId xmlns:a16="http://schemas.microsoft.com/office/drawing/2014/main" id="{7C373489-5891-424F-A116-F608B000970C}"/>
              </a:ext>
            </a:extLst>
          </p:cNvPr>
          <p:cNvSpPr txBox="1"/>
          <p:nvPr/>
        </p:nvSpPr>
        <p:spPr>
          <a:xfrm>
            <a:off x="7324531" y="4236098"/>
            <a:ext cx="3853542" cy="1200329"/>
          </a:xfrm>
          <a:prstGeom prst="rect">
            <a:avLst/>
          </a:prstGeom>
          <a:noFill/>
        </p:spPr>
        <p:txBody>
          <a:bodyPr wrap="square" rtlCol="0">
            <a:spAutoFit/>
          </a:bodyPr>
          <a:lstStyle/>
          <a:p>
            <a:r>
              <a:rPr lang="en-AU" sz="1800" b="0" i="0" u="none" strike="noStrike" baseline="0" dirty="0">
                <a:solidFill>
                  <a:srgbClr val="7030A0"/>
                </a:solidFill>
                <a:latin typeface="Roboto Light" panose="02000000000000000000" pitchFamily="2" charset="0"/>
              </a:rPr>
              <a:t>People who had been diagnosed with HIV in the past 5 years were more likely to have accessed peer navigator programs</a:t>
            </a:r>
            <a:endParaRPr lang="en-AU" dirty="0">
              <a:solidFill>
                <a:srgbClr val="7030A0"/>
              </a:solidFill>
            </a:endParaRPr>
          </a:p>
        </p:txBody>
      </p:sp>
    </p:spTree>
    <p:extLst>
      <p:ext uri="{BB962C8B-B14F-4D97-AF65-F5344CB8AC3E}">
        <p14:creationId xmlns:p14="http://schemas.microsoft.com/office/powerpoint/2010/main" val="1306065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A3120-62DD-41BA-99C6-424DCDA1F956}"/>
              </a:ext>
            </a:extLst>
          </p:cNvPr>
          <p:cNvSpPr>
            <a:spLocks noGrp="1"/>
          </p:cNvSpPr>
          <p:nvPr>
            <p:ph type="title"/>
          </p:nvPr>
        </p:nvSpPr>
        <p:spPr>
          <a:xfrm>
            <a:off x="569167" y="365125"/>
            <a:ext cx="5654351" cy="1325563"/>
          </a:xfrm>
        </p:spPr>
        <p:txBody>
          <a:bodyPr>
            <a:normAutofit/>
          </a:bodyPr>
          <a:lstStyle/>
          <a:p>
            <a:r>
              <a:rPr lang="en-AU" dirty="0"/>
              <a:t>QoL among Asian-born gay and bisexual men</a:t>
            </a:r>
          </a:p>
        </p:txBody>
      </p:sp>
      <p:sp>
        <p:nvSpPr>
          <p:cNvPr id="3" name="Content Placeholder 2">
            <a:extLst>
              <a:ext uri="{FF2B5EF4-FFF2-40B4-BE49-F238E27FC236}">
                <a16:creationId xmlns:a16="http://schemas.microsoft.com/office/drawing/2014/main" id="{3E123ACD-E1E6-4AD9-B7A2-BDF33A893895}"/>
              </a:ext>
            </a:extLst>
          </p:cNvPr>
          <p:cNvSpPr>
            <a:spLocks noGrp="1"/>
          </p:cNvSpPr>
          <p:nvPr>
            <p:ph idx="1"/>
          </p:nvPr>
        </p:nvSpPr>
        <p:spPr>
          <a:xfrm>
            <a:off x="643812" y="1825625"/>
            <a:ext cx="5719666" cy="4351338"/>
          </a:xfrm>
        </p:spPr>
        <p:txBody>
          <a:bodyPr>
            <a:noAutofit/>
          </a:bodyPr>
          <a:lstStyle/>
          <a:p>
            <a:r>
              <a:rPr lang="en-AU" sz="1400" dirty="0">
                <a:latin typeface="Arial" panose="020B0604020202020204" pitchFamily="34" charset="0"/>
                <a:cs typeface="Arial" panose="020B0604020202020204" pitchFamily="34" charset="0"/>
              </a:rPr>
              <a:t>Qualitative (interview) study component of HIV Futures 10</a:t>
            </a:r>
          </a:p>
          <a:p>
            <a:r>
              <a:rPr lang="en-AU" sz="1400" dirty="0">
                <a:latin typeface="Arial" panose="020B0604020202020204" pitchFamily="34" charset="0"/>
                <a:cs typeface="Arial" panose="020B0604020202020204" pitchFamily="34" charset="0"/>
              </a:rPr>
              <a:t>Peer interviews conducted with 8 Asian born </a:t>
            </a:r>
            <a:r>
              <a:rPr lang="en-AU" sz="1400" dirty="0" err="1">
                <a:latin typeface="Arial" panose="020B0604020202020204" pitchFamily="34" charset="0"/>
                <a:cs typeface="Arial" panose="020B0604020202020204" pitchFamily="34" charset="0"/>
              </a:rPr>
              <a:t>GBM</a:t>
            </a:r>
            <a:r>
              <a:rPr lang="en-AU" sz="1400" dirty="0">
                <a:latin typeface="Arial" panose="020B0604020202020204" pitchFamily="34" charset="0"/>
                <a:cs typeface="Arial" panose="020B0604020202020204" pitchFamily="34" charset="0"/>
              </a:rPr>
              <a:t> who are living with HIV and with 10 advocates/educators who work with these populations </a:t>
            </a:r>
          </a:p>
          <a:p>
            <a:pPr marL="0" indent="0">
              <a:buNone/>
            </a:pPr>
            <a:r>
              <a:rPr lang="en-AU" sz="1400" b="1" dirty="0">
                <a:latin typeface="Arial" panose="020B0604020202020204" pitchFamily="34" charset="0"/>
                <a:cs typeface="Arial" panose="020B0604020202020204" pitchFamily="34" charset="0"/>
              </a:rPr>
              <a:t>Findings:</a:t>
            </a:r>
          </a:p>
          <a:p>
            <a:r>
              <a:rPr lang="en-AU" sz="1400" dirty="0">
                <a:latin typeface="Arial" panose="020B0604020202020204" pitchFamily="34" charset="0"/>
                <a:cs typeface="Arial" panose="020B0604020202020204" pitchFamily="34" charset="0"/>
              </a:rPr>
              <a:t>Migration, particularly waiting for a visa outcome, can leave people in ‘limbo’, which can limit people’s ability to plan their future, develop their career or build social networks. </a:t>
            </a:r>
          </a:p>
          <a:p>
            <a:r>
              <a:rPr lang="en-AU" sz="1400" dirty="0">
                <a:latin typeface="Arial" panose="020B0604020202020204" pitchFamily="34" charset="0"/>
                <a:cs typeface="Arial" panose="020B0604020202020204" pitchFamily="34" charset="0"/>
              </a:rPr>
              <a:t>HIV makes the process of obtaining a permanent visa less certain and more complex. It can also leave people more vulnerable to judgement, stigma and unwanted disclosure of their HIV status in the migration/visa process.</a:t>
            </a:r>
          </a:p>
          <a:p>
            <a:r>
              <a:rPr lang="en-AU" sz="1400" dirty="0">
                <a:latin typeface="Arial" panose="020B0604020202020204" pitchFamily="34" charset="0"/>
                <a:cs typeface="Arial" panose="020B0604020202020204" pitchFamily="34" charset="0"/>
              </a:rPr>
              <a:t>Interview participants described the ways that uncertainty association with the combined impact of migration and HIV sometimes left them feeling anxious and vulnerable and, for some, lonely and isolated. </a:t>
            </a:r>
          </a:p>
          <a:p>
            <a:r>
              <a:rPr lang="en-AU" sz="1400" dirty="0">
                <a:latin typeface="Arial" panose="020B0604020202020204" pitchFamily="34" charset="0"/>
                <a:cs typeface="Arial" panose="020B0604020202020204" pitchFamily="34" charset="0"/>
              </a:rPr>
              <a:t>Despite this, participants described personal resources, skills and strengths that helped them manage uncertainty and stress. For some, this was augmented by HIV support services and peer networks, although there is a need for services led by people with migration experiences.</a:t>
            </a:r>
          </a:p>
        </p:txBody>
      </p:sp>
      <p:sp>
        <p:nvSpPr>
          <p:cNvPr id="4" name="TextBox 3">
            <a:extLst>
              <a:ext uri="{FF2B5EF4-FFF2-40B4-BE49-F238E27FC236}">
                <a16:creationId xmlns:a16="http://schemas.microsoft.com/office/drawing/2014/main" id="{CD908C56-EED7-40A8-B0A3-6F0F5F8F66E5}"/>
              </a:ext>
            </a:extLst>
          </p:cNvPr>
          <p:cNvSpPr txBox="1"/>
          <p:nvPr/>
        </p:nvSpPr>
        <p:spPr>
          <a:xfrm>
            <a:off x="6699379" y="2174033"/>
            <a:ext cx="5243804" cy="5139869"/>
          </a:xfrm>
          <a:prstGeom prst="rect">
            <a:avLst/>
          </a:prstGeom>
          <a:noFill/>
        </p:spPr>
        <p:txBody>
          <a:bodyPr wrap="square" rtlCol="0">
            <a:spAutoFit/>
          </a:bodyPr>
          <a:lstStyle/>
          <a:p>
            <a:r>
              <a:rPr lang="en-AU" sz="1600" b="0" i="1" u="none" strike="noStrike" baseline="0" dirty="0">
                <a:solidFill>
                  <a:schemeClr val="bg1"/>
                </a:solidFill>
                <a:latin typeface="Arial" panose="020B0604020202020204" pitchFamily="34" charset="0"/>
                <a:cs typeface="Arial" panose="020B0604020202020204" pitchFamily="34" charset="0"/>
              </a:rPr>
              <a:t>"I’ve met service providers who are lovely people, they just don’t realise that as a person of colour there are more barriers for me to actually access services that I need, or actually just be able to feel safe.“</a:t>
            </a:r>
          </a:p>
          <a:p>
            <a:r>
              <a:rPr lang="en-AU" sz="1600" b="0" i="0" u="none" strike="noStrike" baseline="0" dirty="0">
                <a:solidFill>
                  <a:srgbClr val="000000"/>
                </a:solidFill>
                <a:latin typeface="Arial" panose="020B0604020202020204" pitchFamily="34" charset="0"/>
                <a:cs typeface="Arial" panose="020B0604020202020204" pitchFamily="34" charset="0"/>
              </a:rPr>
              <a:t>	</a:t>
            </a:r>
          </a:p>
          <a:p>
            <a:endParaRPr lang="en-AU" sz="1600" dirty="0">
              <a:solidFill>
                <a:srgbClr val="000000"/>
              </a:solidFill>
              <a:latin typeface="Arial" panose="020B0604020202020204" pitchFamily="34" charset="0"/>
              <a:cs typeface="Arial" panose="020B0604020202020204" pitchFamily="34" charset="0"/>
            </a:endParaRPr>
          </a:p>
          <a:p>
            <a:r>
              <a:rPr lang="en-AU" sz="1600" b="0" i="1" u="none" strike="noStrike" baseline="0" dirty="0">
                <a:solidFill>
                  <a:srgbClr val="7030A0"/>
                </a:solidFill>
                <a:latin typeface="Arial" panose="020B0604020202020204" pitchFamily="34" charset="0"/>
                <a:cs typeface="Arial" panose="020B0604020202020204" pitchFamily="34" charset="0"/>
              </a:rPr>
              <a:t>"Coming from South Asia or Asian cultures – when you are not open about your sexuality with your family or the society at large – now you are also not really sure if you want to open up about your HIV diagnosis with your dear friends and friends in the LGBT circle as well. So that definitely creates a bit of a – like, you hide things from people, so already you’re used to hiding things from the larger society, and now it also hides certain aspects of your life from the gay society of friends as well [as the people] that you live with or hang out with."</a:t>
            </a:r>
            <a:r>
              <a:rPr lang="en-AU" sz="1800" b="0" i="0" u="none" strike="noStrike" baseline="0" dirty="0">
                <a:solidFill>
                  <a:srgbClr val="000000"/>
                </a:solidFill>
                <a:latin typeface="Roboto" panose="02000000000000000000" pitchFamily="2" charset="0"/>
              </a:rPr>
              <a:t>	</a:t>
            </a:r>
          </a:p>
          <a:p>
            <a:r>
              <a:rPr lang="en-AU" sz="1800" b="0" i="0" u="none" strike="noStrike" baseline="0" dirty="0">
                <a:solidFill>
                  <a:srgbClr val="000000"/>
                </a:solidFill>
                <a:latin typeface="Roboto" panose="02000000000000000000" pitchFamily="2" charset="0"/>
              </a:rPr>
              <a:t>	</a:t>
            </a:r>
          </a:p>
          <a:p>
            <a:endParaRPr lang="en-AU" sz="1800" b="0" i="0" u="none" strike="noStrike" baseline="0" dirty="0">
              <a:solidFill>
                <a:srgbClr val="000000"/>
              </a:solidFill>
              <a:latin typeface="Roboto" panose="02000000000000000000" pitchFamily="2" charset="0"/>
            </a:endParaRPr>
          </a:p>
          <a:p>
            <a:endParaRPr lang="en-AU" dirty="0"/>
          </a:p>
        </p:txBody>
      </p:sp>
    </p:spTree>
    <p:extLst>
      <p:ext uri="{BB962C8B-B14F-4D97-AF65-F5344CB8AC3E}">
        <p14:creationId xmlns:p14="http://schemas.microsoft.com/office/powerpoint/2010/main" val="1453868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B8A1-A5FE-483F-B149-F792EEFD18FB}"/>
              </a:ext>
            </a:extLst>
          </p:cNvPr>
          <p:cNvSpPr>
            <a:spLocks noGrp="1"/>
          </p:cNvSpPr>
          <p:nvPr>
            <p:ph type="title"/>
          </p:nvPr>
        </p:nvSpPr>
        <p:spPr>
          <a:xfrm>
            <a:off x="838200" y="365125"/>
            <a:ext cx="5002763" cy="1325563"/>
          </a:xfrm>
        </p:spPr>
        <p:txBody>
          <a:bodyPr/>
          <a:lstStyle/>
          <a:p>
            <a:r>
              <a:rPr lang="en-AU" b="1" dirty="0"/>
              <a:t>HIV Futures 10 </a:t>
            </a:r>
            <a:br>
              <a:rPr lang="en-AU" b="1" dirty="0"/>
            </a:br>
            <a:r>
              <a:rPr lang="en-AU" b="1" dirty="0"/>
              <a:t>Full report </a:t>
            </a:r>
          </a:p>
        </p:txBody>
      </p:sp>
      <p:sp>
        <p:nvSpPr>
          <p:cNvPr id="3" name="Content Placeholder 2">
            <a:extLst>
              <a:ext uri="{FF2B5EF4-FFF2-40B4-BE49-F238E27FC236}">
                <a16:creationId xmlns:a16="http://schemas.microsoft.com/office/drawing/2014/main" id="{735B03C2-042C-4D52-ABAF-E34B37D7FCAB}"/>
              </a:ext>
            </a:extLst>
          </p:cNvPr>
          <p:cNvSpPr>
            <a:spLocks noGrp="1"/>
          </p:cNvSpPr>
          <p:nvPr>
            <p:ph idx="1"/>
          </p:nvPr>
        </p:nvSpPr>
        <p:spPr>
          <a:xfrm>
            <a:off x="950167" y="1977804"/>
            <a:ext cx="5310674" cy="4351338"/>
          </a:xfrm>
        </p:spPr>
        <p:txBody>
          <a:bodyPr>
            <a:normAutofit fontScale="85000" lnSpcReduction="10000"/>
          </a:bodyPr>
          <a:lstStyle/>
          <a:p>
            <a:pPr marL="0" indent="0">
              <a:buNone/>
            </a:pPr>
            <a:r>
              <a:rPr lang="en-AU" dirty="0"/>
              <a:t>Citation: </a:t>
            </a:r>
          </a:p>
          <a:p>
            <a:pPr marL="0" indent="0">
              <a:lnSpc>
                <a:spcPct val="120000"/>
              </a:lnSpc>
              <a:buNone/>
            </a:pPr>
            <a:r>
              <a:rPr lang="en-AU" sz="1800" b="0" i="0" u="none" strike="noStrike" baseline="0" dirty="0">
                <a:solidFill>
                  <a:srgbClr val="000000"/>
                </a:solidFill>
                <a:latin typeface="Arial" panose="020B0604020202020204" pitchFamily="34" charset="0"/>
                <a:cs typeface="Arial" panose="020B0604020202020204" pitchFamily="34" charset="0"/>
              </a:rPr>
              <a:t>Norman, T., Power, J., Rule, J., Chen, J., &amp; Bourne., A. (2022). </a:t>
            </a:r>
            <a:r>
              <a:rPr lang="en-AU" sz="1800" b="0" i="1" u="none" strike="noStrike" baseline="0" dirty="0">
                <a:solidFill>
                  <a:srgbClr val="000000"/>
                </a:solidFill>
                <a:latin typeface="Arial" panose="020B0604020202020204" pitchFamily="34" charset="0"/>
                <a:cs typeface="Arial" panose="020B0604020202020204" pitchFamily="34" charset="0"/>
              </a:rPr>
              <a:t>HIV Futures 10: Quality of life among people living with HIV in Australia </a:t>
            </a:r>
            <a:r>
              <a:rPr lang="en-AU" sz="1800" b="0" i="0" u="none" strike="noStrike" baseline="0" dirty="0">
                <a:solidFill>
                  <a:srgbClr val="000000"/>
                </a:solidFill>
                <a:latin typeface="Arial" panose="020B0604020202020204" pitchFamily="34" charset="0"/>
                <a:cs typeface="Arial" panose="020B0604020202020204" pitchFamily="34" charset="0"/>
              </a:rPr>
              <a:t>(monograph series number 134). Australian Research Centre in Sex, Health and Society, La Trobe University. </a:t>
            </a:r>
            <a:r>
              <a:rPr lang="en-AU" sz="1800" b="0" i="0" u="none" strike="noStrike" baseline="0" dirty="0" err="1">
                <a:solidFill>
                  <a:srgbClr val="000000"/>
                </a:solidFill>
                <a:latin typeface="Arial" panose="020B0604020202020204" pitchFamily="34" charset="0"/>
                <a:cs typeface="Arial" panose="020B0604020202020204" pitchFamily="34" charset="0"/>
              </a:rPr>
              <a:t>doi</a:t>
            </a:r>
            <a:r>
              <a:rPr lang="en-AU" sz="1800" b="0" i="0" u="none" strike="noStrike" baseline="0" dirty="0">
                <a:solidFill>
                  <a:srgbClr val="000000"/>
                </a:solidFill>
                <a:latin typeface="Arial" panose="020B0604020202020204" pitchFamily="34" charset="0"/>
                <a:cs typeface="Arial" panose="020B0604020202020204" pitchFamily="34" charset="0"/>
              </a:rPr>
              <a:t>: 10.26181/21397641</a:t>
            </a:r>
          </a:p>
          <a:p>
            <a:pPr marL="0" indent="0">
              <a:buNone/>
            </a:pPr>
            <a:endParaRPr lang="en-AU" dirty="0">
              <a:latin typeface="Arial" panose="020B0604020202020204" pitchFamily="34" charset="0"/>
              <a:cs typeface="Arial" panose="020B0604020202020204" pitchFamily="34" charset="0"/>
            </a:endParaRPr>
          </a:p>
          <a:p>
            <a:pPr marL="0" indent="0">
              <a:buNone/>
            </a:pPr>
            <a:r>
              <a:rPr lang="en-AU" dirty="0"/>
              <a:t>Download from: </a:t>
            </a:r>
            <a:endParaRPr lang="en-AU" dirty="0">
              <a:hlinkClick r:id="rId2"/>
            </a:endParaRPr>
          </a:p>
          <a:p>
            <a:pPr marL="0" indent="0">
              <a:buNone/>
            </a:pPr>
            <a:r>
              <a:rPr lang="en-AU" dirty="0">
                <a:hlinkClick r:id="rId2"/>
              </a:rPr>
              <a:t>www.hivfutures.org.au</a:t>
            </a:r>
            <a:r>
              <a:rPr lang="en-AU" dirty="0"/>
              <a:t> </a:t>
            </a:r>
          </a:p>
          <a:p>
            <a:pPr marL="0" indent="0">
              <a:buNone/>
            </a:pPr>
            <a:endParaRPr lang="en-AU" dirty="0"/>
          </a:p>
          <a:p>
            <a:pPr marL="0" indent="0">
              <a:buNone/>
            </a:pPr>
            <a:r>
              <a:rPr lang="en-AU" dirty="0"/>
              <a:t>Contact: </a:t>
            </a:r>
          </a:p>
          <a:p>
            <a:pPr marL="0" indent="0">
              <a:buNone/>
            </a:pPr>
            <a:r>
              <a:rPr lang="en-AU" dirty="0">
                <a:hlinkClick r:id="rId3"/>
              </a:rPr>
              <a:t>hivfutures@latrobe.edu.au</a:t>
            </a:r>
            <a:r>
              <a:rPr lang="en-AU" dirty="0"/>
              <a:t> </a:t>
            </a:r>
          </a:p>
        </p:txBody>
      </p:sp>
    </p:spTree>
    <p:extLst>
      <p:ext uri="{BB962C8B-B14F-4D97-AF65-F5344CB8AC3E}">
        <p14:creationId xmlns:p14="http://schemas.microsoft.com/office/powerpoint/2010/main" val="1895983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FA456-21C8-434F-ADAA-22FAB6E201E7}"/>
              </a:ext>
            </a:extLst>
          </p:cNvPr>
          <p:cNvSpPr>
            <a:spLocks noGrp="1"/>
          </p:cNvSpPr>
          <p:nvPr>
            <p:ph type="title"/>
          </p:nvPr>
        </p:nvSpPr>
        <p:spPr/>
        <p:txBody>
          <a:bodyPr/>
          <a:lstStyle/>
          <a:p>
            <a:r>
              <a:rPr lang="en-AU" dirty="0"/>
              <a:t>Acknowledgments </a:t>
            </a:r>
          </a:p>
        </p:txBody>
      </p:sp>
      <p:sp>
        <p:nvSpPr>
          <p:cNvPr id="3" name="Content Placeholder 2">
            <a:extLst>
              <a:ext uri="{FF2B5EF4-FFF2-40B4-BE49-F238E27FC236}">
                <a16:creationId xmlns:a16="http://schemas.microsoft.com/office/drawing/2014/main" id="{0BB89DEA-6205-42B1-AD5D-6620D2C20D01}"/>
              </a:ext>
            </a:extLst>
          </p:cNvPr>
          <p:cNvSpPr>
            <a:spLocks noGrp="1"/>
          </p:cNvSpPr>
          <p:nvPr>
            <p:ph idx="1"/>
          </p:nvPr>
        </p:nvSpPr>
        <p:spPr>
          <a:xfrm>
            <a:off x="959498" y="1690688"/>
            <a:ext cx="5257800" cy="4878160"/>
          </a:xfrm>
        </p:spPr>
        <p:txBody>
          <a:bodyPr>
            <a:normAutofit/>
          </a:bodyPr>
          <a:lstStyle/>
          <a:p>
            <a:pPr marL="0" indent="0">
              <a:buNone/>
            </a:pPr>
            <a:r>
              <a:rPr lang="en-AU" sz="1400" dirty="0">
                <a:latin typeface="Arial" panose="020B0604020202020204" pitchFamily="34" charset="0"/>
                <a:cs typeface="Arial" panose="020B0604020202020204" pitchFamily="34" charset="0"/>
              </a:rPr>
              <a:t>The success of the HIV response is built on the continued insight, effort and persistence of people living with HIV. This project relied on input from people living with HIV at all stages of the study process. </a:t>
            </a:r>
          </a:p>
          <a:p>
            <a:pPr marL="0" indent="0">
              <a:buNone/>
            </a:pPr>
            <a:r>
              <a:rPr lang="en-AU" sz="1400" dirty="0">
                <a:latin typeface="Arial" panose="020B0604020202020204" pitchFamily="34" charset="0"/>
                <a:cs typeface="Arial" panose="020B0604020202020204" pitchFamily="34" charset="0"/>
              </a:rPr>
              <a:t>We are grateful to all participants in HIV Futures 10 and mindful of the time and effort it takes for people to complete the survey questionnaire.</a:t>
            </a:r>
          </a:p>
          <a:p>
            <a:pPr marL="0" indent="0">
              <a:buNone/>
            </a:pPr>
            <a:r>
              <a:rPr lang="en-AU" sz="1400" dirty="0">
                <a:latin typeface="Arial" panose="020B0604020202020204" pitchFamily="34" charset="0"/>
                <a:cs typeface="Arial" panose="020B0604020202020204" pitchFamily="34" charset="0"/>
              </a:rPr>
              <a:t>A range of peer-based organisations and HIV advocacy/community agencies from every state and territory of Australia have been actively involved in this project, providing guidance on the survey instrument, facilitating participation through their membership and community networks, and advising on analysis and priorities for this report. This includes </a:t>
            </a:r>
            <a:r>
              <a:rPr lang="en-AU" sz="1400" dirty="0" err="1">
                <a:latin typeface="Arial" panose="020B0604020202020204" pitchFamily="34" charset="0"/>
                <a:cs typeface="Arial" panose="020B0604020202020204" pitchFamily="34" charset="0"/>
              </a:rPr>
              <a:t>ACON</a:t>
            </a:r>
            <a:r>
              <a:rPr lang="en-AU" sz="1400" dirty="0">
                <a:latin typeface="Arial" panose="020B0604020202020204" pitchFamily="34" charset="0"/>
                <a:cs typeface="Arial" panose="020B0604020202020204" pitchFamily="34" charset="0"/>
              </a:rPr>
              <a:t>, Thorne Harbour Health, Meridian ACT, </a:t>
            </a:r>
            <a:r>
              <a:rPr lang="en-AU" sz="1400" dirty="0" err="1">
                <a:latin typeface="Arial" panose="020B0604020202020204" pitchFamily="34" charset="0"/>
                <a:cs typeface="Arial" panose="020B0604020202020204" pitchFamily="34" charset="0"/>
              </a:rPr>
              <a:t>NTAHC</a:t>
            </a:r>
            <a:r>
              <a:rPr lang="en-AU" sz="1400" dirty="0">
                <a:latin typeface="Arial" panose="020B0604020202020204" pitchFamily="34" charset="0"/>
                <a:cs typeface="Arial" panose="020B0604020202020204" pitchFamily="34" charset="0"/>
              </a:rPr>
              <a:t>, WAAC, Positive Life NSW, Living Positive Victoria, Queensland Positive People, Positive Life SA, The Institute of Many (TIM) and many other agencies and individuals. </a:t>
            </a:r>
          </a:p>
          <a:p>
            <a:pPr marL="0" indent="0">
              <a:buNone/>
            </a:pPr>
            <a:r>
              <a:rPr lang="en-AU" sz="1400" b="1" dirty="0">
                <a:latin typeface="Arial" panose="020B0604020202020204" pitchFamily="34" charset="0"/>
                <a:cs typeface="Arial" panose="020B0604020202020204" pitchFamily="34" charset="0"/>
              </a:rPr>
              <a:t>The project is officially endorsed, and supported, by the National Association of People with HIV Australia (</a:t>
            </a:r>
            <a:r>
              <a:rPr lang="en-AU" sz="1400" b="1" dirty="0" err="1">
                <a:latin typeface="Arial" panose="020B0604020202020204" pitchFamily="34" charset="0"/>
                <a:cs typeface="Arial" panose="020B0604020202020204" pitchFamily="34" charset="0"/>
              </a:rPr>
              <a:t>NAPWHA</a:t>
            </a:r>
            <a:r>
              <a:rPr lang="en-AU" sz="1400" b="1" dirty="0">
                <a:latin typeface="Arial" panose="020B0604020202020204" pitchFamily="34" charset="0"/>
                <a:cs typeface="Arial" panose="020B0604020202020204" pitchFamily="34" charset="0"/>
              </a:rPr>
              <a:t>), the Australian Federation of AIDS Organisations (AFAO), and the Australasian Society for HIV, Viral Hepatitis and Sexual Health Medicine (ASHM).</a:t>
            </a:r>
          </a:p>
        </p:txBody>
      </p:sp>
      <p:sp>
        <p:nvSpPr>
          <p:cNvPr id="4" name="TextBox 3">
            <a:extLst>
              <a:ext uri="{FF2B5EF4-FFF2-40B4-BE49-F238E27FC236}">
                <a16:creationId xmlns:a16="http://schemas.microsoft.com/office/drawing/2014/main" id="{A127872E-B5CB-4C0F-828D-130F092CECBF}"/>
              </a:ext>
            </a:extLst>
          </p:cNvPr>
          <p:cNvSpPr txBox="1"/>
          <p:nvPr/>
        </p:nvSpPr>
        <p:spPr>
          <a:xfrm>
            <a:off x="6858000" y="4096139"/>
            <a:ext cx="4795935" cy="1754326"/>
          </a:xfrm>
          <a:prstGeom prst="rect">
            <a:avLst/>
          </a:prstGeom>
          <a:noFill/>
        </p:spPr>
        <p:txBody>
          <a:bodyPr wrap="square" rtlCol="0">
            <a:spAutoFit/>
          </a:bodyPr>
          <a:lstStyle/>
          <a:p>
            <a:r>
              <a:rPr lang="en-AU" sz="1800" dirty="0">
                <a:solidFill>
                  <a:srgbClr val="7030A0"/>
                </a:solidFill>
                <a:latin typeface="Arial" panose="020B0604020202020204" pitchFamily="34" charset="0"/>
                <a:cs typeface="Arial" panose="020B0604020202020204" pitchFamily="34" charset="0"/>
              </a:rPr>
              <a:t>The project is funded by the Australian Government Department of Health and run by the Australian Research Centre in Sex, Health and Society (ARCSHS), based at La Trobe University in Melbourne.</a:t>
            </a:r>
          </a:p>
          <a:p>
            <a:endParaRPr lang="en-AU" dirty="0"/>
          </a:p>
        </p:txBody>
      </p:sp>
    </p:spTree>
    <p:extLst>
      <p:ext uri="{BB962C8B-B14F-4D97-AF65-F5344CB8AC3E}">
        <p14:creationId xmlns:p14="http://schemas.microsoft.com/office/powerpoint/2010/main" val="498443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D4A9BD9-692A-7A09-2D82-1160E9D1CC6F}"/>
              </a:ext>
            </a:extLst>
          </p:cNvPr>
          <p:cNvSpPr>
            <a:spLocks noGrp="1"/>
          </p:cNvSpPr>
          <p:nvPr>
            <p:ph idx="1"/>
          </p:nvPr>
        </p:nvSpPr>
        <p:spPr>
          <a:xfrm>
            <a:off x="364205" y="2445262"/>
            <a:ext cx="5731795" cy="4164944"/>
          </a:xfrm>
        </p:spPr>
        <p:txBody>
          <a:bodyPr>
            <a:normAutofit fontScale="92500" lnSpcReduction="10000"/>
          </a:bodyPr>
          <a:lstStyle/>
          <a:p>
            <a:pPr marL="342900" indent="-342900">
              <a:buFont typeface="Symbol" panose="05050102010706020507" pitchFamily="18" charset="2"/>
              <a:buChar char=""/>
            </a:pPr>
            <a:r>
              <a:rPr lang="en-AU" sz="1500" dirty="0">
                <a:latin typeface="Arial" panose="020B0604020202020204" pitchFamily="34" charset="0"/>
                <a:ea typeface="Times New Roman" panose="02020603050405020304" pitchFamily="18" charset="0"/>
                <a:cs typeface="Arial" panose="020B0604020202020204" pitchFamily="34" charset="0"/>
              </a:rPr>
              <a:t>816 people living with HIV from all states and territories of Australia completed the HIV Futures 10 survey</a:t>
            </a:r>
          </a:p>
          <a:p>
            <a:pPr marL="342900" indent="-342900">
              <a:buFont typeface="Symbol" panose="05050102010706020507" pitchFamily="18" charset="2"/>
              <a:buChar char=""/>
            </a:pPr>
            <a:r>
              <a:rPr lang="en-AU" sz="1500" dirty="0">
                <a:latin typeface="Arial" panose="020B0604020202020204" pitchFamily="34" charset="0"/>
                <a:ea typeface="Times New Roman" panose="02020603050405020304" pitchFamily="18" charset="0"/>
                <a:cs typeface="Arial" panose="020B0604020202020204" pitchFamily="34" charset="0"/>
              </a:rPr>
              <a:t>71.8% reported </a:t>
            </a:r>
            <a:r>
              <a:rPr lang="en-AU" sz="1500" dirty="0">
                <a:effectLst/>
                <a:latin typeface="Arial" panose="020B0604020202020204" pitchFamily="34" charset="0"/>
                <a:ea typeface="Times New Roman" panose="02020603050405020304" pitchFamily="18" charset="0"/>
                <a:cs typeface="Arial" panose="020B0604020202020204" pitchFamily="34" charset="0"/>
              </a:rPr>
              <a:t>‘good’ quality of life, which is approaching the Australian National HIV Strategy target of 75% </a:t>
            </a:r>
          </a:p>
          <a:p>
            <a:pPr marL="342900" indent="-342900">
              <a:buFont typeface="Symbol" panose="05050102010706020507" pitchFamily="18" charset="2"/>
              <a:buChar char=""/>
            </a:pPr>
            <a:r>
              <a:rPr lang="en-AU" sz="1500" dirty="0">
                <a:latin typeface="Arial" panose="020B0604020202020204" pitchFamily="34" charset="0"/>
                <a:ea typeface="Times New Roman" panose="02020603050405020304" pitchFamily="18" charset="0"/>
                <a:cs typeface="Arial" panose="020B0604020202020204" pitchFamily="34" charset="0"/>
              </a:rPr>
              <a:t>Factors associated with </a:t>
            </a:r>
            <a:r>
              <a:rPr lang="en-AU" sz="1500" u="sng" dirty="0">
                <a:latin typeface="Arial" panose="020B0604020202020204" pitchFamily="34" charset="0"/>
                <a:ea typeface="Times New Roman" panose="02020603050405020304" pitchFamily="18" charset="0"/>
                <a:cs typeface="Arial" panose="020B0604020202020204" pitchFamily="34" charset="0"/>
              </a:rPr>
              <a:t>lower</a:t>
            </a:r>
            <a:r>
              <a:rPr lang="en-AU" sz="1500" dirty="0">
                <a:latin typeface="Arial" panose="020B0604020202020204" pitchFamily="34" charset="0"/>
                <a:ea typeface="Times New Roman" panose="02020603050405020304" pitchFamily="18" charset="0"/>
                <a:cs typeface="Arial" panose="020B0604020202020204" pitchFamily="34" charset="0"/>
              </a:rPr>
              <a:t> quality of life include: </a:t>
            </a:r>
            <a:r>
              <a:rPr lang="en-AU" sz="1500" i="1" dirty="0">
                <a:latin typeface="Arial" panose="020B0604020202020204" pitchFamily="34" charset="0"/>
                <a:ea typeface="Times New Roman" panose="02020603050405020304" pitchFamily="18" charset="0"/>
                <a:cs typeface="Arial" panose="020B0604020202020204" pitchFamily="34" charset="0"/>
              </a:rPr>
              <a:t>financial insecurity, lower social connection (which may be related to stigma), poorer physical health and living in a remote/regional area</a:t>
            </a:r>
          </a:p>
          <a:p>
            <a:pPr marL="342900" indent="-342900">
              <a:buFont typeface="Symbol" panose="05050102010706020507" pitchFamily="18" charset="2"/>
              <a:buChar char=""/>
            </a:pPr>
            <a:r>
              <a:rPr lang="en-AU" sz="1500" dirty="0">
                <a:latin typeface="Arial" panose="020B0604020202020204" pitchFamily="34" charset="0"/>
                <a:ea typeface="Times New Roman" panose="02020603050405020304" pitchFamily="18" charset="0"/>
                <a:cs typeface="Arial" panose="020B0604020202020204" pitchFamily="34" charset="0"/>
              </a:rPr>
              <a:t>A substantial number of people living with HIV live in poverty and rely on social security</a:t>
            </a:r>
          </a:p>
          <a:p>
            <a:pPr marL="342900" lvl="0" indent="-342900">
              <a:buFont typeface="Symbol" panose="05050102010706020507" pitchFamily="18" charset="2"/>
              <a:buChar char=""/>
            </a:pPr>
            <a:r>
              <a:rPr lang="en-AU" sz="1500" dirty="0">
                <a:latin typeface="Arial" panose="020B0604020202020204" pitchFamily="34" charset="0"/>
                <a:ea typeface="Times New Roman" panose="02020603050405020304" pitchFamily="18" charset="0"/>
                <a:cs typeface="Arial" panose="020B0604020202020204" pitchFamily="34" charset="0"/>
              </a:rPr>
              <a:t>Even though uptake of ART is high (98%), participants reported ambivalence and uncertainty about side-effects and harm from long-term ART use. </a:t>
            </a:r>
          </a:p>
          <a:p>
            <a:pPr marL="342900" lvl="0" indent="-342900">
              <a:buFont typeface="Symbol" panose="05050102010706020507" pitchFamily="18" charset="2"/>
              <a:buChar char=""/>
            </a:pPr>
            <a:r>
              <a:rPr lang="en-AU" sz="1500" dirty="0">
                <a:latin typeface="Arial" panose="020B0604020202020204" pitchFamily="34" charset="0"/>
                <a:ea typeface="Times New Roman" panose="02020603050405020304" pitchFamily="18" charset="0"/>
                <a:cs typeface="Arial" panose="020B0604020202020204" pitchFamily="34" charset="0"/>
              </a:rPr>
              <a:t>The number of participants who see benefit in being, or who would like to be, connected with a community of people living with HIV currently outweighs the number of participants who feel they are connected to this community</a:t>
            </a:r>
          </a:p>
          <a:p>
            <a:pPr marL="342900" lvl="0" indent="-342900">
              <a:buFont typeface="Symbol" panose="05050102010706020507" pitchFamily="18" charset="2"/>
              <a:buChar char=""/>
            </a:pPr>
            <a:r>
              <a:rPr lang="en-AU" sz="1500" dirty="0">
                <a:latin typeface="Arial" panose="020B0604020202020204" pitchFamily="34" charset="0"/>
                <a:ea typeface="Times New Roman" panose="02020603050405020304" pitchFamily="18" charset="0"/>
                <a:cs typeface="Arial" panose="020B0604020202020204" pitchFamily="34" charset="0"/>
              </a:rPr>
              <a:t>There is an ongoing need to promote leadership within the HIV sector of people from diverse communities </a:t>
            </a:r>
          </a:p>
          <a:p>
            <a:pPr marL="342900" lvl="0" indent="-342900">
              <a:buFont typeface="Symbol" panose="05050102010706020507" pitchFamily="18" charset="2"/>
              <a:buChar char=""/>
            </a:pPr>
            <a:endParaRPr lang="en-AU"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p>
        </p:txBody>
      </p:sp>
      <p:sp>
        <p:nvSpPr>
          <p:cNvPr id="34" name="Title 1">
            <a:extLst>
              <a:ext uri="{FF2B5EF4-FFF2-40B4-BE49-F238E27FC236}">
                <a16:creationId xmlns:a16="http://schemas.microsoft.com/office/drawing/2014/main" id="{115D183B-FC21-41D8-9252-F9CCD3FFD964}"/>
              </a:ext>
            </a:extLst>
          </p:cNvPr>
          <p:cNvSpPr txBox="1">
            <a:spLocks/>
          </p:cNvSpPr>
          <p:nvPr/>
        </p:nvSpPr>
        <p:spPr>
          <a:xfrm>
            <a:off x="86579" y="1542913"/>
            <a:ext cx="5647128" cy="1197317"/>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a:lstStyle>
          <a:p>
            <a:r>
              <a:rPr lang="en-US" sz="3200" i="0" dirty="0">
                <a:latin typeface="Arial" panose="020B0604020202020204" pitchFamily="34" charset="0"/>
                <a:cs typeface="Arial" panose="020B0604020202020204" pitchFamily="34" charset="0"/>
              </a:rPr>
              <a:t>‘At a glance’: notable findings from HIV Futures 10</a:t>
            </a:r>
          </a:p>
          <a:p>
            <a:endParaRPr lang="en-US" sz="3200" i="0" dirty="0">
              <a:solidFill>
                <a:srgbClr val="FF0000"/>
              </a:solidFill>
              <a:latin typeface="Arial" panose="020B0604020202020204" pitchFamily="34" charset="0"/>
              <a:cs typeface="Arial" panose="020B0604020202020204" pitchFamily="34" charset="0"/>
            </a:endParaRPr>
          </a:p>
        </p:txBody>
      </p:sp>
      <p:pic>
        <p:nvPicPr>
          <p:cNvPr id="3" name="Picture 2" descr="A picture containing background pattern&#10;&#10;Description automatically generated">
            <a:extLst>
              <a:ext uri="{FF2B5EF4-FFF2-40B4-BE49-F238E27FC236}">
                <a16:creationId xmlns:a16="http://schemas.microsoft.com/office/drawing/2014/main" id="{DF346182-DCA0-401F-A01A-AD0787CF3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294" y="0"/>
            <a:ext cx="5733706" cy="7025951"/>
          </a:xfrm>
          <a:prstGeom prst="rect">
            <a:avLst/>
          </a:prstGeom>
        </p:spPr>
      </p:pic>
    </p:spTree>
    <p:extLst>
      <p:ext uri="{BB962C8B-B14F-4D97-AF65-F5344CB8AC3E}">
        <p14:creationId xmlns:p14="http://schemas.microsoft.com/office/powerpoint/2010/main" val="123833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D4A9BD9-692A-7A09-2D82-1160E9D1CC6F}"/>
              </a:ext>
            </a:extLst>
          </p:cNvPr>
          <p:cNvSpPr>
            <a:spLocks noGrp="1"/>
          </p:cNvSpPr>
          <p:nvPr>
            <p:ph idx="1"/>
          </p:nvPr>
        </p:nvSpPr>
        <p:spPr>
          <a:xfrm>
            <a:off x="364205" y="3126659"/>
            <a:ext cx="5731795" cy="2998838"/>
          </a:xfrm>
        </p:spPr>
        <p:txBody>
          <a:bodyPr>
            <a:normAutofit fontScale="92500" lnSpcReduction="20000"/>
          </a:bodyPr>
          <a:lstStyle/>
          <a:p>
            <a:pPr marL="342900" lvl="0" indent="-342900">
              <a:buFont typeface="Symbol" panose="05050102010706020507" pitchFamily="18" charset="2"/>
              <a:buChar char=""/>
            </a:pPr>
            <a:r>
              <a:rPr lang="en-AU" sz="1600" b="1" dirty="0">
                <a:effectLst/>
                <a:latin typeface="Arial" panose="020B0604020202020204" pitchFamily="34" charset="0"/>
                <a:ea typeface="Times New Roman" panose="02020603050405020304" pitchFamily="18" charset="0"/>
                <a:cs typeface="Arial" panose="020B0604020202020204" pitchFamily="34" charset="0"/>
              </a:rPr>
              <a:t>There were 816 participants in HIV Futures 10 </a:t>
            </a:r>
          </a:p>
          <a:p>
            <a:pPr marL="342900" lvl="0" indent="-342900">
              <a:buFont typeface="Symbol" panose="05050102010706020507" pitchFamily="18" charset="2"/>
              <a:buChar char=""/>
            </a:pPr>
            <a:r>
              <a:rPr lang="en-AU" sz="1600" dirty="0">
                <a:effectLst/>
                <a:latin typeface="Arial" panose="020B0604020202020204" pitchFamily="34" charset="0"/>
                <a:ea typeface="Times New Roman" panose="02020603050405020304" pitchFamily="18" charset="0"/>
                <a:cs typeface="Arial" panose="020B0604020202020204" pitchFamily="34" charset="0"/>
              </a:rPr>
              <a:t>88.7% identified as men/male; 9.6% as women/female, including five transgender women; 1.4% as non-binary or gender fluid</a:t>
            </a:r>
          </a:p>
          <a:p>
            <a:pPr marL="342900" lvl="0" indent="-342900">
              <a:buFont typeface="Symbol" panose="05050102010706020507" pitchFamily="18" charset="2"/>
              <a:buChar char=""/>
            </a:pPr>
            <a:r>
              <a:rPr lang="en-AU" sz="1600" dirty="0">
                <a:effectLst/>
                <a:latin typeface="Arial" panose="020B0604020202020204" pitchFamily="34" charset="0"/>
                <a:ea typeface="Times New Roman" panose="02020603050405020304" pitchFamily="18" charset="0"/>
                <a:cs typeface="Arial" panose="020B0604020202020204" pitchFamily="34" charset="0"/>
              </a:rPr>
              <a:t>86.5% were cisgender men who identified as gay, consistent with the population of PLHIV in Australia</a:t>
            </a:r>
          </a:p>
          <a:p>
            <a:pPr marL="342900" lvl="0" indent="-342900">
              <a:buFont typeface="Symbol" panose="05050102010706020507" pitchFamily="18" charset="2"/>
              <a:buChar char=""/>
            </a:pPr>
            <a:r>
              <a:rPr lang="en-AU" sz="1600" dirty="0">
                <a:effectLst/>
                <a:latin typeface="Arial" panose="020B0604020202020204" pitchFamily="34" charset="0"/>
                <a:ea typeface="Times New Roman" panose="02020603050405020304" pitchFamily="18" charset="0"/>
                <a:cs typeface="Arial" panose="020B0604020202020204" pitchFamily="34" charset="0"/>
              </a:rPr>
              <a:t>The average and median age was 54 years, the average age of women was lower, at 48 years </a:t>
            </a:r>
          </a:p>
          <a:p>
            <a:pPr marL="342900" lvl="0" indent="-342900">
              <a:buFont typeface="Symbol" panose="05050102010706020507" pitchFamily="18" charset="2"/>
              <a:buChar char=""/>
            </a:pPr>
            <a:r>
              <a:rPr lang="en-AU" sz="1600" dirty="0">
                <a:effectLst/>
                <a:latin typeface="Arial" panose="020B0604020202020204" pitchFamily="34" charset="0"/>
                <a:ea typeface="Times New Roman" panose="02020603050405020304" pitchFamily="18" charset="0"/>
                <a:cs typeface="Arial" panose="020B0604020202020204" pitchFamily="34" charset="0"/>
              </a:rPr>
              <a:t>2.8% were Aboriginal and/or Torres Strait Islander</a:t>
            </a:r>
          </a:p>
          <a:p>
            <a:pPr marL="342900" lvl="0" indent="-342900">
              <a:buFont typeface="Symbol" panose="05050102010706020507" pitchFamily="18" charset="2"/>
              <a:buChar char=""/>
            </a:pPr>
            <a:r>
              <a:rPr lang="en-AU" sz="1600" dirty="0">
                <a:effectLst/>
                <a:latin typeface="Arial" panose="020B0604020202020204" pitchFamily="34" charset="0"/>
                <a:ea typeface="Times New Roman" panose="02020603050405020304" pitchFamily="18" charset="0"/>
                <a:cs typeface="Arial" panose="020B0604020202020204" pitchFamily="34" charset="0"/>
              </a:rPr>
              <a:t>56.1% lived in inner city or outer suburban areas</a:t>
            </a:r>
          </a:p>
          <a:p>
            <a:pPr marL="342900" lvl="0" indent="-342900">
              <a:spcAft>
                <a:spcPts val="600"/>
              </a:spcAft>
              <a:buFont typeface="Symbol" panose="05050102010706020507" pitchFamily="18" charset="2"/>
              <a:buChar char=""/>
            </a:pPr>
            <a:r>
              <a:rPr lang="en-AU" sz="1600" dirty="0">
                <a:effectLst/>
                <a:latin typeface="Arial" panose="020B0604020202020204" pitchFamily="34" charset="0"/>
                <a:ea typeface="Times New Roman" panose="02020603050405020304" pitchFamily="18" charset="0"/>
                <a:cs typeface="Arial" panose="020B0604020202020204" pitchFamily="34" charset="0"/>
              </a:rPr>
              <a:t>57.6% were in the paid workforce, working either full-time, part-time or casual hours </a:t>
            </a:r>
          </a:p>
          <a:p>
            <a:pPr marL="0" indent="0">
              <a:buNone/>
            </a:pPr>
            <a:endParaRPr lang="en-US" dirty="0"/>
          </a:p>
        </p:txBody>
      </p:sp>
      <p:sp>
        <p:nvSpPr>
          <p:cNvPr id="34" name="Title 1">
            <a:extLst>
              <a:ext uri="{FF2B5EF4-FFF2-40B4-BE49-F238E27FC236}">
                <a16:creationId xmlns:a16="http://schemas.microsoft.com/office/drawing/2014/main" id="{115D183B-FC21-41D8-9252-F9CCD3FFD964}"/>
              </a:ext>
            </a:extLst>
          </p:cNvPr>
          <p:cNvSpPr txBox="1">
            <a:spLocks/>
          </p:cNvSpPr>
          <p:nvPr/>
        </p:nvSpPr>
        <p:spPr>
          <a:xfrm>
            <a:off x="660222" y="1999944"/>
            <a:ext cx="5195608" cy="1197317"/>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a:lstStyle>
          <a:p>
            <a:r>
              <a:rPr lang="en-US" sz="3200" i="0" dirty="0">
                <a:latin typeface="Arial" panose="020B0604020202020204" pitchFamily="34" charset="0"/>
                <a:cs typeface="Arial" panose="020B0604020202020204" pitchFamily="34" charset="0"/>
              </a:rPr>
              <a:t>Participant characteristics </a:t>
            </a:r>
          </a:p>
          <a:p>
            <a:endParaRPr lang="en-US" sz="3200" i="0" dirty="0">
              <a:solidFill>
                <a:srgbClr val="FF0000"/>
              </a:solidFill>
              <a:latin typeface="Arial" panose="020B0604020202020204" pitchFamily="34" charset="0"/>
              <a:cs typeface="Arial" panose="020B0604020202020204" pitchFamily="34" charset="0"/>
            </a:endParaRPr>
          </a:p>
        </p:txBody>
      </p:sp>
      <p:pic>
        <p:nvPicPr>
          <p:cNvPr id="7" name="Picture 6" descr="Chart, line chart, scatter chart&#10;&#10;Description automatically generated">
            <a:extLst>
              <a:ext uri="{FF2B5EF4-FFF2-40B4-BE49-F238E27FC236}">
                <a16:creationId xmlns:a16="http://schemas.microsoft.com/office/drawing/2014/main" id="{9BA1392C-65DC-44C1-9A1E-7B1C014D5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171" y="2925175"/>
            <a:ext cx="5855829" cy="3817742"/>
          </a:xfrm>
          <a:prstGeom prst="rect">
            <a:avLst/>
          </a:prstGeom>
        </p:spPr>
      </p:pic>
    </p:spTree>
    <p:extLst>
      <p:ext uri="{BB962C8B-B14F-4D97-AF65-F5344CB8AC3E}">
        <p14:creationId xmlns:p14="http://schemas.microsoft.com/office/powerpoint/2010/main" val="2971245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2C91CA26-814F-4AA2-9A25-7ABA1482E516}"/>
              </a:ext>
            </a:extLst>
          </p:cNvPr>
          <p:cNvSpPr txBox="1"/>
          <p:nvPr/>
        </p:nvSpPr>
        <p:spPr>
          <a:xfrm>
            <a:off x="271980" y="1067388"/>
            <a:ext cx="6081779" cy="2308324"/>
          </a:xfrm>
          <a:prstGeom prst="rect">
            <a:avLst/>
          </a:prstGeom>
          <a:noFill/>
        </p:spPr>
        <p:txBody>
          <a:bodyPr wrap="square">
            <a:spAutoFit/>
          </a:bodyPr>
          <a:lstStyle/>
          <a:p>
            <a:r>
              <a:rPr lang="en-AU" sz="3200" i="0" dirty="0">
                <a:latin typeface="Arial" panose="020B0604020202020204" pitchFamily="34" charset="0"/>
                <a:cs typeface="Arial" panose="020B0604020202020204" pitchFamily="34" charset="0"/>
              </a:rPr>
              <a:t>Quality of life </a:t>
            </a:r>
          </a:p>
          <a:p>
            <a:endParaRPr lang="en-AU" sz="3200" dirty="0">
              <a:solidFill>
                <a:srgbClr val="FF0000"/>
              </a:solidFill>
              <a:latin typeface="Arial Black" panose="020B0A04020102020204" pitchFamily="34" charset="0"/>
            </a:endParaRPr>
          </a:p>
          <a:p>
            <a:pPr algn="ctr"/>
            <a:r>
              <a:rPr lang="en-AU" sz="1600" b="1" dirty="0">
                <a:solidFill>
                  <a:srgbClr val="7030A0"/>
                </a:solidFill>
                <a:latin typeface="Arial" panose="020B0604020202020204" pitchFamily="34" charset="0"/>
                <a:ea typeface="Times New Roman" panose="02020603050405020304" pitchFamily="18" charset="0"/>
                <a:cs typeface="Arial" panose="020B0604020202020204" pitchFamily="34" charset="0"/>
              </a:rPr>
              <a:t>71.8% of participants reported they had ‘good’ QoL </a:t>
            </a:r>
            <a:r>
              <a:rPr lang="en-AU" sz="1600" dirty="0">
                <a:solidFill>
                  <a:srgbClr val="7030A0"/>
                </a:solidFill>
                <a:latin typeface="Arial" panose="020B0604020202020204" pitchFamily="34" charset="0"/>
                <a:ea typeface="Times New Roman" panose="02020603050405020304" pitchFamily="18" charset="0"/>
                <a:cs typeface="Arial" panose="020B0604020202020204" pitchFamily="34" charset="0"/>
              </a:rPr>
              <a:t>using a </a:t>
            </a:r>
            <a:r>
              <a:rPr lang="en-AU" sz="16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PozQoL</a:t>
            </a:r>
            <a:r>
              <a:rPr lang="en-AU" sz="1600" dirty="0">
                <a:solidFill>
                  <a:srgbClr val="7030A0"/>
                </a:solidFill>
                <a:latin typeface="Arial" panose="020B0604020202020204" pitchFamily="34" charset="0"/>
                <a:ea typeface="Times New Roman" panose="02020603050405020304" pitchFamily="18" charset="0"/>
                <a:cs typeface="Arial" panose="020B0604020202020204" pitchFamily="34" charset="0"/>
              </a:rPr>
              <a:t> score of 3.0 or higher, from a range of 1-5 in which higher scores indicate better QoL</a:t>
            </a:r>
          </a:p>
          <a:p>
            <a:endParaRPr lang="en-AU" sz="3200" i="0" dirty="0">
              <a:latin typeface="Arial Black" panose="020B0A04020102020204" pitchFamily="34" charset="0"/>
            </a:endParaRPr>
          </a:p>
        </p:txBody>
      </p:sp>
      <p:sp>
        <p:nvSpPr>
          <p:cNvPr id="52" name="Content Placeholder 8">
            <a:extLst>
              <a:ext uri="{FF2B5EF4-FFF2-40B4-BE49-F238E27FC236}">
                <a16:creationId xmlns:a16="http://schemas.microsoft.com/office/drawing/2014/main" id="{596D3838-06AE-4DED-B2CB-6490AE4A91A5}"/>
              </a:ext>
            </a:extLst>
          </p:cNvPr>
          <p:cNvSpPr txBox="1">
            <a:spLocks/>
          </p:cNvSpPr>
          <p:nvPr/>
        </p:nvSpPr>
        <p:spPr>
          <a:xfrm>
            <a:off x="271979" y="3266729"/>
            <a:ext cx="5566263" cy="3274503"/>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Percent reporting ‘good’ QoL was 63.1% in 2018-19</a:t>
            </a:r>
          </a:p>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50.5% reported their overall wellbeing (including physical, emotional and mental wellbeing) to be ‘good’ or ‘excellent’ </a:t>
            </a:r>
          </a:p>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Factors associated with better QoL included: </a:t>
            </a:r>
            <a:br>
              <a:rPr lang="en-AU" sz="1400" dirty="0">
                <a:latin typeface="Arial" panose="020B0604020202020204" pitchFamily="34" charset="0"/>
                <a:ea typeface="Times New Roman" panose="02020603050405020304" pitchFamily="18" charset="0"/>
                <a:cs typeface="Arial" panose="020B0604020202020204" pitchFamily="34" charset="0"/>
              </a:rPr>
            </a:br>
            <a:r>
              <a:rPr lang="en-AU" sz="1400" i="1" dirty="0">
                <a:latin typeface="Arial" panose="020B0604020202020204" pitchFamily="34" charset="0"/>
                <a:ea typeface="Times New Roman" panose="02020603050405020304" pitchFamily="18" charset="0"/>
                <a:cs typeface="Arial" panose="020B0604020202020204" pitchFamily="34" charset="0"/>
              </a:rPr>
              <a:t>Higher income, no recent financial stress, living in inner city areas, better general health, a greater level of social connectedness, living with a partner/spouse, and not perceiving COVID-19 pandemic to have had a significant impact on wellbeing </a:t>
            </a:r>
          </a:p>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People in the 65+ age bracket were significantly </a:t>
            </a:r>
            <a:r>
              <a:rPr lang="en-AU" sz="1400" b="1" dirty="0">
                <a:latin typeface="Arial" panose="020B0604020202020204" pitchFamily="34" charset="0"/>
                <a:ea typeface="Times New Roman" panose="02020603050405020304" pitchFamily="18" charset="0"/>
                <a:cs typeface="Arial" panose="020B0604020202020204" pitchFamily="34" charset="0"/>
              </a:rPr>
              <a:t>more likely </a:t>
            </a:r>
            <a:r>
              <a:rPr lang="en-AU" sz="1400" dirty="0">
                <a:latin typeface="Arial" panose="020B0604020202020204" pitchFamily="34" charset="0"/>
                <a:ea typeface="Times New Roman" panose="02020603050405020304" pitchFamily="18" charset="0"/>
                <a:cs typeface="Arial" panose="020B0604020202020204" pitchFamily="34" charset="0"/>
              </a:rPr>
              <a:t>to report higher QoL than those in other age brackets</a:t>
            </a:r>
          </a:p>
          <a:p>
            <a:endParaRPr lang="en-US" sz="1100" dirty="0"/>
          </a:p>
        </p:txBody>
      </p:sp>
      <p:pic>
        <p:nvPicPr>
          <p:cNvPr id="10" name="Picture 9" descr="Chart, bar chart&#10;&#10;Description automatically generated">
            <a:extLst>
              <a:ext uri="{FF2B5EF4-FFF2-40B4-BE49-F238E27FC236}">
                <a16:creationId xmlns:a16="http://schemas.microsoft.com/office/drawing/2014/main" id="{47EBCA32-2C65-465C-9FA3-E8AE0B73B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3759" y="3006380"/>
            <a:ext cx="5838241" cy="3795203"/>
          </a:xfrm>
          <a:prstGeom prst="rect">
            <a:avLst/>
          </a:prstGeom>
        </p:spPr>
      </p:pic>
    </p:spTree>
    <p:extLst>
      <p:ext uri="{BB962C8B-B14F-4D97-AF65-F5344CB8AC3E}">
        <p14:creationId xmlns:p14="http://schemas.microsoft.com/office/powerpoint/2010/main" val="2479919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2C91CA26-814F-4AA2-9A25-7ABA1482E516}"/>
              </a:ext>
            </a:extLst>
          </p:cNvPr>
          <p:cNvSpPr txBox="1"/>
          <p:nvPr/>
        </p:nvSpPr>
        <p:spPr>
          <a:xfrm>
            <a:off x="416814" y="2153000"/>
            <a:ext cx="6360146" cy="1077218"/>
          </a:xfrm>
          <a:prstGeom prst="rect">
            <a:avLst/>
          </a:prstGeom>
          <a:noFill/>
        </p:spPr>
        <p:txBody>
          <a:bodyPr wrap="square">
            <a:spAutoFit/>
          </a:bodyPr>
          <a:lstStyle/>
          <a:p>
            <a:r>
              <a:rPr lang="en-AU" sz="3200" i="0" dirty="0">
                <a:latin typeface="Arial" panose="020B0604020202020204" pitchFamily="34" charset="0"/>
                <a:cs typeface="Arial" panose="020B0604020202020204" pitchFamily="34" charset="0"/>
              </a:rPr>
              <a:t>Financial and housing security </a:t>
            </a:r>
            <a:endParaRPr lang="en-AU" sz="900" dirty="0">
              <a:latin typeface="Arial" panose="020B0604020202020204" pitchFamily="34" charset="0"/>
              <a:ea typeface="Times New Roman" panose="02020603050405020304" pitchFamily="18" charset="0"/>
              <a:cs typeface="Arial" panose="020B0604020202020204" pitchFamily="34" charset="0"/>
            </a:endParaRPr>
          </a:p>
          <a:p>
            <a:endParaRPr lang="en-AU" sz="3200" i="0" dirty="0">
              <a:latin typeface="Arial Black" panose="020B0A04020102020204" pitchFamily="34" charset="0"/>
            </a:endParaRPr>
          </a:p>
        </p:txBody>
      </p:sp>
      <p:sp>
        <p:nvSpPr>
          <p:cNvPr id="52" name="Content Placeholder 8">
            <a:extLst>
              <a:ext uri="{FF2B5EF4-FFF2-40B4-BE49-F238E27FC236}">
                <a16:creationId xmlns:a16="http://schemas.microsoft.com/office/drawing/2014/main" id="{596D3838-06AE-4DED-B2CB-6490AE4A91A5}"/>
              </a:ext>
            </a:extLst>
          </p:cNvPr>
          <p:cNvSpPr txBox="1">
            <a:spLocks/>
          </p:cNvSpPr>
          <p:nvPr/>
        </p:nvSpPr>
        <p:spPr>
          <a:xfrm>
            <a:off x="416814" y="3151286"/>
            <a:ext cx="6168149" cy="3480572"/>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r>
              <a:rPr lang="en-AU" sz="1400" b="1" dirty="0">
                <a:latin typeface="Arial" panose="020B0604020202020204" pitchFamily="34" charset="0"/>
                <a:ea typeface="Times New Roman" panose="02020603050405020304" pitchFamily="18" charset="0"/>
                <a:cs typeface="Arial" panose="020B0604020202020204" pitchFamily="34" charset="0"/>
              </a:rPr>
              <a:t>26.5% reported an annual household income of less than $30,000</a:t>
            </a:r>
          </a:p>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30.3% reported their main source of income to be social security (including a pension, disability pension or other government benefits)</a:t>
            </a:r>
          </a:p>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4.7% indicated they had not taken HIV medication at least once in the last 12 months due to financial reasons </a:t>
            </a:r>
          </a:p>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29.5% indicated that it was ‘somewhat’ or ‘very’ difficult to access medication for financial reasons</a:t>
            </a:r>
          </a:p>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17.9% indicated it was ‘somewhat’ or ‘very’ difficult to access healthcare for financial reasons</a:t>
            </a:r>
          </a:p>
          <a:p>
            <a:endParaRPr lang="en-US" sz="1100" dirty="0"/>
          </a:p>
        </p:txBody>
      </p:sp>
      <p:pic>
        <p:nvPicPr>
          <p:cNvPr id="3" name="Picture 2" descr="Table&#10;&#10;Description automatically generated">
            <a:extLst>
              <a:ext uri="{FF2B5EF4-FFF2-40B4-BE49-F238E27FC236}">
                <a16:creationId xmlns:a16="http://schemas.microsoft.com/office/drawing/2014/main" id="{56E5A497-0E82-462B-85E0-BD2D4E891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9961" y="2256824"/>
            <a:ext cx="5742039" cy="4446843"/>
          </a:xfrm>
          <a:prstGeom prst="rect">
            <a:avLst/>
          </a:prstGeom>
        </p:spPr>
      </p:pic>
    </p:spTree>
    <p:extLst>
      <p:ext uri="{BB962C8B-B14F-4D97-AF65-F5344CB8AC3E}">
        <p14:creationId xmlns:p14="http://schemas.microsoft.com/office/powerpoint/2010/main" val="2341179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2C91CA26-814F-4AA2-9A25-7ABA1482E516}"/>
              </a:ext>
            </a:extLst>
          </p:cNvPr>
          <p:cNvSpPr txBox="1"/>
          <p:nvPr/>
        </p:nvSpPr>
        <p:spPr>
          <a:xfrm>
            <a:off x="271980" y="2162832"/>
            <a:ext cx="6360146" cy="584775"/>
          </a:xfrm>
          <a:prstGeom prst="rect">
            <a:avLst/>
          </a:prstGeom>
          <a:noFill/>
        </p:spPr>
        <p:txBody>
          <a:bodyPr wrap="square">
            <a:spAutoFit/>
          </a:bodyPr>
          <a:lstStyle/>
          <a:p>
            <a:r>
              <a:rPr lang="en-AU" sz="3200" i="0" dirty="0">
                <a:latin typeface="Arial" panose="020B0604020202020204" pitchFamily="34" charset="0"/>
                <a:cs typeface="Arial" panose="020B0604020202020204" pitchFamily="34" charset="0"/>
              </a:rPr>
              <a:t>HIV diagnosis and treatment</a:t>
            </a:r>
          </a:p>
        </p:txBody>
      </p:sp>
      <p:sp>
        <p:nvSpPr>
          <p:cNvPr id="52" name="Content Placeholder 8">
            <a:extLst>
              <a:ext uri="{FF2B5EF4-FFF2-40B4-BE49-F238E27FC236}">
                <a16:creationId xmlns:a16="http://schemas.microsoft.com/office/drawing/2014/main" id="{596D3838-06AE-4DED-B2CB-6490AE4A91A5}"/>
              </a:ext>
            </a:extLst>
          </p:cNvPr>
          <p:cNvSpPr txBox="1">
            <a:spLocks/>
          </p:cNvSpPr>
          <p:nvPr/>
        </p:nvSpPr>
        <p:spPr>
          <a:xfrm>
            <a:off x="271980" y="3089894"/>
            <a:ext cx="5566263" cy="3274503"/>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The majority of participants had been diagnosed with HIV within 2 years of having acquired the virus, although </a:t>
            </a:r>
            <a:r>
              <a:rPr lang="en-AU" sz="1400" b="1" dirty="0">
                <a:latin typeface="Arial" panose="020B0604020202020204" pitchFamily="34" charset="0"/>
                <a:ea typeface="Times New Roman" panose="02020603050405020304" pitchFamily="18" charset="0"/>
                <a:cs typeface="Arial" panose="020B0604020202020204" pitchFamily="34" charset="0"/>
              </a:rPr>
              <a:t>women were significantly more likely than men to have been diagnosed 2 or more years after they acquired HIV</a:t>
            </a:r>
            <a:r>
              <a:rPr lang="en-AU" sz="1400" dirty="0">
                <a:latin typeface="Arial" panose="020B0604020202020204" pitchFamily="34" charset="0"/>
                <a:ea typeface="Times New Roman" panose="02020603050405020304" pitchFamily="18" charset="0"/>
                <a:cs typeface="Arial" panose="020B0604020202020204" pitchFamily="34" charset="0"/>
              </a:rPr>
              <a:t>. </a:t>
            </a:r>
          </a:p>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98% were currently taking antiretroviral therapy (ART) </a:t>
            </a:r>
          </a:p>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94.7% of those on ART reported an undetectable viral load (viral suppression) as of their most recent test </a:t>
            </a:r>
          </a:p>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81% were happy with their current ART, and 79% found it convenient</a:t>
            </a:r>
          </a:p>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40.9% indicated some dissatisfaction with side effects from ART</a:t>
            </a:r>
          </a:p>
          <a:p>
            <a:endParaRPr lang="en-US" sz="1100" dirty="0"/>
          </a:p>
        </p:txBody>
      </p:sp>
      <p:pic>
        <p:nvPicPr>
          <p:cNvPr id="4" name="Picture 3" descr="A picture containing table&#10;&#10;Description automatically generated">
            <a:extLst>
              <a:ext uri="{FF2B5EF4-FFF2-40B4-BE49-F238E27FC236}">
                <a16:creationId xmlns:a16="http://schemas.microsoft.com/office/drawing/2014/main" id="{87087FB6-4021-42EB-B721-97BA9F11B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021" y="2245195"/>
            <a:ext cx="5738979" cy="4461489"/>
          </a:xfrm>
          <a:prstGeom prst="rect">
            <a:avLst/>
          </a:prstGeom>
        </p:spPr>
      </p:pic>
    </p:spTree>
    <p:extLst>
      <p:ext uri="{BB962C8B-B14F-4D97-AF65-F5344CB8AC3E}">
        <p14:creationId xmlns:p14="http://schemas.microsoft.com/office/powerpoint/2010/main" val="1804795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2C91CA26-814F-4AA2-9A25-7ABA1482E516}"/>
              </a:ext>
            </a:extLst>
          </p:cNvPr>
          <p:cNvSpPr txBox="1"/>
          <p:nvPr/>
        </p:nvSpPr>
        <p:spPr>
          <a:xfrm>
            <a:off x="271980" y="2085617"/>
            <a:ext cx="6360146" cy="584775"/>
          </a:xfrm>
          <a:prstGeom prst="rect">
            <a:avLst/>
          </a:prstGeom>
          <a:noFill/>
        </p:spPr>
        <p:txBody>
          <a:bodyPr wrap="square">
            <a:spAutoFit/>
          </a:bodyPr>
          <a:lstStyle/>
          <a:p>
            <a:r>
              <a:rPr lang="en-AU" sz="3200" i="0" dirty="0">
                <a:latin typeface="Arial" panose="020B0604020202020204" pitchFamily="34" charset="0"/>
                <a:cs typeface="Arial" panose="020B0604020202020204" pitchFamily="34" charset="0"/>
              </a:rPr>
              <a:t>Mental health </a:t>
            </a:r>
          </a:p>
        </p:txBody>
      </p:sp>
      <p:sp>
        <p:nvSpPr>
          <p:cNvPr id="52" name="Content Placeholder 8">
            <a:extLst>
              <a:ext uri="{FF2B5EF4-FFF2-40B4-BE49-F238E27FC236}">
                <a16:creationId xmlns:a16="http://schemas.microsoft.com/office/drawing/2014/main" id="{596D3838-06AE-4DED-B2CB-6490AE4A91A5}"/>
              </a:ext>
            </a:extLst>
          </p:cNvPr>
          <p:cNvSpPr txBox="1">
            <a:spLocks/>
          </p:cNvSpPr>
          <p:nvPr/>
        </p:nvSpPr>
        <p:spPr>
          <a:xfrm>
            <a:off x="271980" y="2967397"/>
            <a:ext cx="5566263" cy="3274503"/>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33.1% reported a current or past diagnosis of depression</a:t>
            </a:r>
          </a:p>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30.4% reported a current or past diagnosis of anxiety conditions</a:t>
            </a:r>
          </a:p>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35.8% had a current diagnosis of more than one mental health conditions</a:t>
            </a:r>
          </a:p>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Mental health diagnoses was associated with poorer QoL</a:t>
            </a:r>
          </a:p>
          <a:p>
            <a:endParaRPr lang="en-US" sz="1100" dirty="0"/>
          </a:p>
        </p:txBody>
      </p:sp>
      <p:pic>
        <p:nvPicPr>
          <p:cNvPr id="3" name="Picture 2" descr="Chart, scatter chart&#10;&#10;Description automatically generated">
            <a:extLst>
              <a:ext uri="{FF2B5EF4-FFF2-40B4-BE49-F238E27FC236}">
                <a16:creationId xmlns:a16="http://schemas.microsoft.com/office/drawing/2014/main" id="{FE978719-5BAE-4B1B-8617-42A50D12D0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1748" y="2566218"/>
            <a:ext cx="5820252" cy="3972687"/>
          </a:xfrm>
          <a:prstGeom prst="rect">
            <a:avLst/>
          </a:prstGeom>
        </p:spPr>
      </p:pic>
    </p:spTree>
    <p:extLst>
      <p:ext uri="{BB962C8B-B14F-4D97-AF65-F5344CB8AC3E}">
        <p14:creationId xmlns:p14="http://schemas.microsoft.com/office/powerpoint/2010/main" val="2986058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2C91CA26-814F-4AA2-9A25-7ABA1482E516}"/>
              </a:ext>
            </a:extLst>
          </p:cNvPr>
          <p:cNvSpPr txBox="1"/>
          <p:nvPr/>
        </p:nvSpPr>
        <p:spPr>
          <a:xfrm>
            <a:off x="528274" y="2490263"/>
            <a:ext cx="6796759" cy="584775"/>
          </a:xfrm>
          <a:prstGeom prst="rect">
            <a:avLst/>
          </a:prstGeom>
          <a:noFill/>
        </p:spPr>
        <p:txBody>
          <a:bodyPr wrap="square">
            <a:spAutoFit/>
          </a:bodyPr>
          <a:lstStyle/>
          <a:p>
            <a:r>
              <a:rPr lang="en-AU" sz="3200" i="0" dirty="0">
                <a:latin typeface="Arial" panose="020B0604020202020204" pitchFamily="34" charset="0"/>
                <a:cs typeface="Arial" panose="020B0604020202020204" pitchFamily="34" charset="0"/>
              </a:rPr>
              <a:t>Stigma and discrimination </a:t>
            </a:r>
          </a:p>
        </p:txBody>
      </p:sp>
      <p:sp>
        <p:nvSpPr>
          <p:cNvPr id="52" name="Content Placeholder 8">
            <a:extLst>
              <a:ext uri="{FF2B5EF4-FFF2-40B4-BE49-F238E27FC236}">
                <a16:creationId xmlns:a16="http://schemas.microsoft.com/office/drawing/2014/main" id="{596D3838-06AE-4DED-B2CB-6490AE4A91A5}"/>
              </a:ext>
            </a:extLst>
          </p:cNvPr>
          <p:cNvSpPr txBox="1">
            <a:spLocks/>
          </p:cNvSpPr>
          <p:nvPr/>
        </p:nvSpPr>
        <p:spPr>
          <a:xfrm>
            <a:off x="271980" y="3264403"/>
            <a:ext cx="5566263" cy="3274503"/>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36.6% reported at least one experience of HIV-related stigma or discrimination in the past 12 months</a:t>
            </a:r>
          </a:p>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29.8% reported that they had been treated differently by a healthcare worker due to their HIV in the past 12 months </a:t>
            </a:r>
            <a:endParaRPr lang="en-AU" sz="1400" dirty="0">
              <a:latin typeface="Arial" panose="020B0604020202020204" pitchFamily="34" charset="0"/>
              <a:cs typeface="Arial" panose="020B0604020202020204" pitchFamily="34" charset="0"/>
            </a:endParaRPr>
          </a:p>
          <a:p>
            <a:pPr marL="342900" indent="-342900">
              <a:buFont typeface="Symbol" panose="05050102010706020507" pitchFamily="18" charset="2"/>
              <a:buChar char=""/>
            </a:pPr>
            <a:r>
              <a:rPr lang="en-AU" sz="1400" dirty="0">
                <a:latin typeface="Arial" panose="020B0604020202020204" pitchFamily="34" charset="0"/>
                <a:cs typeface="Arial" panose="020B0604020202020204" pitchFamily="34" charset="0"/>
              </a:rPr>
              <a:t>One in five (20%) agreed that they spent a lot of time thinking about their HIV</a:t>
            </a:r>
            <a:endParaRPr lang="en-US" sz="1400" dirty="0"/>
          </a:p>
        </p:txBody>
      </p:sp>
      <p:pic>
        <p:nvPicPr>
          <p:cNvPr id="4" name="Picture 3" descr="Timeline&#10;&#10;Description automatically generated">
            <a:extLst>
              <a:ext uri="{FF2B5EF4-FFF2-40B4-BE49-F238E27FC236}">
                <a16:creationId xmlns:a16="http://schemas.microsoft.com/office/drawing/2014/main" id="{A550C733-4F81-4BA8-A9D4-8386370275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3759" y="3429000"/>
            <a:ext cx="5766012" cy="3424394"/>
          </a:xfrm>
          <a:prstGeom prst="rect">
            <a:avLst/>
          </a:prstGeom>
        </p:spPr>
      </p:pic>
    </p:spTree>
    <p:extLst>
      <p:ext uri="{BB962C8B-B14F-4D97-AF65-F5344CB8AC3E}">
        <p14:creationId xmlns:p14="http://schemas.microsoft.com/office/powerpoint/2010/main" val="585168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2C91CA26-814F-4AA2-9A25-7ABA1482E516}"/>
              </a:ext>
            </a:extLst>
          </p:cNvPr>
          <p:cNvSpPr txBox="1"/>
          <p:nvPr/>
        </p:nvSpPr>
        <p:spPr>
          <a:xfrm>
            <a:off x="421192" y="2723535"/>
            <a:ext cx="6796759" cy="584775"/>
          </a:xfrm>
          <a:prstGeom prst="rect">
            <a:avLst/>
          </a:prstGeom>
          <a:noFill/>
        </p:spPr>
        <p:txBody>
          <a:bodyPr wrap="square">
            <a:spAutoFit/>
          </a:bodyPr>
          <a:lstStyle/>
          <a:p>
            <a:r>
              <a:rPr lang="en-AU" sz="3200" i="0" dirty="0">
                <a:latin typeface="Arial" panose="020B0604020202020204" pitchFamily="34" charset="0"/>
                <a:cs typeface="Arial" panose="020B0604020202020204" pitchFamily="34" charset="0"/>
              </a:rPr>
              <a:t>Social connection </a:t>
            </a:r>
          </a:p>
        </p:txBody>
      </p:sp>
      <p:sp>
        <p:nvSpPr>
          <p:cNvPr id="52" name="Content Placeholder 8">
            <a:extLst>
              <a:ext uri="{FF2B5EF4-FFF2-40B4-BE49-F238E27FC236}">
                <a16:creationId xmlns:a16="http://schemas.microsoft.com/office/drawing/2014/main" id="{596D3838-06AE-4DED-B2CB-6490AE4A91A5}"/>
              </a:ext>
            </a:extLst>
          </p:cNvPr>
          <p:cNvSpPr txBox="1">
            <a:spLocks/>
          </p:cNvSpPr>
          <p:nvPr/>
        </p:nvSpPr>
        <p:spPr>
          <a:xfrm>
            <a:off x="421192" y="3429000"/>
            <a:ext cx="5674808" cy="360823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43.5% of participants live alone. This will not lead to social isolation or loneliness for everyone, but as a general trend it is associated with lower social connectedness.</a:t>
            </a:r>
          </a:p>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52.4% were single (not in a current relationship). As a general trend, cohabiting with a partner does appear to be a buffer against social disconnection.</a:t>
            </a:r>
          </a:p>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People living alone are more likely to have a lower income: 26.5% reported an annual income of less than $30,000, 69% of these people were living alone. </a:t>
            </a:r>
          </a:p>
          <a:p>
            <a:pPr marL="342900" indent="-342900">
              <a:buFont typeface="Symbol" panose="05050102010706020507" pitchFamily="18" charset="2"/>
              <a:buChar char=""/>
            </a:pPr>
            <a:r>
              <a:rPr lang="en-AU" sz="1400" dirty="0">
                <a:latin typeface="Arial" panose="020B0604020202020204" pitchFamily="34" charset="0"/>
                <a:ea typeface="Times New Roman" panose="02020603050405020304" pitchFamily="18" charset="0"/>
                <a:cs typeface="Arial" panose="020B0604020202020204" pitchFamily="34" charset="0"/>
              </a:rPr>
              <a:t>Not being in the paid workforce can be associated with lower social connection. </a:t>
            </a:r>
          </a:p>
          <a:p>
            <a:endParaRPr lang="en-AU" sz="11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BFE16FBE-9F51-4616-B254-EA00227481FE}"/>
              </a:ext>
            </a:extLst>
          </p:cNvPr>
          <p:cNvSpPr txBox="1"/>
          <p:nvPr/>
        </p:nvSpPr>
        <p:spPr>
          <a:xfrm>
            <a:off x="6960200" y="4188542"/>
            <a:ext cx="4522839" cy="1323439"/>
          </a:xfrm>
          <a:prstGeom prst="rect">
            <a:avLst/>
          </a:prstGeom>
          <a:noFill/>
        </p:spPr>
        <p:txBody>
          <a:bodyPr wrap="square" rtlCol="0">
            <a:spAutoFit/>
          </a:bodyPr>
          <a:lstStyle/>
          <a:p>
            <a:pPr algn="ctr"/>
            <a:r>
              <a:rPr lang="en-AU" sz="2000" dirty="0">
                <a:solidFill>
                  <a:srgbClr val="7030A0"/>
                </a:solidFill>
              </a:rPr>
              <a:t>Greater social connectedness was associated with higher income, less financial stress and living with a partner/spouse. </a:t>
            </a:r>
          </a:p>
        </p:txBody>
      </p:sp>
    </p:spTree>
    <p:extLst>
      <p:ext uri="{BB962C8B-B14F-4D97-AF65-F5344CB8AC3E}">
        <p14:creationId xmlns:p14="http://schemas.microsoft.com/office/powerpoint/2010/main" val="37028905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A94C095501CC43B568C9DEC67E7A34" ma:contentTypeVersion="13" ma:contentTypeDescription="Create a new document." ma:contentTypeScope="" ma:versionID="5bff513f5dffb725877fbfe0a1d60671">
  <xsd:schema xmlns:xsd="http://www.w3.org/2001/XMLSchema" xmlns:xs="http://www.w3.org/2001/XMLSchema" xmlns:p="http://schemas.microsoft.com/office/2006/metadata/properties" xmlns:ns3="4b327df2-b50b-46b2-9c54-267857de397a" xmlns:ns4="eee3c51e-8752-42e3-a336-cf2e64e4e4cf" targetNamespace="http://schemas.microsoft.com/office/2006/metadata/properties" ma:root="true" ma:fieldsID="c5f5faeb9382685208b57de24db57daf" ns3:_="" ns4:_="">
    <xsd:import namespace="4b327df2-b50b-46b2-9c54-267857de397a"/>
    <xsd:import namespace="eee3c51e-8752-42e3-a336-cf2e64e4e4c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LengthInSecond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327df2-b50b-46b2-9c54-267857de39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e3c51e-8752-42e3-a336-cf2e64e4e4c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8B7D3D-3FFC-4513-85D2-54A7487C91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327df2-b50b-46b2-9c54-267857de397a"/>
    <ds:schemaRef ds:uri="eee3c51e-8752-42e3-a336-cf2e64e4e4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8D4F1A-694C-4F12-9DFE-085B9C573437}">
  <ds:schemaRefs>
    <ds:schemaRef ds:uri="eee3c51e-8752-42e3-a336-cf2e64e4e4cf"/>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b327df2-b50b-46b2-9c54-267857de397a"/>
    <ds:schemaRef ds:uri="http://www.w3.org/XML/1998/namespace"/>
    <ds:schemaRef ds:uri="http://purl.org/dc/dcmitype/"/>
  </ds:schemaRefs>
</ds:datastoreItem>
</file>

<file path=customXml/itemProps3.xml><?xml version="1.0" encoding="utf-8"?>
<ds:datastoreItem xmlns:ds="http://schemas.openxmlformats.org/officeDocument/2006/customXml" ds:itemID="{DCCAF24D-299A-428F-8B8F-80139BF7FD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4536</TotalTime>
  <Words>1814</Words>
  <Application>Microsoft Office PowerPoint</Application>
  <PresentationFormat>Widescreen</PresentationFormat>
  <Paragraphs>98</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Black</vt:lpstr>
      <vt:lpstr>Calibri</vt:lpstr>
      <vt:lpstr>Calibri Light</vt:lpstr>
      <vt:lpstr>Roboto</vt:lpstr>
      <vt:lpstr>Roboto Light</vt:lpstr>
      <vt:lpstr>Symbol</vt:lpstr>
      <vt:lpstr>Office Theme</vt:lpstr>
      <vt:lpstr>HIV Futures 10 Quality of life among people living with HIV in Australia in 2022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Peer support services</vt:lpstr>
      <vt:lpstr>QoL among Asian-born gay and bisexual men</vt:lpstr>
      <vt:lpstr>HIV Futures 10  Full report </vt:lpstr>
      <vt:lpstr>Acknowledgments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FUTURES  Quality of life among people living with HIV in Australia</dc:title>
  <dc:creator>Thomas Norman</dc:creator>
  <cp:lastModifiedBy>Thomas Norman</cp:lastModifiedBy>
  <cp:revision>10</cp:revision>
  <dcterms:created xsi:type="dcterms:W3CDTF">2022-11-18T03:50:42Z</dcterms:created>
  <dcterms:modified xsi:type="dcterms:W3CDTF">2022-11-24T02:34:54Z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0x01010028A94C095501CC43B568C9DEC67E7A34</vt:lpwstr>
  </property>
</Properties>
</file>