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68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ED7EF-00C1-4080-B48A-432097B29BEB}" type="datetimeFigureOut">
              <a:rPr lang="en-AU" smtClean="0"/>
              <a:t>22/11/2021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936F1-E348-4975-8A7D-AE7074E01B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668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F936F1-E348-4975-8A7D-AE7074E01BE4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271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F936F1-E348-4975-8A7D-AE7074E01BE4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59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D9BC-65A3-4F2F-B250-F3330FE28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D8503-DC71-46BA-93E4-E5D3F4BBD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60B11-AC02-4C4E-9C25-166D14837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3D96-B0B4-4591-BD3C-E936765F83E5}" type="datetimeFigureOut">
              <a:rPr lang="en-AU" smtClean="0"/>
              <a:t>22/11/2021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C6985-8299-47C5-A6BE-CB4E7AB38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9FFCB-3602-4483-B4CA-6DE8ED0E2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FEE2-93C2-4C48-91C7-24C9F791A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1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B43F1-14DF-4F06-9868-A08332040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BA296-4AFF-44A4-BB1C-D39879E3E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6A4D9-133C-4B85-9F64-0D5B922E3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3D96-B0B4-4591-BD3C-E936765F83E5}" type="datetimeFigureOut">
              <a:rPr lang="en-AU" smtClean="0"/>
              <a:t>22/11/2021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91BA3-D9D5-4A94-B824-B4623E7A0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A086F-21FD-4C8C-9E62-746082B89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FEE2-93C2-4C48-91C7-24C9F791A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933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F32119-1D10-4650-A40E-9A35DCE74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F9E56-6BF4-4580-A3AC-24F8C84C9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39F8F-C7A2-4A51-82CB-9ACD85ED3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3D96-B0B4-4591-BD3C-E936765F83E5}" type="datetimeFigureOut">
              <a:rPr lang="en-AU" smtClean="0"/>
              <a:t>22/11/2021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0B8B3-611F-4FCD-93F1-FB6045349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B01D4-7E04-402E-B30F-D007236A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FEE2-93C2-4C48-91C7-24C9F791A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781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6D8C1-338E-4D35-8E32-FD956FC79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9659B-2B50-443A-BFD9-8C2AD1B10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A046F-19FA-4C6A-8E98-0825A7B70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3D96-B0B4-4591-BD3C-E936765F83E5}" type="datetimeFigureOut">
              <a:rPr lang="en-AU" smtClean="0"/>
              <a:t>22/11/2021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66C4C-3B09-4B54-B14D-85A9CFCF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A576A-63F3-4DB2-96C2-7BC3C40CF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FEE2-93C2-4C48-91C7-24C9F791A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696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6DA8-FDF6-4C5C-B82A-0F1410130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E0587-E30B-421E-BDEE-580DF32C5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1E473-3C52-416B-B04E-8B0304B81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3D96-B0B4-4591-BD3C-E936765F83E5}" type="datetimeFigureOut">
              <a:rPr lang="en-AU" smtClean="0"/>
              <a:t>22/11/2021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F3ECE-25A1-47EA-AF9C-2182181B0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9C203-EB61-4E03-BD96-917518B35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FEE2-93C2-4C48-91C7-24C9F791A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812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B1FA5-B6D5-49BE-997A-DD3271112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D7A1D-A22D-41F7-97A2-CCB1B937B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29317-FD2B-48FB-BBDF-A93C18260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F65AB-BA51-416D-96FC-A32F3DEB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3D96-B0B4-4591-BD3C-E936765F83E5}" type="datetimeFigureOut">
              <a:rPr lang="en-AU" smtClean="0"/>
              <a:t>22/11/2021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EF3CF-9DA5-49CA-A8C7-2322E386B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10C86-1762-4FBB-9566-00B3763F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FEE2-93C2-4C48-91C7-24C9F791A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769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53F49-6881-49FE-862F-3C98261A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7FB3E-0F39-4B58-86B7-D0146390A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2934C-7713-4D2D-9F15-10D949520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1F0DF6-43F0-4ED0-BA69-39529C7C8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D3EFDA-0539-4616-81A1-7025DFE32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A8F392-1970-47AA-B355-3D503E334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3D96-B0B4-4591-BD3C-E936765F83E5}" type="datetimeFigureOut">
              <a:rPr lang="en-AU" smtClean="0"/>
              <a:t>22/11/2021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4C941C-F50C-4DF8-847F-886674167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32EAC-5EB5-4733-9829-467AAE7C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FEE2-93C2-4C48-91C7-24C9F791A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15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2FBE4-BD75-442D-8537-7CFC03BB3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F35CF0-CC3C-45EE-B48C-1B82E0DC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3D96-B0B4-4591-BD3C-E936765F83E5}" type="datetimeFigureOut">
              <a:rPr lang="en-AU" smtClean="0"/>
              <a:t>22/11/2021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80F331-9A90-4B22-8E5F-A1E43D80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22FA1-5299-483A-84E9-C7554850E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FEE2-93C2-4C48-91C7-24C9F791A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54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B4C043-06B9-4200-971F-12030816C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3D96-B0B4-4591-BD3C-E936765F83E5}" type="datetimeFigureOut">
              <a:rPr lang="en-AU" smtClean="0"/>
              <a:t>22/11/2021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DF41AC-20D0-4CA8-8C94-A087308A4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66CA3-673C-49FF-8244-B55277BA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FEE2-93C2-4C48-91C7-24C9F791A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399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9CFF4-7DF8-4337-945C-FB2D68707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762BE-79B4-4271-8F26-0E2731087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2D114-9C85-453D-BFBE-F9FEBF44B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00DEE-750E-4C5F-8495-518DFE56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3D96-B0B4-4591-BD3C-E936765F83E5}" type="datetimeFigureOut">
              <a:rPr lang="en-AU" smtClean="0"/>
              <a:t>22/11/2021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31CAF-3524-4C6F-8150-516F59ADF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9DF07C-6689-47BE-BBB3-060E7049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FEE2-93C2-4C48-91C7-24C9F791A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75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74C85-4156-46C2-9E59-3901A45B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04452-E9A2-4EB6-B10C-5F329D754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1DFCF-BEB8-48B6-9357-35FF8B167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812AB-CA91-487E-B41F-CD29977A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3D96-B0B4-4591-BD3C-E936765F83E5}" type="datetimeFigureOut">
              <a:rPr lang="en-AU" smtClean="0"/>
              <a:t>22/11/2021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C269F-10AC-4F21-A516-2C739DB4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6F743-79B1-4993-81F3-C8CD3E87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FEE2-93C2-4C48-91C7-24C9F791A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194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048B73-AF2B-46F1-AD31-ECC4E1E41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E102B-9C72-4255-8784-E0BD223BD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8DEB0-7DDF-43DA-8280-CA09FF341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C3D96-B0B4-4591-BD3C-E936765F83E5}" type="datetimeFigureOut">
              <a:rPr lang="en-AU" smtClean="0"/>
              <a:t>22/11/2021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2202A-02D3-4944-865E-83E829003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5972B-9936-4D6F-ADC4-318979BC0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0FEE2-93C2-4C48-91C7-24C9F791A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991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EF88-9ACB-47AE-BB2D-0C5251675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08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AU" dirty="0" err="1"/>
              <a:t>Prac</a:t>
            </a:r>
            <a:r>
              <a:rPr lang="en-AU" dirty="0"/>
              <a:t> of MCMC Methods for Sampling Posterior Distributions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5102D-29BF-4666-8C69-9C583FAFCC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Ruidong Xiang and Mike Goddard</a:t>
            </a:r>
          </a:p>
        </p:txBody>
      </p:sp>
    </p:spTree>
    <p:extLst>
      <p:ext uri="{BB962C8B-B14F-4D97-AF65-F5344CB8AC3E}">
        <p14:creationId xmlns:p14="http://schemas.microsoft.com/office/powerpoint/2010/main" val="154141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CBB72-5AD6-4917-8209-D2CA801B6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4" y="206098"/>
            <a:ext cx="10515600" cy="1325563"/>
          </a:xfrm>
        </p:spPr>
        <p:txBody>
          <a:bodyPr/>
          <a:lstStyle/>
          <a:p>
            <a:r>
              <a:rPr lang="en-AU" dirty="0"/>
              <a:t>Simplified version of Metropolis–Hastings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0C1BA-F15A-4389-8F2E-160448704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We want to know the average of human height</a:t>
            </a:r>
          </a:p>
          <a:p>
            <a:endParaRPr lang="en-AU" dirty="0"/>
          </a:p>
          <a:p>
            <a:r>
              <a:rPr lang="en-AU" dirty="0"/>
              <a:t>We know the human height has an SD of 6cm</a:t>
            </a:r>
          </a:p>
          <a:p>
            <a:endParaRPr lang="en-AU" dirty="0"/>
          </a:p>
          <a:p>
            <a:r>
              <a:rPr lang="en-AU" dirty="0"/>
              <a:t>We observed one human with height of 170cm (N=1)</a:t>
            </a:r>
          </a:p>
          <a:p>
            <a:endParaRPr lang="en-AU" dirty="0"/>
          </a:p>
          <a:p>
            <a:r>
              <a:rPr lang="en-AU" dirty="0"/>
              <a:t>Can we use MCMC to find out the mean of human height?</a:t>
            </a:r>
          </a:p>
        </p:txBody>
      </p:sp>
    </p:spTree>
    <p:extLst>
      <p:ext uri="{BB962C8B-B14F-4D97-AF65-F5344CB8AC3E}">
        <p14:creationId xmlns:p14="http://schemas.microsoft.com/office/powerpoint/2010/main" val="3880244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CBB72-5AD6-4917-8209-D2CA801B6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" y="206099"/>
            <a:ext cx="11323320" cy="936902"/>
          </a:xfrm>
        </p:spPr>
        <p:txBody>
          <a:bodyPr>
            <a:normAutofit/>
          </a:bodyPr>
          <a:lstStyle/>
          <a:p>
            <a:r>
              <a:rPr lang="en-AU" sz="4000" dirty="0"/>
              <a:t>Simplified version of Metropolis–Hastings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0C1BA-F15A-4389-8F2E-160448704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3827"/>
            <a:ext cx="10515600" cy="558630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Starting with height of 180cm</a:t>
            </a:r>
          </a:p>
          <a:p>
            <a:pPr marL="514350" indent="-514350">
              <a:buAutoNum type="arabicPeriod"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To generate a ‘proposal’, we add a random number from the normal distribution of N(0,5) to the starting value 180</a:t>
            </a:r>
          </a:p>
          <a:p>
            <a:pPr marL="514350" indent="-514350">
              <a:buAutoNum type="arabicPeriod"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We compare the probability of the new value (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) in the normal distribution (height of density) with the probability of the old value in the normal distribution (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); the normal distribution ~ N(170,6), because our observation with one sample of 170cm of human height, so mean = 170/1 </a:t>
            </a:r>
          </a:p>
          <a:p>
            <a:pPr marL="514350" indent="-514350">
              <a:buAutoNum type="arabicPeriod"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If the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A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; then accept new value</a:t>
            </a:r>
          </a:p>
          <a:p>
            <a:pPr marL="514350" indent="-514350">
              <a:buAutoNum type="arabicPeriod"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If the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A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&lt;=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; then calculate the ratio of probability of new to the probability of old value (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); then given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, randomly decide if accept or reject the proposal</a:t>
            </a:r>
          </a:p>
          <a:p>
            <a:pPr marL="514350" indent="-514350">
              <a:buAutoNum type="arabicPeriod"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Repeat from step 2, do this iterations 500 times</a:t>
            </a:r>
          </a:p>
        </p:txBody>
      </p:sp>
    </p:spTree>
    <p:extLst>
      <p:ext uri="{BB962C8B-B14F-4D97-AF65-F5344CB8AC3E}">
        <p14:creationId xmlns:p14="http://schemas.microsoft.com/office/powerpoint/2010/main" val="1174352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ABBCF-441F-4CD0-B2AB-76D5EBFA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Gibbs sampler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3D846-0FCE-497E-A6B8-EC402C849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641"/>
            <a:ext cx="10515600" cy="4351338"/>
          </a:xfrm>
        </p:spPr>
        <p:txBody>
          <a:bodyPr>
            <a:normAutofit/>
          </a:bodyPr>
          <a:lstStyle/>
          <a:p>
            <a:r>
              <a:rPr lang="en-AU" dirty="0"/>
              <a:t>Dealing with problems where there are several parameters needed to be estimated, i.e., multivariate distribution</a:t>
            </a:r>
          </a:p>
          <a:p>
            <a:endParaRPr lang="en-AU" dirty="0"/>
          </a:p>
          <a:p>
            <a:r>
              <a:rPr lang="en-AU" dirty="0"/>
              <a:t>draw samples for each parameter directly from that parameter’s conditional distribution, or from probability distribution of a parameter given a specific value of another parameter</a:t>
            </a:r>
          </a:p>
          <a:p>
            <a:endParaRPr lang="en-AU" dirty="0"/>
          </a:p>
          <a:p>
            <a:r>
              <a:rPr lang="en-AU" dirty="0"/>
              <a:t>Sample from posterior </a:t>
            </a:r>
            <a:r>
              <a:rPr lang="en-AU" u="sng" dirty="0"/>
              <a:t>conditional on everything else is known</a:t>
            </a:r>
            <a:r>
              <a:rPr lang="en-AU" dirty="0"/>
              <a:t>, is done for each parameter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5118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852ED-D87D-4F09-BD28-3683B5870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090" y="18257"/>
            <a:ext cx="10515600" cy="1100330"/>
          </a:xfrm>
        </p:spPr>
        <p:txBody>
          <a:bodyPr/>
          <a:lstStyle/>
          <a:p>
            <a:r>
              <a:rPr lang="en-AU" dirty="0"/>
              <a:t>Gibbs sampler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4BE621-1FE0-4D3C-A1F3-6D0D41A3B5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100284"/>
              </p:ext>
            </p:extLst>
          </p:nvPr>
        </p:nvGraphicFramePr>
        <p:xfrm>
          <a:off x="934090" y="934566"/>
          <a:ext cx="7437552" cy="1699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909">
                  <a:extLst>
                    <a:ext uri="{9D8B030D-6E8A-4147-A177-3AD203B41FA5}">
                      <a16:colId xmlns:a16="http://schemas.microsoft.com/office/drawing/2014/main" val="1250461456"/>
                    </a:ext>
                  </a:extLst>
                </a:gridCol>
                <a:gridCol w="2792558">
                  <a:extLst>
                    <a:ext uri="{9D8B030D-6E8A-4147-A177-3AD203B41FA5}">
                      <a16:colId xmlns:a16="http://schemas.microsoft.com/office/drawing/2014/main" val="3342991342"/>
                    </a:ext>
                  </a:extLst>
                </a:gridCol>
                <a:gridCol w="2709468">
                  <a:extLst>
                    <a:ext uri="{9D8B030D-6E8A-4147-A177-3AD203B41FA5}">
                      <a16:colId xmlns:a16="http://schemas.microsoft.com/office/drawing/2014/main" val="4205421356"/>
                    </a:ext>
                  </a:extLst>
                </a:gridCol>
                <a:gridCol w="826617">
                  <a:extLst>
                    <a:ext uri="{9D8B030D-6E8A-4147-A177-3AD203B41FA5}">
                      <a16:colId xmlns:a16="http://schemas.microsoft.com/office/drawing/2014/main" val="388264257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disease +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disease -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5494714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A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+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927283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A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-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87321715"/>
                  </a:ext>
                </a:extLst>
              </a:tr>
              <a:tr h="289992">
                <a:tc>
                  <a:txBody>
                    <a:bodyPr/>
                    <a:lstStyle/>
                    <a:p>
                      <a:pPr algn="r" fontAlgn="b"/>
                      <a:r>
                        <a:rPr lang="en-A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+ 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+ 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620043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Sensitivity [ a / (a + c) ]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Specificity [ d / ( b + d ) ]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9920683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18392110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BBF454C-2048-4F52-9324-AD835B30B8D1}"/>
              </a:ext>
            </a:extLst>
          </p:cNvPr>
          <p:cNvSpPr txBox="1">
            <a:spLocks/>
          </p:cNvSpPr>
          <p:nvPr/>
        </p:nvSpPr>
        <p:spPr>
          <a:xfrm>
            <a:off x="838200" y="3542189"/>
            <a:ext cx="10515600" cy="2634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80DB95-C3BA-417C-AB2F-03F4E8EBBC02}"/>
              </a:ext>
            </a:extLst>
          </p:cNvPr>
          <p:cNvSpPr txBox="1">
            <a:spLocks/>
          </p:cNvSpPr>
          <p:nvPr/>
        </p:nvSpPr>
        <p:spPr>
          <a:xfrm>
            <a:off x="245616" y="2876364"/>
            <a:ext cx="11700768" cy="37730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We have historical data about sensitivity and specificity of a test against a disease</a:t>
            </a:r>
          </a:p>
          <a:p>
            <a:endParaRPr lang="en-AU" dirty="0"/>
          </a:p>
          <a:p>
            <a:r>
              <a:rPr lang="en-AU" dirty="0"/>
              <a:t>We have done some tests, and found the total number of positive tests</a:t>
            </a:r>
          </a:p>
          <a:p>
            <a:endParaRPr lang="en-AU" dirty="0"/>
          </a:p>
          <a:p>
            <a:r>
              <a:rPr lang="en-AU" dirty="0"/>
              <a:t>We want to find out the prevalence of this disease, i.e., (a + c) / 1000?</a:t>
            </a:r>
          </a:p>
          <a:p>
            <a:endParaRPr lang="en-AU" dirty="0"/>
          </a:p>
          <a:p>
            <a:r>
              <a:rPr lang="en-AU" dirty="0"/>
              <a:t>But we are too lazy to go to lab to confirm who are really sick or healthy (value of a, b, c, d)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9047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AB48A-38D7-4A7C-A3C3-534674BD8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694"/>
            <a:ext cx="10515600" cy="717951"/>
          </a:xfrm>
        </p:spPr>
        <p:txBody>
          <a:bodyPr/>
          <a:lstStyle/>
          <a:p>
            <a:r>
              <a:rPr lang="en-AU" dirty="0"/>
              <a:t>Illustration: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D3A9EF-3414-42D9-A9B6-607F424304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3884" y="821267"/>
                <a:ext cx="11336784" cy="5970057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AU" b="0" i="0" dirty="0">
                    <a:solidFill>
                      <a:srgbClr val="333333"/>
                    </a:solidFill>
                    <a:effectLst/>
                    <a:latin typeface="Helvetica Neue"/>
                  </a:rPr>
                  <a:t>We use a Gibbs sampler to obtain point and interval estimates for prevalence, from a beta distribution: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𝐵𝑒𝑡𝑎</m:t>
                    </m:r>
                  </m:oMath>
                </a14:m>
                <a:r>
                  <a:rPr lang="en-AU" b="0" i="0" dirty="0">
                    <a:solidFill>
                      <a:srgbClr val="333333"/>
                    </a:solidFill>
                    <a:effectLst/>
                    <a:latin typeface="Helvetica Neue"/>
                  </a:rPr>
                  <a:t>(N of sick people, N of health people)</a:t>
                </a:r>
              </a:p>
              <a:p>
                <a:endParaRPr lang="en-AU" dirty="0">
                  <a:solidFill>
                    <a:srgbClr val="333333"/>
                  </a:solidFill>
                  <a:latin typeface="Helvetica Neue"/>
                </a:endParaRPr>
              </a:p>
              <a:p>
                <a:r>
                  <a:rPr lang="en-AU" dirty="0"/>
                  <a:t>To do this, without going to the lab, we break the total number of sick people (or healthy people into 2 components: 1) X number of sick (or healthy) people tested positive and 2) Y number of sick (or healthy) people tested negative:</a:t>
                </a:r>
              </a:p>
              <a:p>
                <a:endParaRPr lang="en-AU" dirty="0"/>
              </a:p>
              <a:p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𝑃𝑟𝑒𝑣𝑎𝑙𝑒𝑛𝑐𝑒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 ~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𝐵𝑒𝑡𝑎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𝑎𝑙𝑝h𝑎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𝑝𝑟𝑖𝑜𝑟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𝑏𝑒𝑡𝑎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𝑝𝑟𝑖𝑜𝑟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𝑡𝑜𝑡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   X + Y = total number of sick people;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𝑡𝑜𝑡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AU" dirty="0"/>
                  <a:t> = total number of health people</a:t>
                </a:r>
              </a:p>
              <a:p>
                <a:pPr marL="0" indent="0">
                  <a:buNone/>
                </a:pP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𝑎𝑙𝑝h𝑎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𝑝𝑟𝑖𝑜𝑟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𝑏𝑒𝑡𝑎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𝑝𝑟𝑖𝑜𝑟</m:t>
                    </m:r>
                  </m:oMath>
                </a14:m>
                <a:r>
                  <a:rPr lang="en-AU" dirty="0"/>
                  <a:t> = 1</a:t>
                </a:r>
              </a:p>
              <a:p>
                <a:endParaRPr lang="en-AU" dirty="0"/>
              </a:p>
              <a:p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𝑃𝑟𝑒𝑣𝑎𝑙𝑒𝑛𝑐𝑒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 ~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𝐵𝑖𝑜𝑛𝑜𝑚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b="0" dirty="0"/>
                  <a:t>, </a:t>
                </a:r>
                <a:r>
                  <a:rPr lang="en-AU" dirty="0"/>
                  <a:t>Where r = number of sample tested positive (220) and p </a:t>
                </a:r>
                <a14:m>
                  <m:oMath xmlns:m="http://schemas.openxmlformats.org/officeDocument/2006/math">
                    <m:r>
                      <a:rPr lang="en-AU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𝑃𝑟𝑒𝑣𝑎𝑙𝑒𝑛𝑐𝑒</m:t>
                    </m:r>
                  </m:oMath>
                </a14:m>
                <a:r>
                  <a:rPr lang="en-AU" dirty="0"/>
                  <a:t>* Sensitivity / </a:t>
                </a:r>
                <a:r>
                  <a:rPr lang="en-AU" dirty="0" err="1"/>
                  <a:t>P.pos.test</a:t>
                </a:r>
                <a:r>
                  <a:rPr lang="en-AU" dirty="0"/>
                  <a:t> (</a:t>
                </a:r>
                <a:r>
                  <a:rPr lang="en-AU" dirty="0" err="1"/>
                  <a:t>P.pos.test</a:t>
                </a:r>
                <a:r>
                  <a:rPr lang="en-AU" dirty="0"/>
                  <a:t> =220/1000) </a:t>
                </a:r>
              </a:p>
              <a:p>
                <a:endParaRPr lang="en-AU" b="0" dirty="0"/>
              </a:p>
              <a:p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𝑃𝑟𝑒𝑣𝑎𝑙𝑒𝑛𝑐𝑒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 ~ 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𝐵𝑖𝑜𝑛𝑜𝑚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𝑡𝑜𝑡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/>
                  <a:t>, where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𝑡𝑜𝑡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- r = 1000 - 220; q</a:t>
                </a:r>
                <a14:m>
                  <m:oMath xmlns:m="http://schemas.openxmlformats.org/officeDocument/2006/math">
                    <m:r>
                      <a:rPr lang="en-AU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𝑃𝑟𝑒𝑣𝑎𝑙𝑒𝑛𝑐𝑒</m:t>
                    </m:r>
                  </m:oMath>
                </a14:m>
                <a:r>
                  <a:rPr lang="en-AU" dirty="0"/>
                  <a:t>* (1 –Sensitivity)/ (1 - </a:t>
                </a:r>
                <a:r>
                  <a:rPr lang="en-AU" dirty="0" err="1"/>
                  <a:t>P.pos.test</a:t>
                </a:r>
                <a:r>
                  <a:rPr lang="en-AU" dirty="0"/>
                  <a:t> )</a:t>
                </a:r>
              </a:p>
              <a:p>
                <a:endParaRPr lang="en-AU" dirty="0"/>
              </a:p>
              <a:p>
                <a:endParaRPr lang="en-AU" dirty="0"/>
              </a:p>
              <a:p>
                <a:endParaRPr lang="en-AU" b="0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  <a:p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D3A9EF-3414-42D9-A9B6-607F424304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3884" y="821267"/>
                <a:ext cx="11336784" cy="5970057"/>
              </a:xfrm>
              <a:blipFill>
                <a:blip r:embed="rId3"/>
                <a:stretch>
                  <a:fillRect l="-753" t="-24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1959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9F3AC-F003-4125-92EF-C4BE06692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2D9DF-3CB5-4DE0-BCCA-A5D582F2D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MCMC is a powerful analysis to estimate parameters from posterior distribution, when it is hard to calculate</a:t>
            </a:r>
          </a:p>
          <a:p>
            <a:endParaRPr lang="en-AU" dirty="0"/>
          </a:p>
          <a:p>
            <a:r>
              <a:rPr lang="en-AU" dirty="0"/>
              <a:t>Gibbs sampler is an effective MCMC algorithm for multivariate distribution </a:t>
            </a:r>
          </a:p>
          <a:p>
            <a:endParaRPr lang="en-AU" dirty="0"/>
          </a:p>
          <a:p>
            <a:r>
              <a:rPr lang="en-AU" dirty="0"/>
              <a:t>Starting value, burn-in and number of iterations are important factors for the outcome of MCMC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51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17905-2B26-483B-B10F-699BE2159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A855E-2106-42F5-B3C9-98AA7736D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Further introduction of MCMC</a:t>
            </a:r>
          </a:p>
          <a:p>
            <a:endParaRPr lang="en-AU" dirty="0"/>
          </a:p>
          <a:p>
            <a:r>
              <a:rPr lang="en-AU" dirty="0"/>
              <a:t>A simple example of MCMC (</a:t>
            </a:r>
            <a:r>
              <a:rPr lang="en-AU" b="0" i="0" dirty="0">
                <a:effectLst/>
                <a:latin typeface="-apple-system"/>
              </a:rPr>
              <a:t>Metropolis–Hastings</a:t>
            </a:r>
            <a:r>
              <a:rPr lang="en-AU" dirty="0"/>
              <a:t>) (R)</a:t>
            </a:r>
          </a:p>
          <a:p>
            <a:endParaRPr lang="en-AU" dirty="0"/>
          </a:p>
          <a:p>
            <a:r>
              <a:rPr lang="en-AU" dirty="0"/>
              <a:t>Example of a Gibbs sampler (R)</a:t>
            </a:r>
          </a:p>
        </p:txBody>
      </p:sp>
    </p:spTree>
    <p:extLst>
      <p:ext uri="{BB962C8B-B14F-4D97-AF65-F5344CB8AC3E}">
        <p14:creationId xmlns:p14="http://schemas.microsoft.com/office/powerpoint/2010/main" val="171803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DA040-3A58-4300-8967-4441B16B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Monte Carlo and Markov chain (MCMC)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7C22E-F398-44E9-A6F2-DB49AF4A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3334"/>
          </a:xfrm>
        </p:spPr>
        <p:txBody>
          <a:bodyPr>
            <a:normAutofit/>
          </a:bodyPr>
          <a:lstStyle/>
          <a:p>
            <a:r>
              <a:rPr lang="en-AU" dirty="0"/>
              <a:t>Monte Carlo</a:t>
            </a:r>
          </a:p>
          <a:p>
            <a:endParaRPr lang="en-AU" dirty="0"/>
          </a:p>
          <a:p>
            <a:r>
              <a:rPr lang="en-AU" dirty="0"/>
              <a:t>draw random samples from a distribution to estimate the property of this distribution</a:t>
            </a:r>
          </a:p>
          <a:p>
            <a:endParaRPr lang="en-AU" dirty="0"/>
          </a:p>
          <a:p>
            <a:r>
              <a:rPr lang="en-AU" dirty="0"/>
              <a:t>In Mike’s lecture: instead of calculating mean of a distribution by the equation, we draw a large number of random numbers from this equation; then calculate the mean of these numbers</a:t>
            </a:r>
          </a:p>
        </p:txBody>
      </p:sp>
    </p:spTree>
    <p:extLst>
      <p:ext uri="{BB962C8B-B14F-4D97-AF65-F5344CB8AC3E}">
        <p14:creationId xmlns:p14="http://schemas.microsoft.com/office/powerpoint/2010/main" val="235136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DA040-3A58-4300-8967-4441B16BC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2" y="57012"/>
            <a:ext cx="10515600" cy="1210233"/>
          </a:xfrm>
        </p:spPr>
        <p:txBody>
          <a:bodyPr/>
          <a:lstStyle/>
          <a:p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Calculate the area of blue pattern?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292FE1-C980-44EC-9E5A-E87CEF8C3CB5}"/>
              </a:ext>
            </a:extLst>
          </p:cNvPr>
          <p:cNvSpPr/>
          <p:nvPr/>
        </p:nvSpPr>
        <p:spPr>
          <a:xfrm>
            <a:off x="1411355" y="1287122"/>
            <a:ext cx="2032986" cy="203298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77AD17F-D7F9-41CA-BB42-998DEEAD8434}"/>
              </a:ext>
            </a:extLst>
          </p:cNvPr>
          <p:cNvSpPr/>
          <p:nvPr/>
        </p:nvSpPr>
        <p:spPr>
          <a:xfrm>
            <a:off x="1420233" y="1304877"/>
            <a:ext cx="2015231" cy="20152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8F8600-64E8-4302-B99A-2900D92273BF}"/>
              </a:ext>
            </a:extLst>
          </p:cNvPr>
          <p:cNvSpPr txBox="1"/>
          <p:nvPr/>
        </p:nvSpPr>
        <p:spPr>
          <a:xfrm>
            <a:off x="3833191" y="1121193"/>
            <a:ext cx="51882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Math approach: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Area of blue = L</a:t>
            </a:r>
            <a:r>
              <a:rPr lang="en-AU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* (L/2)</a:t>
            </a:r>
            <a:r>
              <a:rPr lang="en-AU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But you need to know the equation of calculating the area of a circle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* (L/2) </a:t>
            </a:r>
            <a:r>
              <a:rPr lang="en-AU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What if you don’t know the equation?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C2039B-2C8F-4EF7-8C4E-0642EE6415E9}"/>
              </a:ext>
            </a:extLst>
          </p:cNvPr>
          <p:cNvSpPr/>
          <p:nvPr/>
        </p:nvSpPr>
        <p:spPr>
          <a:xfrm>
            <a:off x="1411355" y="4200221"/>
            <a:ext cx="2032986" cy="20329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>
                <a:alpha val="9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60AB126-DE70-430F-B09E-4B095331D884}"/>
              </a:ext>
            </a:extLst>
          </p:cNvPr>
          <p:cNvSpPr/>
          <p:nvPr/>
        </p:nvSpPr>
        <p:spPr>
          <a:xfrm>
            <a:off x="1429110" y="4217976"/>
            <a:ext cx="2015231" cy="20152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0A12AB-1312-4C0D-A0E6-2DC6C9C8F2A0}"/>
              </a:ext>
            </a:extLst>
          </p:cNvPr>
          <p:cNvSpPr txBox="1"/>
          <p:nvPr/>
        </p:nvSpPr>
        <p:spPr>
          <a:xfrm>
            <a:off x="3833191" y="4051133"/>
            <a:ext cx="80904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Monte Carlo approach: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You draw random points in this picture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You count total number of points and the number of points within/outside of circle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Area of blue = L</a:t>
            </a:r>
            <a:r>
              <a:rPr lang="en-AU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* (N of points outside of circle / total N of points)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299C7B-3280-4C3F-9506-10A36EF85B9C}"/>
              </a:ext>
            </a:extLst>
          </p:cNvPr>
          <p:cNvSpPr txBox="1"/>
          <p:nvPr/>
        </p:nvSpPr>
        <p:spPr>
          <a:xfrm>
            <a:off x="3493101" y="2105191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L</a:t>
            </a: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54710B29-D66D-45F5-87F6-6200794419FE}"/>
              </a:ext>
            </a:extLst>
          </p:cNvPr>
          <p:cNvSpPr/>
          <p:nvPr/>
        </p:nvSpPr>
        <p:spPr>
          <a:xfrm>
            <a:off x="3493103" y="1304877"/>
            <a:ext cx="45719" cy="2015231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122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5001-C6D3-4766-A984-EE4EF19C8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Monte Carlo and Markov chain (MCMC)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134AF-C32D-4BEC-989C-F398F6340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Markov chain:</a:t>
            </a:r>
          </a:p>
          <a:p>
            <a:endParaRPr lang="en-AU" dirty="0"/>
          </a:p>
          <a:p>
            <a:r>
              <a:rPr lang="en-AU" dirty="0"/>
              <a:t>A process of generating random samples</a:t>
            </a:r>
          </a:p>
          <a:p>
            <a:endParaRPr lang="en-AU" dirty="0"/>
          </a:p>
          <a:p>
            <a:r>
              <a:rPr lang="en-AU" dirty="0"/>
              <a:t>Each random sample depends on its previous random sample, that’s why it’s a ‘chain’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5710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2358-C952-4124-8110-B7176145F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do Bayesians care about MCMC?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946D9-D1BF-4245-BC37-ACAD358A4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 allows Bayesians to approximate the parameter of the posterior distribution when it is hard to calculate</a:t>
            </a:r>
          </a:p>
          <a:p>
            <a:endParaRPr lang="en-AU" dirty="0"/>
          </a:p>
          <a:p>
            <a:r>
              <a:rPr lang="en-AU" dirty="0"/>
              <a:t>It needs some computation but recent development in computer science helped this</a:t>
            </a:r>
          </a:p>
        </p:txBody>
      </p:sp>
    </p:spTree>
    <p:extLst>
      <p:ext uri="{BB962C8B-B14F-4D97-AF65-F5344CB8AC3E}">
        <p14:creationId xmlns:p14="http://schemas.microsoft.com/office/powerpoint/2010/main" val="301756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8BCAC-F780-4B5E-95A3-10382BDD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Monte Carlo and Markov chain (MCMC)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F29EE-0778-42CD-AE47-CC083BA09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Theory sounds terrifying </a:t>
            </a:r>
          </a:p>
          <a:p>
            <a:endParaRPr lang="en-AU" dirty="0"/>
          </a:p>
          <a:p>
            <a:r>
              <a:rPr lang="en-AU" dirty="0"/>
              <a:t>But implementation is not so hard, if you know how to program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1718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2E0E-119A-4C53-9598-51AB51307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AU" dirty="0"/>
              <a:t>Monte Carlo and Markov chain (MCMC)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D6FC5-5368-480E-980D-5FA00A25A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0381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A very simple MCMC program: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1. have a (good) initial guess of a value of a distribution</a:t>
            </a:r>
          </a:p>
          <a:p>
            <a:pPr marL="514350" indent="-514350">
              <a:buAutoNum type="arabicPeriod"/>
            </a:pPr>
            <a:endParaRPr lang="en-AU" dirty="0"/>
          </a:p>
          <a:p>
            <a:pPr marL="0" indent="0">
              <a:buNone/>
            </a:pPr>
            <a:r>
              <a:rPr lang="en-AU" dirty="0"/>
              <a:t>2. Add a random noise to this initial value to make a ‘proposal’ for the new sample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3. Decides what to do with the proposal: ‘accept it’ or ‘reject it’; if rejected, we retain the old sample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4. Repeat from step 2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458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B8F7-71C9-4872-85D1-8DC6A0F2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Monte Carlo and Markov chain (MCMC)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ACC15-F477-49E1-A7BF-8AEAA06A1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Many algorithms are there to determine:</a:t>
            </a:r>
          </a:p>
          <a:p>
            <a:pPr marL="514350" indent="-514350">
              <a:buAutoNum type="arabicParenR"/>
            </a:pPr>
            <a:r>
              <a:rPr lang="en-AU" dirty="0"/>
              <a:t>how to add random noise to the old sample</a:t>
            </a:r>
          </a:p>
          <a:p>
            <a:pPr marL="514350" indent="-514350">
              <a:buAutoNum type="arabicParenR"/>
            </a:pPr>
            <a:r>
              <a:rPr lang="en-AU" dirty="0"/>
              <a:t>How to decide whether accept or reject the proposal for the new sample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Gibbs sampler is one of these algorithms, it falls in the category of </a:t>
            </a:r>
            <a:r>
              <a:rPr lang="en-AU" b="0" i="0" dirty="0">
                <a:effectLst/>
                <a:latin typeface="-apple-system"/>
              </a:rPr>
              <a:t>Metropolis–Hastings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7976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1112</Words>
  <Application>Microsoft Office PowerPoint</Application>
  <PresentationFormat>Widescreen</PresentationFormat>
  <Paragraphs>140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-apple-system</vt:lpstr>
      <vt:lpstr>Helvetica Neue</vt:lpstr>
      <vt:lpstr>Arial</vt:lpstr>
      <vt:lpstr>Calibri</vt:lpstr>
      <vt:lpstr>Calibri Light</vt:lpstr>
      <vt:lpstr>Cambria Math</vt:lpstr>
      <vt:lpstr>Office Theme</vt:lpstr>
      <vt:lpstr>Prac of MCMC Methods for Sampling Posterior Distributions</vt:lpstr>
      <vt:lpstr>Contents</vt:lpstr>
      <vt:lpstr>Monte Carlo and Markov chain (MCMC)</vt:lpstr>
      <vt:lpstr>Calculate the area of blue pattern? </vt:lpstr>
      <vt:lpstr>Monte Carlo and Markov chain (MCMC)</vt:lpstr>
      <vt:lpstr>Why do Bayesians care about MCMC?</vt:lpstr>
      <vt:lpstr>Monte Carlo and Markov chain (MCMC)</vt:lpstr>
      <vt:lpstr>Monte Carlo and Markov chain (MCMC)</vt:lpstr>
      <vt:lpstr>Monte Carlo and Markov chain (MCMC)</vt:lpstr>
      <vt:lpstr>Simplified version of Metropolis–Hastings algorithm</vt:lpstr>
      <vt:lpstr>Simplified version of Metropolis–Hastings algorithm</vt:lpstr>
      <vt:lpstr>Gibbs sampler</vt:lpstr>
      <vt:lpstr>Gibbs sampler</vt:lpstr>
      <vt:lpstr>Illustration: 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 of MCMC Methods for Sampling Posterior Distributions</dc:title>
  <dc:creator>Ruidong Xiang (DJPR)</dc:creator>
  <cp:lastModifiedBy>Ruidong Xiang (DJPR)</cp:lastModifiedBy>
  <cp:revision>113</cp:revision>
  <dcterms:created xsi:type="dcterms:W3CDTF">2021-11-21T04:35:04Z</dcterms:created>
  <dcterms:modified xsi:type="dcterms:W3CDTF">2021-11-23T04:48:24Z</dcterms:modified>
</cp:coreProperties>
</file>