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sldIdLst>
    <p:sldId id="366" r:id="rId5"/>
    <p:sldId id="487" r:id="rId6"/>
    <p:sldId id="497" r:id="rId7"/>
    <p:sldId id="489" r:id="rId8"/>
    <p:sldId id="483" r:id="rId9"/>
    <p:sldId id="428" r:id="rId10"/>
    <p:sldId id="496" r:id="rId11"/>
    <p:sldId id="493" r:id="rId12"/>
    <p:sldId id="442" r:id="rId13"/>
    <p:sldId id="481" r:id="rId14"/>
    <p:sldId id="44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3124"/>
    <a:srgbClr val="595959"/>
    <a:srgbClr val="E52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84494" autoAdjust="0"/>
  </p:normalViewPr>
  <p:slideViewPr>
    <p:cSldViewPr snapToGrid="0">
      <p:cViewPr varScale="1">
        <p:scale>
          <a:sx n="97" d="100"/>
          <a:sy n="97" d="100"/>
        </p:scale>
        <p:origin x="7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AB273-12F5-45ED-8FC9-047696D29A54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D1F682E2-1394-44A0-8D3C-D67EE3627314}">
      <dgm:prSet phldrT="[Text]" custT="1"/>
      <dgm:spPr>
        <a:solidFill>
          <a:srgbClr val="E52212"/>
        </a:solidFill>
      </dgm:spPr>
      <dgm:t>
        <a:bodyPr/>
        <a:lstStyle/>
        <a:p>
          <a:r>
            <a:rPr lang="en-AU" sz="2000" b="1" dirty="0"/>
            <a:t>Reach</a:t>
          </a:r>
        </a:p>
      </dgm:t>
    </dgm:pt>
    <dgm:pt modelId="{C9AA92DC-3C2E-4546-BAC0-CD66B691482D}" type="parTrans" cxnId="{0A5E58C5-C0DD-48C0-9722-483B3A6C0862}">
      <dgm:prSet/>
      <dgm:spPr/>
      <dgm:t>
        <a:bodyPr/>
        <a:lstStyle/>
        <a:p>
          <a:endParaRPr lang="en-AU" sz="1800"/>
        </a:p>
      </dgm:t>
    </dgm:pt>
    <dgm:pt modelId="{254258B1-F905-45C2-9D68-9A44F537A6A3}" type="sibTrans" cxnId="{0A5E58C5-C0DD-48C0-9722-483B3A6C0862}">
      <dgm:prSet/>
      <dgm:spPr/>
      <dgm:t>
        <a:bodyPr/>
        <a:lstStyle/>
        <a:p>
          <a:endParaRPr lang="en-AU" sz="1800"/>
        </a:p>
      </dgm:t>
    </dgm:pt>
    <dgm:pt modelId="{7D21D004-20AA-4CDC-AE3C-853072B0068F}">
      <dgm:prSet phldrT="[Text]" custT="1"/>
      <dgm:spPr>
        <a:solidFill>
          <a:srgbClr val="E52212"/>
        </a:solidFill>
      </dgm:spPr>
      <dgm:t>
        <a:bodyPr/>
        <a:lstStyle/>
        <a:p>
          <a:r>
            <a:rPr lang="en-AU" sz="2000" b="1" dirty="0"/>
            <a:t>Engagement</a:t>
          </a:r>
        </a:p>
      </dgm:t>
    </dgm:pt>
    <dgm:pt modelId="{DCCE1099-355E-4219-8921-63B373B4C1A3}" type="parTrans" cxnId="{60119E9D-EDAB-4EF1-9A1A-A1ADDF89195D}">
      <dgm:prSet/>
      <dgm:spPr/>
      <dgm:t>
        <a:bodyPr/>
        <a:lstStyle/>
        <a:p>
          <a:endParaRPr lang="en-AU" sz="1800"/>
        </a:p>
      </dgm:t>
    </dgm:pt>
    <dgm:pt modelId="{9D362BE2-FB43-4553-9C06-7660B5350DD2}" type="sibTrans" cxnId="{60119E9D-EDAB-4EF1-9A1A-A1ADDF89195D}">
      <dgm:prSet/>
      <dgm:spPr/>
      <dgm:t>
        <a:bodyPr/>
        <a:lstStyle/>
        <a:p>
          <a:endParaRPr lang="en-AU" sz="1800"/>
        </a:p>
      </dgm:t>
    </dgm:pt>
    <dgm:pt modelId="{D2D27CF1-DF9E-4710-AE28-68BB88D452ED}">
      <dgm:prSet phldrT="[Text]" custT="1"/>
      <dgm:spPr>
        <a:solidFill>
          <a:srgbClr val="E52212"/>
        </a:solidFill>
      </dgm:spPr>
      <dgm:t>
        <a:bodyPr/>
        <a:lstStyle/>
        <a:p>
          <a:r>
            <a:rPr lang="en-AU" sz="2000" b="1" dirty="0"/>
            <a:t>Impact</a:t>
          </a:r>
        </a:p>
      </dgm:t>
    </dgm:pt>
    <dgm:pt modelId="{0E9974FD-C6E3-42B0-9BB1-DB2A5A426925}" type="parTrans" cxnId="{A6E5BFA4-58B0-479C-9BE9-EC2015372C80}">
      <dgm:prSet/>
      <dgm:spPr/>
      <dgm:t>
        <a:bodyPr/>
        <a:lstStyle/>
        <a:p>
          <a:endParaRPr lang="en-AU" sz="1800"/>
        </a:p>
      </dgm:t>
    </dgm:pt>
    <dgm:pt modelId="{33BF13AF-22C3-4727-8415-F75C6848CA4D}" type="sibTrans" cxnId="{A6E5BFA4-58B0-479C-9BE9-EC2015372C80}">
      <dgm:prSet/>
      <dgm:spPr/>
      <dgm:t>
        <a:bodyPr/>
        <a:lstStyle/>
        <a:p>
          <a:endParaRPr lang="en-AU" sz="1800"/>
        </a:p>
      </dgm:t>
    </dgm:pt>
    <dgm:pt modelId="{209A4C81-8AE4-483C-B942-C14B17802C44}">
      <dgm:prSet phldrT="[Text]" custT="1"/>
      <dgm:spPr/>
      <dgm:t>
        <a:bodyPr/>
        <a:lstStyle/>
        <a:p>
          <a:r>
            <a:rPr lang="en-AU" sz="1800" dirty="0"/>
            <a:t>Readership</a:t>
          </a:r>
        </a:p>
      </dgm:t>
    </dgm:pt>
    <dgm:pt modelId="{9B19D1D4-3C7E-4941-85A0-8C85D94EB220}" type="parTrans" cxnId="{5505C4FF-E79C-46CE-B5BB-CC7615444E7F}">
      <dgm:prSet/>
      <dgm:spPr/>
      <dgm:t>
        <a:bodyPr/>
        <a:lstStyle/>
        <a:p>
          <a:endParaRPr lang="en-AU" sz="1800"/>
        </a:p>
      </dgm:t>
    </dgm:pt>
    <dgm:pt modelId="{44F74B23-43EB-4FF6-BDED-2FA824A06038}" type="sibTrans" cxnId="{5505C4FF-E79C-46CE-B5BB-CC7615444E7F}">
      <dgm:prSet/>
      <dgm:spPr/>
      <dgm:t>
        <a:bodyPr/>
        <a:lstStyle/>
        <a:p>
          <a:endParaRPr lang="en-AU" sz="1800"/>
        </a:p>
      </dgm:t>
    </dgm:pt>
    <dgm:pt modelId="{F08091E1-35A0-495F-9DC8-C85E66711A99}">
      <dgm:prSet phldrT="[Text]" custT="1"/>
      <dgm:spPr/>
      <dgm:t>
        <a:bodyPr/>
        <a:lstStyle/>
        <a:p>
          <a:r>
            <a:rPr lang="en-AU" sz="1800" dirty="0"/>
            <a:t>Viewership</a:t>
          </a:r>
        </a:p>
      </dgm:t>
    </dgm:pt>
    <dgm:pt modelId="{4BD8838A-24CB-4C1C-AAEA-93D47A99A0F2}" type="parTrans" cxnId="{0DC24211-14D4-43D6-AD7D-EE09830672E1}">
      <dgm:prSet/>
      <dgm:spPr/>
      <dgm:t>
        <a:bodyPr/>
        <a:lstStyle/>
        <a:p>
          <a:endParaRPr lang="en-AU" sz="1800"/>
        </a:p>
      </dgm:t>
    </dgm:pt>
    <dgm:pt modelId="{E22A0FA8-625A-4CBB-A35C-1140F5C9A972}" type="sibTrans" cxnId="{0DC24211-14D4-43D6-AD7D-EE09830672E1}">
      <dgm:prSet/>
      <dgm:spPr/>
      <dgm:t>
        <a:bodyPr/>
        <a:lstStyle/>
        <a:p>
          <a:endParaRPr lang="en-AU" sz="1800"/>
        </a:p>
      </dgm:t>
    </dgm:pt>
    <dgm:pt modelId="{91F2035A-4D6D-4EDD-919E-0A8CE68CDDD3}">
      <dgm:prSet phldrT="[Text]" custT="1"/>
      <dgm:spPr/>
      <dgm:t>
        <a:bodyPr/>
        <a:lstStyle/>
        <a:p>
          <a:r>
            <a:rPr lang="en-AU" sz="1800" dirty="0"/>
            <a:t>Downloads</a:t>
          </a:r>
        </a:p>
      </dgm:t>
    </dgm:pt>
    <dgm:pt modelId="{195E2A4F-CEAD-4552-871C-66D79B76A3CA}" type="parTrans" cxnId="{B83FFC4B-F43C-4843-A4BA-6C2FD0332D63}">
      <dgm:prSet/>
      <dgm:spPr/>
      <dgm:t>
        <a:bodyPr/>
        <a:lstStyle/>
        <a:p>
          <a:endParaRPr lang="en-AU" sz="1800"/>
        </a:p>
      </dgm:t>
    </dgm:pt>
    <dgm:pt modelId="{4B3ACD41-075D-4150-9700-F67A7E04DC6C}" type="sibTrans" cxnId="{B83FFC4B-F43C-4843-A4BA-6C2FD0332D63}">
      <dgm:prSet/>
      <dgm:spPr/>
      <dgm:t>
        <a:bodyPr/>
        <a:lstStyle/>
        <a:p>
          <a:endParaRPr lang="en-AU" sz="1800"/>
        </a:p>
      </dgm:t>
    </dgm:pt>
    <dgm:pt modelId="{D7B59715-2192-47C6-9690-C3E93BC93BA3}">
      <dgm:prSet phldrT="[Text]" custT="1"/>
      <dgm:spPr/>
      <dgm:t>
        <a:bodyPr/>
        <a:lstStyle/>
        <a:p>
          <a:r>
            <a:rPr lang="en-AU" sz="1800" dirty="0"/>
            <a:t>Cites</a:t>
          </a:r>
        </a:p>
      </dgm:t>
    </dgm:pt>
    <dgm:pt modelId="{A2C5C6DA-26B7-43D3-B3C9-3971955B9351}" type="parTrans" cxnId="{972D6338-5357-406C-82C3-0080B595F8E0}">
      <dgm:prSet/>
      <dgm:spPr/>
      <dgm:t>
        <a:bodyPr/>
        <a:lstStyle/>
        <a:p>
          <a:endParaRPr lang="en-AU" sz="1800"/>
        </a:p>
      </dgm:t>
    </dgm:pt>
    <dgm:pt modelId="{5BA244AB-0ED6-41D2-9FB9-D849BDED0F83}" type="sibTrans" cxnId="{972D6338-5357-406C-82C3-0080B595F8E0}">
      <dgm:prSet/>
      <dgm:spPr/>
      <dgm:t>
        <a:bodyPr/>
        <a:lstStyle/>
        <a:p>
          <a:endParaRPr lang="en-AU" sz="1800"/>
        </a:p>
      </dgm:t>
    </dgm:pt>
    <dgm:pt modelId="{09154AD0-E937-43BF-BABA-16C12213FE7F}">
      <dgm:prSet phldrT="[Text]" custT="1"/>
      <dgm:spPr/>
      <dgm:t>
        <a:bodyPr/>
        <a:lstStyle/>
        <a:p>
          <a:r>
            <a:rPr lang="en-AU" sz="1800" dirty="0"/>
            <a:t>Shares</a:t>
          </a:r>
        </a:p>
      </dgm:t>
    </dgm:pt>
    <dgm:pt modelId="{0A9BAED4-7C52-4F83-8B35-B994D732F1F3}" type="parTrans" cxnId="{47C5FCE8-141F-4369-BEB1-5227FDACFCC0}">
      <dgm:prSet/>
      <dgm:spPr/>
      <dgm:t>
        <a:bodyPr/>
        <a:lstStyle/>
        <a:p>
          <a:endParaRPr lang="en-AU" sz="1800"/>
        </a:p>
      </dgm:t>
    </dgm:pt>
    <dgm:pt modelId="{D18F1EA0-75B2-4307-84C5-0F5FA0CEC090}" type="sibTrans" cxnId="{47C5FCE8-141F-4369-BEB1-5227FDACFCC0}">
      <dgm:prSet/>
      <dgm:spPr/>
      <dgm:t>
        <a:bodyPr/>
        <a:lstStyle/>
        <a:p>
          <a:endParaRPr lang="en-AU" sz="1800"/>
        </a:p>
      </dgm:t>
    </dgm:pt>
    <dgm:pt modelId="{037796C7-58F8-4B3B-839B-D5541B69D3FE}">
      <dgm:prSet phldrT="[Text]" custT="1"/>
      <dgm:spPr/>
      <dgm:t>
        <a:bodyPr/>
        <a:lstStyle/>
        <a:p>
          <a:r>
            <a:rPr lang="en-AU" sz="1800" dirty="0"/>
            <a:t>‘Real world’ effect / change</a:t>
          </a:r>
        </a:p>
      </dgm:t>
    </dgm:pt>
    <dgm:pt modelId="{AADDDC88-ECC8-4B73-985F-F1E0846E0AF4}" type="parTrans" cxnId="{483C6E19-0299-4288-AA87-B147EA3BD1CB}">
      <dgm:prSet/>
      <dgm:spPr/>
      <dgm:t>
        <a:bodyPr/>
        <a:lstStyle/>
        <a:p>
          <a:endParaRPr lang="en-AU" sz="1800"/>
        </a:p>
      </dgm:t>
    </dgm:pt>
    <dgm:pt modelId="{5284D420-D5C2-4206-BFA6-3ACB4D427D7F}" type="sibTrans" cxnId="{483C6E19-0299-4288-AA87-B147EA3BD1CB}">
      <dgm:prSet/>
      <dgm:spPr/>
      <dgm:t>
        <a:bodyPr/>
        <a:lstStyle/>
        <a:p>
          <a:endParaRPr lang="en-AU" sz="1800"/>
        </a:p>
      </dgm:t>
    </dgm:pt>
    <dgm:pt modelId="{6263AFA9-69AA-441B-A5B7-38EBA7BD1EFC}" type="pres">
      <dgm:prSet presAssocID="{BE6AB273-12F5-45ED-8FC9-047696D29A54}" presName="Name0" presStyleCnt="0">
        <dgm:presLayoutVars>
          <dgm:dir/>
          <dgm:animLvl val="lvl"/>
          <dgm:resizeHandles val="exact"/>
        </dgm:presLayoutVars>
      </dgm:prSet>
      <dgm:spPr/>
    </dgm:pt>
    <dgm:pt modelId="{077AC996-4EF2-4405-B242-AD8BCA1DE7EE}" type="pres">
      <dgm:prSet presAssocID="{D1F682E2-1394-44A0-8D3C-D67EE3627314}" presName="composite" presStyleCnt="0"/>
      <dgm:spPr/>
    </dgm:pt>
    <dgm:pt modelId="{216BE1CC-0AD9-40C1-A288-F9F147A2DE76}" type="pres">
      <dgm:prSet presAssocID="{D1F682E2-1394-44A0-8D3C-D67EE36273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38A2E9-BB69-4885-98DC-A8F7F0086E6B}" type="pres">
      <dgm:prSet presAssocID="{D1F682E2-1394-44A0-8D3C-D67EE3627314}" presName="desTx" presStyleLbl="revTx" presStyleIdx="0" presStyleCnt="3">
        <dgm:presLayoutVars>
          <dgm:bulletEnabled val="1"/>
        </dgm:presLayoutVars>
      </dgm:prSet>
      <dgm:spPr/>
    </dgm:pt>
    <dgm:pt modelId="{4CE23E02-6F11-4A97-BB20-63745B0CBD9D}" type="pres">
      <dgm:prSet presAssocID="{254258B1-F905-45C2-9D68-9A44F537A6A3}" presName="space" presStyleCnt="0"/>
      <dgm:spPr/>
    </dgm:pt>
    <dgm:pt modelId="{894873C2-FA57-428B-8F3D-BCE754595100}" type="pres">
      <dgm:prSet presAssocID="{7D21D004-20AA-4CDC-AE3C-853072B0068F}" presName="composite" presStyleCnt="0"/>
      <dgm:spPr/>
    </dgm:pt>
    <dgm:pt modelId="{AA60F764-FA51-4E1F-AA7A-F88B12A543DF}" type="pres">
      <dgm:prSet presAssocID="{7D21D004-20AA-4CDC-AE3C-853072B0068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C8AD95-FDF3-467D-AE1C-6130C79F06FE}" type="pres">
      <dgm:prSet presAssocID="{7D21D004-20AA-4CDC-AE3C-853072B0068F}" presName="desTx" presStyleLbl="revTx" presStyleIdx="1" presStyleCnt="3">
        <dgm:presLayoutVars>
          <dgm:bulletEnabled val="1"/>
        </dgm:presLayoutVars>
      </dgm:prSet>
      <dgm:spPr/>
    </dgm:pt>
    <dgm:pt modelId="{F3CBACFE-5FF1-49E7-A787-9870DD98E4E5}" type="pres">
      <dgm:prSet presAssocID="{9D362BE2-FB43-4553-9C06-7660B5350DD2}" presName="space" presStyleCnt="0"/>
      <dgm:spPr/>
    </dgm:pt>
    <dgm:pt modelId="{0F668BAA-E05E-4900-995E-EE74955C8F28}" type="pres">
      <dgm:prSet presAssocID="{D2D27CF1-DF9E-4710-AE28-68BB88D452ED}" presName="composite" presStyleCnt="0"/>
      <dgm:spPr/>
    </dgm:pt>
    <dgm:pt modelId="{8E61EA83-5D6A-45A1-9B13-9BA198B63509}" type="pres">
      <dgm:prSet presAssocID="{D2D27CF1-DF9E-4710-AE28-68BB88D452ED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DE421A4-A825-49F5-AF56-B9EB25655E4F}" type="pres">
      <dgm:prSet presAssocID="{D2D27CF1-DF9E-4710-AE28-68BB88D452ED}" presName="desTx" presStyleLbl="revTx" presStyleIdx="2" presStyleCnt="3">
        <dgm:presLayoutVars>
          <dgm:bulletEnabled val="1"/>
        </dgm:presLayoutVars>
      </dgm:prSet>
      <dgm:spPr/>
    </dgm:pt>
  </dgm:ptLst>
  <dgm:cxnLst>
    <dgm:cxn modelId="{0DC24211-14D4-43D6-AD7D-EE09830672E1}" srcId="{D1F682E2-1394-44A0-8D3C-D67EE3627314}" destId="{F08091E1-35A0-495F-9DC8-C85E66711A99}" srcOrd="1" destOrd="0" parTransId="{4BD8838A-24CB-4C1C-AAEA-93D47A99A0F2}" sibTransId="{E22A0FA8-625A-4CBB-A35C-1140F5C9A972}"/>
    <dgm:cxn modelId="{441B4713-5ED3-49EC-88F1-68B5DEC19121}" type="presOf" srcId="{209A4C81-8AE4-483C-B942-C14B17802C44}" destId="{3238A2E9-BB69-4885-98DC-A8F7F0086E6B}" srcOrd="0" destOrd="0" presId="urn:microsoft.com/office/officeart/2005/8/layout/chevron1"/>
    <dgm:cxn modelId="{483C6E19-0299-4288-AA87-B147EA3BD1CB}" srcId="{D2D27CF1-DF9E-4710-AE28-68BB88D452ED}" destId="{037796C7-58F8-4B3B-839B-D5541B69D3FE}" srcOrd="0" destOrd="0" parTransId="{AADDDC88-ECC8-4B73-985F-F1E0846E0AF4}" sibTransId="{5284D420-D5C2-4206-BFA6-3ACB4D427D7F}"/>
    <dgm:cxn modelId="{18A5691C-D1F1-400F-AFE3-3580DF1B726A}" type="presOf" srcId="{BE6AB273-12F5-45ED-8FC9-047696D29A54}" destId="{6263AFA9-69AA-441B-A5B7-38EBA7BD1EFC}" srcOrd="0" destOrd="0" presId="urn:microsoft.com/office/officeart/2005/8/layout/chevron1"/>
    <dgm:cxn modelId="{0F4BD032-8ECF-479D-A951-551600A6ACF9}" type="presOf" srcId="{09154AD0-E937-43BF-BABA-16C12213FE7F}" destId="{E6C8AD95-FDF3-467D-AE1C-6130C79F06FE}" srcOrd="0" destOrd="1" presId="urn:microsoft.com/office/officeart/2005/8/layout/chevron1"/>
    <dgm:cxn modelId="{972D6338-5357-406C-82C3-0080B595F8E0}" srcId="{7D21D004-20AA-4CDC-AE3C-853072B0068F}" destId="{D7B59715-2192-47C6-9690-C3E93BC93BA3}" srcOrd="2" destOrd="0" parTransId="{A2C5C6DA-26B7-43D3-B3C9-3971955B9351}" sibTransId="{5BA244AB-0ED6-41D2-9FB9-D849BDED0F83}"/>
    <dgm:cxn modelId="{02C1F569-F0E7-479D-AD8E-1171480397B3}" type="presOf" srcId="{D7B59715-2192-47C6-9690-C3E93BC93BA3}" destId="{E6C8AD95-FDF3-467D-AE1C-6130C79F06FE}" srcOrd="0" destOrd="2" presId="urn:microsoft.com/office/officeart/2005/8/layout/chevron1"/>
    <dgm:cxn modelId="{61F0DD6A-A585-4431-BDEA-822D470102A0}" type="presOf" srcId="{037796C7-58F8-4B3B-839B-D5541B69D3FE}" destId="{3DE421A4-A825-49F5-AF56-B9EB25655E4F}" srcOrd="0" destOrd="0" presId="urn:microsoft.com/office/officeart/2005/8/layout/chevron1"/>
    <dgm:cxn modelId="{B83FFC4B-F43C-4843-A4BA-6C2FD0332D63}" srcId="{7D21D004-20AA-4CDC-AE3C-853072B0068F}" destId="{91F2035A-4D6D-4EDD-919E-0A8CE68CDDD3}" srcOrd="0" destOrd="0" parTransId="{195E2A4F-CEAD-4552-871C-66D79B76A3CA}" sibTransId="{4B3ACD41-075D-4150-9700-F67A7E04DC6C}"/>
    <dgm:cxn modelId="{C6408E9D-4463-42B1-82B2-4ECB73E70B1B}" type="presOf" srcId="{91F2035A-4D6D-4EDD-919E-0A8CE68CDDD3}" destId="{E6C8AD95-FDF3-467D-AE1C-6130C79F06FE}" srcOrd="0" destOrd="0" presId="urn:microsoft.com/office/officeart/2005/8/layout/chevron1"/>
    <dgm:cxn modelId="{60119E9D-EDAB-4EF1-9A1A-A1ADDF89195D}" srcId="{BE6AB273-12F5-45ED-8FC9-047696D29A54}" destId="{7D21D004-20AA-4CDC-AE3C-853072B0068F}" srcOrd="1" destOrd="0" parTransId="{DCCE1099-355E-4219-8921-63B373B4C1A3}" sibTransId="{9D362BE2-FB43-4553-9C06-7660B5350DD2}"/>
    <dgm:cxn modelId="{A6E5BFA4-58B0-479C-9BE9-EC2015372C80}" srcId="{BE6AB273-12F5-45ED-8FC9-047696D29A54}" destId="{D2D27CF1-DF9E-4710-AE28-68BB88D452ED}" srcOrd="2" destOrd="0" parTransId="{0E9974FD-C6E3-42B0-9BB1-DB2A5A426925}" sibTransId="{33BF13AF-22C3-4727-8415-F75C6848CA4D}"/>
    <dgm:cxn modelId="{F9E3A5BF-F3E9-4D8B-9B24-15C7C0327E35}" type="presOf" srcId="{7D21D004-20AA-4CDC-AE3C-853072B0068F}" destId="{AA60F764-FA51-4E1F-AA7A-F88B12A543DF}" srcOrd="0" destOrd="0" presId="urn:microsoft.com/office/officeart/2005/8/layout/chevron1"/>
    <dgm:cxn modelId="{0A5E58C5-C0DD-48C0-9722-483B3A6C0862}" srcId="{BE6AB273-12F5-45ED-8FC9-047696D29A54}" destId="{D1F682E2-1394-44A0-8D3C-D67EE3627314}" srcOrd="0" destOrd="0" parTransId="{C9AA92DC-3C2E-4546-BAC0-CD66B691482D}" sibTransId="{254258B1-F905-45C2-9D68-9A44F537A6A3}"/>
    <dgm:cxn modelId="{689735CB-E37A-454C-BAD7-70685C69E02B}" type="presOf" srcId="{D2D27CF1-DF9E-4710-AE28-68BB88D452ED}" destId="{8E61EA83-5D6A-45A1-9B13-9BA198B63509}" srcOrd="0" destOrd="0" presId="urn:microsoft.com/office/officeart/2005/8/layout/chevron1"/>
    <dgm:cxn modelId="{AE82B0D2-EFAC-41C6-8412-756857FC33CB}" type="presOf" srcId="{D1F682E2-1394-44A0-8D3C-D67EE3627314}" destId="{216BE1CC-0AD9-40C1-A288-F9F147A2DE76}" srcOrd="0" destOrd="0" presId="urn:microsoft.com/office/officeart/2005/8/layout/chevron1"/>
    <dgm:cxn modelId="{B49BCCE1-839E-4A3D-8602-4DC8C389455C}" type="presOf" srcId="{F08091E1-35A0-495F-9DC8-C85E66711A99}" destId="{3238A2E9-BB69-4885-98DC-A8F7F0086E6B}" srcOrd="0" destOrd="1" presId="urn:microsoft.com/office/officeart/2005/8/layout/chevron1"/>
    <dgm:cxn modelId="{47C5FCE8-141F-4369-BEB1-5227FDACFCC0}" srcId="{7D21D004-20AA-4CDC-AE3C-853072B0068F}" destId="{09154AD0-E937-43BF-BABA-16C12213FE7F}" srcOrd="1" destOrd="0" parTransId="{0A9BAED4-7C52-4F83-8B35-B994D732F1F3}" sibTransId="{D18F1EA0-75B2-4307-84C5-0F5FA0CEC090}"/>
    <dgm:cxn modelId="{5505C4FF-E79C-46CE-B5BB-CC7615444E7F}" srcId="{D1F682E2-1394-44A0-8D3C-D67EE3627314}" destId="{209A4C81-8AE4-483C-B942-C14B17802C44}" srcOrd="0" destOrd="0" parTransId="{9B19D1D4-3C7E-4941-85A0-8C85D94EB220}" sibTransId="{44F74B23-43EB-4FF6-BDED-2FA824A06038}"/>
    <dgm:cxn modelId="{66B7836C-93FC-4C11-A3A3-D29657D6DE36}" type="presParOf" srcId="{6263AFA9-69AA-441B-A5B7-38EBA7BD1EFC}" destId="{077AC996-4EF2-4405-B242-AD8BCA1DE7EE}" srcOrd="0" destOrd="0" presId="urn:microsoft.com/office/officeart/2005/8/layout/chevron1"/>
    <dgm:cxn modelId="{575128E5-D3E5-44E7-A827-CA6241C551B2}" type="presParOf" srcId="{077AC996-4EF2-4405-B242-AD8BCA1DE7EE}" destId="{216BE1CC-0AD9-40C1-A288-F9F147A2DE76}" srcOrd="0" destOrd="0" presId="urn:microsoft.com/office/officeart/2005/8/layout/chevron1"/>
    <dgm:cxn modelId="{5C489BD7-FA87-42B4-A08A-B791C9C5353B}" type="presParOf" srcId="{077AC996-4EF2-4405-B242-AD8BCA1DE7EE}" destId="{3238A2E9-BB69-4885-98DC-A8F7F0086E6B}" srcOrd="1" destOrd="0" presId="urn:microsoft.com/office/officeart/2005/8/layout/chevron1"/>
    <dgm:cxn modelId="{D368C997-E03D-4BFA-B8FF-969610D1F93F}" type="presParOf" srcId="{6263AFA9-69AA-441B-A5B7-38EBA7BD1EFC}" destId="{4CE23E02-6F11-4A97-BB20-63745B0CBD9D}" srcOrd="1" destOrd="0" presId="urn:microsoft.com/office/officeart/2005/8/layout/chevron1"/>
    <dgm:cxn modelId="{5B6AE9F9-53BE-4B2C-8710-4F9C50D2E706}" type="presParOf" srcId="{6263AFA9-69AA-441B-A5B7-38EBA7BD1EFC}" destId="{894873C2-FA57-428B-8F3D-BCE754595100}" srcOrd="2" destOrd="0" presId="urn:microsoft.com/office/officeart/2005/8/layout/chevron1"/>
    <dgm:cxn modelId="{CFAD6314-D292-498D-9C70-E627D7A01DC5}" type="presParOf" srcId="{894873C2-FA57-428B-8F3D-BCE754595100}" destId="{AA60F764-FA51-4E1F-AA7A-F88B12A543DF}" srcOrd="0" destOrd="0" presId="urn:microsoft.com/office/officeart/2005/8/layout/chevron1"/>
    <dgm:cxn modelId="{9E0B3AE1-FA3C-42F6-A862-13CB0BD3B90B}" type="presParOf" srcId="{894873C2-FA57-428B-8F3D-BCE754595100}" destId="{E6C8AD95-FDF3-467D-AE1C-6130C79F06FE}" srcOrd="1" destOrd="0" presId="urn:microsoft.com/office/officeart/2005/8/layout/chevron1"/>
    <dgm:cxn modelId="{50D71CED-6F69-46A9-906F-EE11288D8512}" type="presParOf" srcId="{6263AFA9-69AA-441B-A5B7-38EBA7BD1EFC}" destId="{F3CBACFE-5FF1-49E7-A787-9870DD98E4E5}" srcOrd="3" destOrd="0" presId="urn:microsoft.com/office/officeart/2005/8/layout/chevron1"/>
    <dgm:cxn modelId="{EA0BE96B-7378-4E52-A3EA-19D5D57259E5}" type="presParOf" srcId="{6263AFA9-69AA-441B-A5B7-38EBA7BD1EFC}" destId="{0F668BAA-E05E-4900-995E-EE74955C8F28}" srcOrd="4" destOrd="0" presId="urn:microsoft.com/office/officeart/2005/8/layout/chevron1"/>
    <dgm:cxn modelId="{7538CC96-EEA5-4F2C-984D-7508C2C81699}" type="presParOf" srcId="{0F668BAA-E05E-4900-995E-EE74955C8F28}" destId="{8E61EA83-5D6A-45A1-9B13-9BA198B63509}" srcOrd="0" destOrd="0" presId="urn:microsoft.com/office/officeart/2005/8/layout/chevron1"/>
    <dgm:cxn modelId="{708961B7-5096-47D5-8AC0-7AAACABE3ED0}" type="presParOf" srcId="{0F668BAA-E05E-4900-995E-EE74955C8F28}" destId="{3DE421A4-A825-49F5-AF56-B9EB25655E4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6AB273-12F5-45ED-8FC9-047696D29A54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D1F682E2-1394-44A0-8D3C-D67EE3627314}">
      <dgm:prSet phldrT="[Text]" custT="1"/>
      <dgm:spPr>
        <a:solidFill>
          <a:srgbClr val="E52212"/>
        </a:solidFill>
      </dgm:spPr>
      <dgm:t>
        <a:bodyPr/>
        <a:lstStyle/>
        <a:p>
          <a:r>
            <a:rPr lang="en-AU" sz="2000" b="1" dirty="0"/>
            <a:t>Publications</a:t>
          </a:r>
        </a:p>
      </dgm:t>
    </dgm:pt>
    <dgm:pt modelId="{C9AA92DC-3C2E-4546-BAC0-CD66B691482D}" type="parTrans" cxnId="{0A5E58C5-C0DD-48C0-9722-483B3A6C0862}">
      <dgm:prSet/>
      <dgm:spPr/>
      <dgm:t>
        <a:bodyPr/>
        <a:lstStyle/>
        <a:p>
          <a:endParaRPr lang="en-AU" sz="1800"/>
        </a:p>
      </dgm:t>
    </dgm:pt>
    <dgm:pt modelId="{254258B1-F905-45C2-9D68-9A44F537A6A3}" type="sibTrans" cxnId="{0A5E58C5-C0DD-48C0-9722-483B3A6C0862}">
      <dgm:prSet/>
      <dgm:spPr/>
      <dgm:t>
        <a:bodyPr/>
        <a:lstStyle/>
        <a:p>
          <a:endParaRPr lang="en-AU" sz="1800"/>
        </a:p>
      </dgm:t>
    </dgm:pt>
    <dgm:pt modelId="{7D21D004-20AA-4CDC-AE3C-853072B0068F}">
      <dgm:prSet phldrT="[Text]" custT="1"/>
      <dgm:spPr>
        <a:solidFill>
          <a:srgbClr val="E52212"/>
        </a:solidFill>
      </dgm:spPr>
      <dgm:t>
        <a:bodyPr/>
        <a:lstStyle/>
        <a:p>
          <a:r>
            <a:rPr lang="en-AU" sz="2000" b="1" dirty="0"/>
            <a:t>Metrics</a:t>
          </a:r>
        </a:p>
      </dgm:t>
    </dgm:pt>
    <dgm:pt modelId="{DCCE1099-355E-4219-8921-63B373B4C1A3}" type="parTrans" cxnId="{60119E9D-EDAB-4EF1-9A1A-A1ADDF89195D}">
      <dgm:prSet/>
      <dgm:spPr/>
      <dgm:t>
        <a:bodyPr/>
        <a:lstStyle/>
        <a:p>
          <a:endParaRPr lang="en-AU" sz="1800"/>
        </a:p>
      </dgm:t>
    </dgm:pt>
    <dgm:pt modelId="{9D362BE2-FB43-4553-9C06-7660B5350DD2}" type="sibTrans" cxnId="{60119E9D-EDAB-4EF1-9A1A-A1ADDF89195D}">
      <dgm:prSet/>
      <dgm:spPr/>
      <dgm:t>
        <a:bodyPr/>
        <a:lstStyle/>
        <a:p>
          <a:endParaRPr lang="en-AU" sz="1800"/>
        </a:p>
      </dgm:t>
    </dgm:pt>
    <dgm:pt modelId="{D2D27CF1-DF9E-4710-AE28-68BB88D452ED}">
      <dgm:prSet phldrT="[Text]" custT="1"/>
      <dgm:spPr>
        <a:solidFill>
          <a:srgbClr val="E52212"/>
        </a:solidFill>
      </dgm:spPr>
      <dgm:t>
        <a:bodyPr/>
        <a:lstStyle/>
        <a:p>
          <a:r>
            <a:rPr lang="en-AU" sz="2000" b="1" dirty="0"/>
            <a:t>Grants</a:t>
          </a:r>
        </a:p>
      </dgm:t>
    </dgm:pt>
    <dgm:pt modelId="{0E9974FD-C6E3-42B0-9BB1-DB2A5A426925}" type="parTrans" cxnId="{A6E5BFA4-58B0-479C-9BE9-EC2015372C80}">
      <dgm:prSet/>
      <dgm:spPr/>
      <dgm:t>
        <a:bodyPr/>
        <a:lstStyle/>
        <a:p>
          <a:endParaRPr lang="en-AU" sz="1800"/>
        </a:p>
      </dgm:t>
    </dgm:pt>
    <dgm:pt modelId="{33BF13AF-22C3-4727-8415-F75C6848CA4D}" type="sibTrans" cxnId="{A6E5BFA4-58B0-479C-9BE9-EC2015372C80}">
      <dgm:prSet/>
      <dgm:spPr/>
      <dgm:t>
        <a:bodyPr/>
        <a:lstStyle/>
        <a:p>
          <a:endParaRPr lang="en-AU" sz="1800"/>
        </a:p>
      </dgm:t>
    </dgm:pt>
    <dgm:pt modelId="{209A4C81-8AE4-483C-B942-C14B17802C44}">
      <dgm:prSet phldrT="[Text]" custT="1"/>
      <dgm:spPr/>
      <dgm:t>
        <a:bodyPr/>
        <a:lstStyle/>
        <a:p>
          <a:r>
            <a:rPr lang="en-AU" sz="1800" dirty="0"/>
            <a:t>Knowledge transfer</a:t>
          </a:r>
        </a:p>
      </dgm:t>
    </dgm:pt>
    <dgm:pt modelId="{9B19D1D4-3C7E-4941-85A0-8C85D94EB220}" type="parTrans" cxnId="{5505C4FF-E79C-46CE-B5BB-CC7615444E7F}">
      <dgm:prSet/>
      <dgm:spPr/>
      <dgm:t>
        <a:bodyPr/>
        <a:lstStyle/>
        <a:p>
          <a:endParaRPr lang="en-AU" sz="1800"/>
        </a:p>
      </dgm:t>
    </dgm:pt>
    <dgm:pt modelId="{44F74B23-43EB-4FF6-BDED-2FA824A06038}" type="sibTrans" cxnId="{5505C4FF-E79C-46CE-B5BB-CC7615444E7F}">
      <dgm:prSet/>
      <dgm:spPr/>
      <dgm:t>
        <a:bodyPr/>
        <a:lstStyle/>
        <a:p>
          <a:endParaRPr lang="en-AU" sz="1800"/>
        </a:p>
      </dgm:t>
    </dgm:pt>
    <dgm:pt modelId="{F08091E1-35A0-495F-9DC8-C85E66711A99}">
      <dgm:prSet phldrT="[Text]" custT="1"/>
      <dgm:spPr/>
      <dgm:t>
        <a:bodyPr/>
        <a:lstStyle/>
        <a:p>
          <a:r>
            <a:rPr lang="en-AU" sz="1800" dirty="0"/>
            <a:t>Reputation</a:t>
          </a:r>
        </a:p>
      </dgm:t>
    </dgm:pt>
    <dgm:pt modelId="{4BD8838A-24CB-4C1C-AAEA-93D47A99A0F2}" type="parTrans" cxnId="{0DC24211-14D4-43D6-AD7D-EE09830672E1}">
      <dgm:prSet/>
      <dgm:spPr/>
      <dgm:t>
        <a:bodyPr/>
        <a:lstStyle/>
        <a:p>
          <a:endParaRPr lang="en-AU" sz="1800"/>
        </a:p>
      </dgm:t>
    </dgm:pt>
    <dgm:pt modelId="{E22A0FA8-625A-4CBB-A35C-1140F5C9A972}" type="sibTrans" cxnId="{0DC24211-14D4-43D6-AD7D-EE09830672E1}">
      <dgm:prSet/>
      <dgm:spPr/>
      <dgm:t>
        <a:bodyPr/>
        <a:lstStyle/>
        <a:p>
          <a:endParaRPr lang="en-AU" sz="1800"/>
        </a:p>
      </dgm:t>
    </dgm:pt>
    <dgm:pt modelId="{91F2035A-4D6D-4EDD-919E-0A8CE68CDDD3}">
      <dgm:prSet phldrT="[Text]" custT="1"/>
      <dgm:spPr/>
      <dgm:t>
        <a:bodyPr/>
        <a:lstStyle/>
        <a:p>
          <a:r>
            <a:rPr lang="en-AU" sz="1800" dirty="0"/>
            <a:t>H index</a:t>
          </a:r>
        </a:p>
      </dgm:t>
    </dgm:pt>
    <dgm:pt modelId="{195E2A4F-CEAD-4552-871C-66D79B76A3CA}" type="parTrans" cxnId="{B83FFC4B-F43C-4843-A4BA-6C2FD0332D63}">
      <dgm:prSet/>
      <dgm:spPr/>
      <dgm:t>
        <a:bodyPr/>
        <a:lstStyle/>
        <a:p>
          <a:endParaRPr lang="en-AU" sz="1800"/>
        </a:p>
      </dgm:t>
    </dgm:pt>
    <dgm:pt modelId="{4B3ACD41-075D-4150-9700-F67A7E04DC6C}" type="sibTrans" cxnId="{B83FFC4B-F43C-4843-A4BA-6C2FD0332D63}">
      <dgm:prSet/>
      <dgm:spPr/>
      <dgm:t>
        <a:bodyPr/>
        <a:lstStyle/>
        <a:p>
          <a:endParaRPr lang="en-AU" sz="1800"/>
        </a:p>
      </dgm:t>
    </dgm:pt>
    <dgm:pt modelId="{037796C7-58F8-4B3B-839B-D5541B69D3FE}">
      <dgm:prSet phldrT="[Text]" custT="1"/>
      <dgm:spPr/>
      <dgm:t>
        <a:bodyPr/>
        <a:lstStyle/>
        <a:p>
          <a:r>
            <a:rPr lang="en-AU" sz="1800" dirty="0"/>
            <a:t>Funding</a:t>
          </a:r>
        </a:p>
      </dgm:t>
    </dgm:pt>
    <dgm:pt modelId="{AADDDC88-ECC8-4B73-985F-F1E0846E0AF4}" type="parTrans" cxnId="{483C6E19-0299-4288-AA87-B147EA3BD1CB}">
      <dgm:prSet/>
      <dgm:spPr/>
      <dgm:t>
        <a:bodyPr/>
        <a:lstStyle/>
        <a:p>
          <a:endParaRPr lang="en-AU" sz="1800"/>
        </a:p>
      </dgm:t>
    </dgm:pt>
    <dgm:pt modelId="{5284D420-D5C2-4206-BFA6-3ACB4D427D7F}" type="sibTrans" cxnId="{483C6E19-0299-4288-AA87-B147EA3BD1CB}">
      <dgm:prSet/>
      <dgm:spPr/>
      <dgm:t>
        <a:bodyPr/>
        <a:lstStyle/>
        <a:p>
          <a:endParaRPr lang="en-AU" sz="1800"/>
        </a:p>
      </dgm:t>
    </dgm:pt>
    <dgm:pt modelId="{DB876894-0A05-4BDA-A925-4BAEF958D5BC}">
      <dgm:prSet phldrT="[Text]" custT="1"/>
      <dgm:spPr/>
      <dgm:t>
        <a:bodyPr/>
        <a:lstStyle/>
        <a:p>
          <a:r>
            <a:rPr lang="en-AU" sz="1800" dirty="0"/>
            <a:t>Continued employment</a:t>
          </a:r>
        </a:p>
      </dgm:t>
    </dgm:pt>
    <dgm:pt modelId="{DAF94222-E56F-4BCD-8699-12078EA9E531}" type="parTrans" cxnId="{683F8509-84FB-4522-9884-9DC740ACEE06}">
      <dgm:prSet/>
      <dgm:spPr/>
      <dgm:t>
        <a:bodyPr/>
        <a:lstStyle/>
        <a:p>
          <a:endParaRPr lang="en-AU"/>
        </a:p>
      </dgm:t>
    </dgm:pt>
    <dgm:pt modelId="{2910690B-4C44-4542-B906-81D132BCE6BD}" type="sibTrans" cxnId="{683F8509-84FB-4522-9884-9DC740ACEE06}">
      <dgm:prSet/>
      <dgm:spPr/>
      <dgm:t>
        <a:bodyPr/>
        <a:lstStyle/>
        <a:p>
          <a:endParaRPr lang="en-AU"/>
        </a:p>
      </dgm:t>
    </dgm:pt>
    <dgm:pt modelId="{4AC473DE-8ADE-47B9-8C6B-E93320978E79}">
      <dgm:prSet phldrT="[Text]" custT="1"/>
      <dgm:spPr/>
      <dgm:t>
        <a:bodyPr/>
        <a:lstStyle/>
        <a:p>
          <a:r>
            <a:rPr lang="en-AU" sz="1800" dirty="0"/>
            <a:t>Uni ERA ranks</a:t>
          </a:r>
        </a:p>
      </dgm:t>
    </dgm:pt>
    <dgm:pt modelId="{05AC6D47-AF9F-4760-AE04-39B6BF8F2676}" type="parTrans" cxnId="{4F0AB7FF-DD0D-4D39-8500-0DCD7DBAF0A7}">
      <dgm:prSet/>
      <dgm:spPr/>
      <dgm:t>
        <a:bodyPr/>
        <a:lstStyle/>
        <a:p>
          <a:endParaRPr lang="en-AU"/>
        </a:p>
      </dgm:t>
    </dgm:pt>
    <dgm:pt modelId="{F758A8C5-B9D5-47AE-8126-AD032F3CED1D}" type="sibTrans" cxnId="{4F0AB7FF-DD0D-4D39-8500-0DCD7DBAF0A7}">
      <dgm:prSet/>
      <dgm:spPr/>
      <dgm:t>
        <a:bodyPr/>
        <a:lstStyle/>
        <a:p>
          <a:endParaRPr lang="en-AU"/>
        </a:p>
      </dgm:t>
    </dgm:pt>
    <dgm:pt modelId="{6263AFA9-69AA-441B-A5B7-38EBA7BD1EFC}" type="pres">
      <dgm:prSet presAssocID="{BE6AB273-12F5-45ED-8FC9-047696D29A54}" presName="Name0" presStyleCnt="0">
        <dgm:presLayoutVars>
          <dgm:dir/>
          <dgm:animLvl val="lvl"/>
          <dgm:resizeHandles val="exact"/>
        </dgm:presLayoutVars>
      </dgm:prSet>
      <dgm:spPr/>
    </dgm:pt>
    <dgm:pt modelId="{077AC996-4EF2-4405-B242-AD8BCA1DE7EE}" type="pres">
      <dgm:prSet presAssocID="{D1F682E2-1394-44A0-8D3C-D67EE3627314}" presName="composite" presStyleCnt="0"/>
      <dgm:spPr/>
    </dgm:pt>
    <dgm:pt modelId="{216BE1CC-0AD9-40C1-A288-F9F147A2DE76}" type="pres">
      <dgm:prSet presAssocID="{D1F682E2-1394-44A0-8D3C-D67EE362731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3238A2E9-BB69-4885-98DC-A8F7F0086E6B}" type="pres">
      <dgm:prSet presAssocID="{D1F682E2-1394-44A0-8D3C-D67EE3627314}" presName="desTx" presStyleLbl="revTx" presStyleIdx="0" presStyleCnt="3">
        <dgm:presLayoutVars>
          <dgm:bulletEnabled val="1"/>
        </dgm:presLayoutVars>
      </dgm:prSet>
      <dgm:spPr/>
    </dgm:pt>
    <dgm:pt modelId="{4CE23E02-6F11-4A97-BB20-63745B0CBD9D}" type="pres">
      <dgm:prSet presAssocID="{254258B1-F905-45C2-9D68-9A44F537A6A3}" presName="space" presStyleCnt="0"/>
      <dgm:spPr/>
    </dgm:pt>
    <dgm:pt modelId="{894873C2-FA57-428B-8F3D-BCE754595100}" type="pres">
      <dgm:prSet presAssocID="{7D21D004-20AA-4CDC-AE3C-853072B0068F}" presName="composite" presStyleCnt="0"/>
      <dgm:spPr/>
    </dgm:pt>
    <dgm:pt modelId="{AA60F764-FA51-4E1F-AA7A-F88B12A543DF}" type="pres">
      <dgm:prSet presAssocID="{7D21D004-20AA-4CDC-AE3C-853072B0068F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E6C8AD95-FDF3-467D-AE1C-6130C79F06FE}" type="pres">
      <dgm:prSet presAssocID="{7D21D004-20AA-4CDC-AE3C-853072B0068F}" presName="desTx" presStyleLbl="revTx" presStyleIdx="1" presStyleCnt="3">
        <dgm:presLayoutVars>
          <dgm:bulletEnabled val="1"/>
        </dgm:presLayoutVars>
      </dgm:prSet>
      <dgm:spPr/>
    </dgm:pt>
    <dgm:pt modelId="{F3CBACFE-5FF1-49E7-A787-9870DD98E4E5}" type="pres">
      <dgm:prSet presAssocID="{9D362BE2-FB43-4553-9C06-7660B5350DD2}" presName="space" presStyleCnt="0"/>
      <dgm:spPr/>
    </dgm:pt>
    <dgm:pt modelId="{0F668BAA-E05E-4900-995E-EE74955C8F28}" type="pres">
      <dgm:prSet presAssocID="{D2D27CF1-DF9E-4710-AE28-68BB88D452ED}" presName="composite" presStyleCnt="0"/>
      <dgm:spPr/>
    </dgm:pt>
    <dgm:pt modelId="{8E61EA83-5D6A-45A1-9B13-9BA198B63509}" type="pres">
      <dgm:prSet presAssocID="{D2D27CF1-DF9E-4710-AE28-68BB88D452ED}" presName="par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3DE421A4-A825-49F5-AF56-B9EB25655E4F}" type="pres">
      <dgm:prSet presAssocID="{D2D27CF1-DF9E-4710-AE28-68BB88D452ED}" presName="desTx" presStyleLbl="revTx" presStyleIdx="2" presStyleCnt="3">
        <dgm:presLayoutVars>
          <dgm:bulletEnabled val="1"/>
        </dgm:presLayoutVars>
      </dgm:prSet>
      <dgm:spPr/>
    </dgm:pt>
  </dgm:ptLst>
  <dgm:cxnLst>
    <dgm:cxn modelId="{683F8509-84FB-4522-9884-9DC740ACEE06}" srcId="{D2D27CF1-DF9E-4710-AE28-68BB88D452ED}" destId="{DB876894-0A05-4BDA-A925-4BAEF958D5BC}" srcOrd="1" destOrd="0" parTransId="{DAF94222-E56F-4BCD-8699-12078EA9E531}" sibTransId="{2910690B-4C44-4542-B906-81D132BCE6BD}"/>
    <dgm:cxn modelId="{0DC24211-14D4-43D6-AD7D-EE09830672E1}" srcId="{D1F682E2-1394-44A0-8D3C-D67EE3627314}" destId="{F08091E1-35A0-495F-9DC8-C85E66711A99}" srcOrd="1" destOrd="0" parTransId="{4BD8838A-24CB-4C1C-AAEA-93D47A99A0F2}" sibTransId="{E22A0FA8-625A-4CBB-A35C-1140F5C9A972}"/>
    <dgm:cxn modelId="{441B4713-5ED3-49EC-88F1-68B5DEC19121}" type="presOf" srcId="{209A4C81-8AE4-483C-B942-C14B17802C44}" destId="{3238A2E9-BB69-4885-98DC-A8F7F0086E6B}" srcOrd="0" destOrd="0" presId="urn:microsoft.com/office/officeart/2005/8/layout/chevron1"/>
    <dgm:cxn modelId="{483C6E19-0299-4288-AA87-B147EA3BD1CB}" srcId="{D2D27CF1-DF9E-4710-AE28-68BB88D452ED}" destId="{037796C7-58F8-4B3B-839B-D5541B69D3FE}" srcOrd="0" destOrd="0" parTransId="{AADDDC88-ECC8-4B73-985F-F1E0846E0AF4}" sibTransId="{5284D420-D5C2-4206-BFA6-3ACB4D427D7F}"/>
    <dgm:cxn modelId="{18A5691C-D1F1-400F-AFE3-3580DF1B726A}" type="presOf" srcId="{BE6AB273-12F5-45ED-8FC9-047696D29A54}" destId="{6263AFA9-69AA-441B-A5B7-38EBA7BD1EFC}" srcOrd="0" destOrd="0" presId="urn:microsoft.com/office/officeart/2005/8/layout/chevron1"/>
    <dgm:cxn modelId="{7190D344-C173-43D8-9993-51A7BBCFA348}" type="presOf" srcId="{DB876894-0A05-4BDA-A925-4BAEF958D5BC}" destId="{3DE421A4-A825-49F5-AF56-B9EB25655E4F}" srcOrd="0" destOrd="1" presId="urn:microsoft.com/office/officeart/2005/8/layout/chevron1"/>
    <dgm:cxn modelId="{61F0DD6A-A585-4431-BDEA-822D470102A0}" type="presOf" srcId="{037796C7-58F8-4B3B-839B-D5541B69D3FE}" destId="{3DE421A4-A825-49F5-AF56-B9EB25655E4F}" srcOrd="0" destOrd="0" presId="urn:microsoft.com/office/officeart/2005/8/layout/chevron1"/>
    <dgm:cxn modelId="{B83FFC4B-F43C-4843-A4BA-6C2FD0332D63}" srcId="{7D21D004-20AA-4CDC-AE3C-853072B0068F}" destId="{91F2035A-4D6D-4EDD-919E-0A8CE68CDDD3}" srcOrd="0" destOrd="0" parTransId="{195E2A4F-CEAD-4552-871C-66D79B76A3CA}" sibTransId="{4B3ACD41-075D-4150-9700-F67A7E04DC6C}"/>
    <dgm:cxn modelId="{C6408E9D-4463-42B1-82B2-4ECB73E70B1B}" type="presOf" srcId="{91F2035A-4D6D-4EDD-919E-0A8CE68CDDD3}" destId="{E6C8AD95-FDF3-467D-AE1C-6130C79F06FE}" srcOrd="0" destOrd="0" presId="urn:microsoft.com/office/officeart/2005/8/layout/chevron1"/>
    <dgm:cxn modelId="{60119E9D-EDAB-4EF1-9A1A-A1ADDF89195D}" srcId="{BE6AB273-12F5-45ED-8FC9-047696D29A54}" destId="{7D21D004-20AA-4CDC-AE3C-853072B0068F}" srcOrd="1" destOrd="0" parTransId="{DCCE1099-355E-4219-8921-63B373B4C1A3}" sibTransId="{9D362BE2-FB43-4553-9C06-7660B5350DD2}"/>
    <dgm:cxn modelId="{A6E5BFA4-58B0-479C-9BE9-EC2015372C80}" srcId="{BE6AB273-12F5-45ED-8FC9-047696D29A54}" destId="{D2D27CF1-DF9E-4710-AE28-68BB88D452ED}" srcOrd="2" destOrd="0" parTransId="{0E9974FD-C6E3-42B0-9BB1-DB2A5A426925}" sibTransId="{33BF13AF-22C3-4727-8415-F75C6848CA4D}"/>
    <dgm:cxn modelId="{F9E3A5BF-F3E9-4D8B-9B24-15C7C0327E35}" type="presOf" srcId="{7D21D004-20AA-4CDC-AE3C-853072B0068F}" destId="{AA60F764-FA51-4E1F-AA7A-F88B12A543DF}" srcOrd="0" destOrd="0" presId="urn:microsoft.com/office/officeart/2005/8/layout/chevron1"/>
    <dgm:cxn modelId="{0A5E58C5-C0DD-48C0-9722-483B3A6C0862}" srcId="{BE6AB273-12F5-45ED-8FC9-047696D29A54}" destId="{D1F682E2-1394-44A0-8D3C-D67EE3627314}" srcOrd="0" destOrd="0" parTransId="{C9AA92DC-3C2E-4546-BAC0-CD66B691482D}" sibTransId="{254258B1-F905-45C2-9D68-9A44F537A6A3}"/>
    <dgm:cxn modelId="{689735CB-E37A-454C-BAD7-70685C69E02B}" type="presOf" srcId="{D2D27CF1-DF9E-4710-AE28-68BB88D452ED}" destId="{8E61EA83-5D6A-45A1-9B13-9BA198B63509}" srcOrd="0" destOrd="0" presId="urn:microsoft.com/office/officeart/2005/8/layout/chevron1"/>
    <dgm:cxn modelId="{AE82B0D2-EFAC-41C6-8412-756857FC33CB}" type="presOf" srcId="{D1F682E2-1394-44A0-8D3C-D67EE3627314}" destId="{216BE1CC-0AD9-40C1-A288-F9F147A2DE76}" srcOrd="0" destOrd="0" presId="urn:microsoft.com/office/officeart/2005/8/layout/chevron1"/>
    <dgm:cxn modelId="{B49BCCE1-839E-4A3D-8602-4DC8C389455C}" type="presOf" srcId="{F08091E1-35A0-495F-9DC8-C85E66711A99}" destId="{3238A2E9-BB69-4885-98DC-A8F7F0086E6B}" srcOrd="0" destOrd="1" presId="urn:microsoft.com/office/officeart/2005/8/layout/chevron1"/>
    <dgm:cxn modelId="{C3BD30EE-5C84-4DC1-B7AF-72363F7229C4}" type="presOf" srcId="{4AC473DE-8ADE-47B9-8C6B-E93320978E79}" destId="{E6C8AD95-FDF3-467D-AE1C-6130C79F06FE}" srcOrd="0" destOrd="1" presId="urn:microsoft.com/office/officeart/2005/8/layout/chevron1"/>
    <dgm:cxn modelId="{4F0AB7FF-DD0D-4D39-8500-0DCD7DBAF0A7}" srcId="{7D21D004-20AA-4CDC-AE3C-853072B0068F}" destId="{4AC473DE-8ADE-47B9-8C6B-E93320978E79}" srcOrd="1" destOrd="0" parTransId="{05AC6D47-AF9F-4760-AE04-39B6BF8F2676}" sibTransId="{F758A8C5-B9D5-47AE-8126-AD032F3CED1D}"/>
    <dgm:cxn modelId="{5505C4FF-E79C-46CE-B5BB-CC7615444E7F}" srcId="{D1F682E2-1394-44A0-8D3C-D67EE3627314}" destId="{209A4C81-8AE4-483C-B942-C14B17802C44}" srcOrd="0" destOrd="0" parTransId="{9B19D1D4-3C7E-4941-85A0-8C85D94EB220}" sibTransId="{44F74B23-43EB-4FF6-BDED-2FA824A06038}"/>
    <dgm:cxn modelId="{66B7836C-93FC-4C11-A3A3-D29657D6DE36}" type="presParOf" srcId="{6263AFA9-69AA-441B-A5B7-38EBA7BD1EFC}" destId="{077AC996-4EF2-4405-B242-AD8BCA1DE7EE}" srcOrd="0" destOrd="0" presId="urn:microsoft.com/office/officeart/2005/8/layout/chevron1"/>
    <dgm:cxn modelId="{575128E5-D3E5-44E7-A827-CA6241C551B2}" type="presParOf" srcId="{077AC996-4EF2-4405-B242-AD8BCA1DE7EE}" destId="{216BE1CC-0AD9-40C1-A288-F9F147A2DE76}" srcOrd="0" destOrd="0" presId="urn:microsoft.com/office/officeart/2005/8/layout/chevron1"/>
    <dgm:cxn modelId="{5C489BD7-FA87-42B4-A08A-B791C9C5353B}" type="presParOf" srcId="{077AC996-4EF2-4405-B242-AD8BCA1DE7EE}" destId="{3238A2E9-BB69-4885-98DC-A8F7F0086E6B}" srcOrd="1" destOrd="0" presId="urn:microsoft.com/office/officeart/2005/8/layout/chevron1"/>
    <dgm:cxn modelId="{D368C997-E03D-4BFA-B8FF-969610D1F93F}" type="presParOf" srcId="{6263AFA9-69AA-441B-A5B7-38EBA7BD1EFC}" destId="{4CE23E02-6F11-4A97-BB20-63745B0CBD9D}" srcOrd="1" destOrd="0" presId="urn:microsoft.com/office/officeart/2005/8/layout/chevron1"/>
    <dgm:cxn modelId="{5B6AE9F9-53BE-4B2C-8710-4F9C50D2E706}" type="presParOf" srcId="{6263AFA9-69AA-441B-A5B7-38EBA7BD1EFC}" destId="{894873C2-FA57-428B-8F3D-BCE754595100}" srcOrd="2" destOrd="0" presId="urn:microsoft.com/office/officeart/2005/8/layout/chevron1"/>
    <dgm:cxn modelId="{CFAD6314-D292-498D-9C70-E627D7A01DC5}" type="presParOf" srcId="{894873C2-FA57-428B-8F3D-BCE754595100}" destId="{AA60F764-FA51-4E1F-AA7A-F88B12A543DF}" srcOrd="0" destOrd="0" presId="urn:microsoft.com/office/officeart/2005/8/layout/chevron1"/>
    <dgm:cxn modelId="{9E0B3AE1-FA3C-42F6-A862-13CB0BD3B90B}" type="presParOf" srcId="{894873C2-FA57-428B-8F3D-BCE754595100}" destId="{E6C8AD95-FDF3-467D-AE1C-6130C79F06FE}" srcOrd="1" destOrd="0" presId="urn:microsoft.com/office/officeart/2005/8/layout/chevron1"/>
    <dgm:cxn modelId="{50D71CED-6F69-46A9-906F-EE11288D8512}" type="presParOf" srcId="{6263AFA9-69AA-441B-A5B7-38EBA7BD1EFC}" destId="{F3CBACFE-5FF1-49E7-A787-9870DD98E4E5}" srcOrd="3" destOrd="0" presId="urn:microsoft.com/office/officeart/2005/8/layout/chevron1"/>
    <dgm:cxn modelId="{EA0BE96B-7378-4E52-A3EA-19D5D57259E5}" type="presParOf" srcId="{6263AFA9-69AA-441B-A5B7-38EBA7BD1EFC}" destId="{0F668BAA-E05E-4900-995E-EE74955C8F28}" srcOrd="4" destOrd="0" presId="urn:microsoft.com/office/officeart/2005/8/layout/chevron1"/>
    <dgm:cxn modelId="{7538CC96-EEA5-4F2C-984D-7508C2C81699}" type="presParOf" srcId="{0F668BAA-E05E-4900-995E-EE74955C8F28}" destId="{8E61EA83-5D6A-45A1-9B13-9BA198B63509}" srcOrd="0" destOrd="0" presId="urn:microsoft.com/office/officeart/2005/8/layout/chevron1"/>
    <dgm:cxn modelId="{708961B7-5096-47D5-8AC0-7AAACABE3ED0}" type="presParOf" srcId="{0F668BAA-E05E-4900-995E-EE74955C8F28}" destId="{3DE421A4-A825-49F5-AF56-B9EB25655E4F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AC79D-81CA-47E0-BDAE-D461E035878A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B0D426BC-488C-4325-B568-D651FAB0F090}">
      <dgm:prSet phldrT="[Text]" custT="1"/>
      <dgm:spPr>
        <a:xfrm>
          <a:off x="908441" y="1070191"/>
          <a:ext cx="1954051" cy="1953876"/>
        </a:xfrm>
        <a:prstGeom prst="ellipse">
          <a:avLst/>
        </a:prstGeom>
        <a:solidFill>
          <a:srgbClr val="EE3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 lIns="0" tIns="0" rIns="0" bIns="0"/>
        <a:lstStyle/>
        <a:p>
          <a:pPr>
            <a:buNone/>
          </a:pPr>
          <a:r>
            <a:rPr lang="en-AU" sz="8000" b="1" dirty="0">
              <a:solidFill>
                <a:sysClr val="window" lastClr="FFFFFF"/>
              </a:solidFill>
              <a:latin typeface="Roboto Medium"/>
              <a:ea typeface="+mn-ea"/>
              <a:cs typeface="+mn-cs"/>
            </a:rPr>
            <a:t>LTU</a:t>
          </a:r>
        </a:p>
      </dgm:t>
    </dgm:pt>
    <dgm:pt modelId="{B8CA08C8-0CBB-4E3E-A2B8-6203375DB0EC}" type="parTrans" cxnId="{D12F7B2D-299C-40B7-A09D-A5BE180FAB35}">
      <dgm:prSet/>
      <dgm:spPr/>
      <dgm:t>
        <a:bodyPr/>
        <a:lstStyle/>
        <a:p>
          <a:endParaRPr lang="en-AU" sz="3600" b="1"/>
        </a:p>
      </dgm:t>
    </dgm:pt>
    <dgm:pt modelId="{3A9EB8B1-2E37-4F7A-821C-D717D81F7C01}" type="sibTrans" cxnId="{D12F7B2D-299C-40B7-A09D-A5BE180FAB35}">
      <dgm:prSet/>
      <dgm:spPr/>
      <dgm:t>
        <a:bodyPr/>
        <a:lstStyle/>
        <a:p>
          <a:endParaRPr lang="en-AU" sz="3600" b="1"/>
        </a:p>
      </dgm:t>
    </dgm:pt>
    <dgm:pt modelId="{1A0071F5-0278-4C14-BD2F-92E876648C89}">
      <dgm:prSet phldrT="[Text]" custT="1"/>
      <dgm:spPr>
        <a:xfrm>
          <a:off x="3289670" y="4327"/>
          <a:ext cx="1969188" cy="9484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AU" sz="24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Accountable</a:t>
          </a:r>
        </a:p>
      </dgm:t>
    </dgm:pt>
    <dgm:pt modelId="{E0B43C1A-883A-4B14-A4B2-80DB7C522858}" type="parTrans" cxnId="{56CF4A1B-3F2B-4E22-AD51-900599366C93}">
      <dgm:prSet/>
      <dgm:spPr/>
      <dgm:t>
        <a:bodyPr/>
        <a:lstStyle/>
        <a:p>
          <a:endParaRPr lang="en-AU" sz="3600" b="1"/>
        </a:p>
      </dgm:t>
    </dgm:pt>
    <dgm:pt modelId="{857988B1-E86D-4121-853F-5689BD813788}" type="sibTrans" cxnId="{56CF4A1B-3F2B-4E22-AD51-900599366C93}">
      <dgm:prSet/>
      <dgm:spPr/>
      <dgm:t>
        <a:bodyPr/>
        <a:lstStyle/>
        <a:p>
          <a:endParaRPr lang="en-AU" sz="3600" b="1"/>
        </a:p>
      </dgm:t>
    </dgm:pt>
    <dgm:pt modelId="{76E9225D-43B5-4B0F-A609-2D8D8F98FDD7}">
      <dgm:prSet phldrT="[Text]" custT="1"/>
      <dgm:spPr>
        <a:xfrm>
          <a:off x="3335791" y="3196424"/>
          <a:ext cx="1807763" cy="8903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AU" sz="24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Care</a:t>
          </a:r>
        </a:p>
      </dgm:t>
    </dgm:pt>
    <dgm:pt modelId="{43984AFB-49F4-43AC-B062-81BD78BE1168}" type="parTrans" cxnId="{6A300C69-3AE6-4D09-9BBC-42B195B1AA5A}">
      <dgm:prSet/>
      <dgm:spPr/>
      <dgm:t>
        <a:bodyPr/>
        <a:lstStyle/>
        <a:p>
          <a:endParaRPr lang="en-AU" sz="3600" b="1"/>
        </a:p>
      </dgm:t>
    </dgm:pt>
    <dgm:pt modelId="{AE8E8FD6-0C31-4EB1-8EC2-31A413F969C7}" type="sibTrans" cxnId="{6A300C69-3AE6-4D09-9BBC-42B195B1AA5A}">
      <dgm:prSet/>
      <dgm:spPr/>
      <dgm:t>
        <a:bodyPr/>
        <a:lstStyle/>
        <a:p>
          <a:endParaRPr lang="en-AU" sz="3600" b="1"/>
        </a:p>
      </dgm:t>
    </dgm:pt>
    <dgm:pt modelId="{F17A7451-6FBB-46D4-9F78-86F2F123D0E9}">
      <dgm:prSet phldrT="[Text]" custT="1"/>
      <dgm:spPr>
        <a:xfrm>
          <a:off x="3851999" y="2256957"/>
          <a:ext cx="1683650" cy="882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AU" sz="24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Innovative</a:t>
          </a:r>
        </a:p>
      </dgm:t>
    </dgm:pt>
    <dgm:pt modelId="{46232740-886F-4408-9FD5-906EBA922D59}" type="sibTrans" cxnId="{DB6AD731-49E6-465E-8551-40CB6AA1F753}">
      <dgm:prSet/>
      <dgm:spPr/>
      <dgm:t>
        <a:bodyPr/>
        <a:lstStyle/>
        <a:p>
          <a:endParaRPr lang="en-AU" sz="3600" b="1"/>
        </a:p>
      </dgm:t>
    </dgm:pt>
    <dgm:pt modelId="{29D283DF-1F97-4D93-84A5-EC26AA88FD45}" type="parTrans" cxnId="{DB6AD731-49E6-465E-8551-40CB6AA1F753}">
      <dgm:prSet/>
      <dgm:spPr/>
      <dgm:t>
        <a:bodyPr/>
        <a:lstStyle/>
        <a:p>
          <a:endParaRPr lang="en-AU" sz="3600" b="1"/>
        </a:p>
      </dgm:t>
    </dgm:pt>
    <dgm:pt modelId="{09B20686-5821-43F9-81E7-C0326F8E7EE4}">
      <dgm:prSet phldrT="[Text]" custT="1"/>
      <dgm:spPr>
        <a:xfrm>
          <a:off x="3289670" y="4327"/>
          <a:ext cx="1969188" cy="9484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Transparency</a:t>
          </a:r>
        </a:p>
      </dgm:t>
    </dgm:pt>
    <dgm:pt modelId="{1A20704F-3FB8-4AD4-A47E-31D8A1B590D8}" type="parTrans" cxnId="{A3C3FD31-BBE8-4922-9A92-F97FCC0417D3}">
      <dgm:prSet/>
      <dgm:spPr/>
      <dgm:t>
        <a:bodyPr/>
        <a:lstStyle/>
        <a:p>
          <a:endParaRPr lang="en-AU" sz="3600" b="1"/>
        </a:p>
      </dgm:t>
    </dgm:pt>
    <dgm:pt modelId="{3704613C-2AE4-49DD-8FBC-B1422B27F837}" type="sibTrans" cxnId="{A3C3FD31-BBE8-4922-9A92-F97FCC0417D3}">
      <dgm:prSet/>
      <dgm:spPr/>
      <dgm:t>
        <a:bodyPr/>
        <a:lstStyle/>
        <a:p>
          <a:endParaRPr lang="en-AU" sz="3600" b="1"/>
        </a:p>
      </dgm:t>
    </dgm:pt>
    <dgm:pt modelId="{5D8B2CE5-5BD6-40BE-A979-127FB8BBF94C}">
      <dgm:prSet phldrT="[Text]" custT="1"/>
      <dgm:spPr>
        <a:xfrm>
          <a:off x="3289670" y="4327"/>
          <a:ext cx="1969188" cy="9484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Reproducibility</a:t>
          </a:r>
        </a:p>
      </dgm:t>
    </dgm:pt>
    <dgm:pt modelId="{74183B14-2226-4740-B7B1-C4D51A2CC97B}" type="parTrans" cxnId="{59D5CFD0-42E9-4822-A35D-1257A106F892}">
      <dgm:prSet/>
      <dgm:spPr/>
      <dgm:t>
        <a:bodyPr/>
        <a:lstStyle/>
        <a:p>
          <a:endParaRPr lang="en-AU" sz="3600" b="1"/>
        </a:p>
      </dgm:t>
    </dgm:pt>
    <dgm:pt modelId="{C8E00F02-C164-463B-B8A0-6B81C26856FB}" type="sibTrans" cxnId="{59D5CFD0-42E9-4822-A35D-1257A106F892}">
      <dgm:prSet/>
      <dgm:spPr/>
      <dgm:t>
        <a:bodyPr/>
        <a:lstStyle/>
        <a:p>
          <a:endParaRPr lang="en-AU" sz="3600" b="1"/>
        </a:p>
      </dgm:t>
    </dgm:pt>
    <dgm:pt modelId="{F6087D01-5424-45CE-9E51-37CA60FA72B6}">
      <dgm:prSet phldrT="[Text]" custT="1"/>
      <dgm:spPr>
        <a:xfrm>
          <a:off x="4026992" y="913988"/>
          <a:ext cx="1533188" cy="93247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None/>
          </a:pPr>
          <a:r>
            <a:rPr lang="en-AU" sz="24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Connected</a:t>
          </a:r>
        </a:p>
      </dgm:t>
    </dgm:pt>
    <dgm:pt modelId="{99C052D7-FD1F-467C-BEEA-664B49D5B07B}" type="sibTrans" cxnId="{99E5CD23-80B7-4114-8C89-D6BD58A007FB}">
      <dgm:prSet/>
      <dgm:spPr/>
      <dgm:t>
        <a:bodyPr/>
        <a:lstStyle/>
        <a:p>
          <a:endParaRPr lang="en-AU" sz="3600" b="1"/>
        </a:p>
      </dgm:t>
    </dgm:pt>
    <dgm:pt modelId="{B32E6406-1BB0-410C-854F-D1D0336FA5C4}" type="parTrans" cxnId="{99E5CD23-80B7-4114-8C89-D6BD58A007FB}">
      <dgm:prSet/>
      <dgm:spPr/>
      <dgm:t>
        <a:bodyPr/>
        <a:lstStyle/>
        <a:p>
          <a:endParaRPr lang="en-AU" sz="3600" b="1"/>
        </a:p>
      </dgm:t>
    </dgm:pt>
    <dgm:pt modelId="{9116E9FA-CB5C-4934-9247-96B25C4F3BA9}">
      <dgm:prSet phldrT="[Text]" custT="1"/>
      <dgm:spPr>
        <a:xfrm>
          <a:off x="4026992" y="913988"/>
          <a:ext cx="1533188" cy="93247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Collaboration maximisation</a:t>
          </a:r>
        </a:p>
      </dgm:t>
    </dgm:pt>
    <dgm:pt modelId="{17DB6D53-64A1-4B9D-9547-97E5A8768A8F}" type="parTrans" cxnId="{95210786-842F-48F5-81D0-8A0217BFB318}">
      <dgm:prSet/>
      <dgm:spPr/>
      <dgm:t>
        <a:bodyPr/>
        <a:lstStyle/>
        <a:p>
          <a:endParaRPr lang="en-AU" sz="3600" b="1"/>
        </a:p>
      </dgm:t>
    </dgm:pt>
    <dgm:pt modelId="{06C40474-D61C-4E1B-A084-02ADA713F20C}" type="sibTrans" cxnId="{95210786-842F-48F5-81D0-8A0217BFB318}">
      <dgm:prSet/>
      <dgm:spPr/>
      <dgm:t>
        <a:bodyPr/>
        <a:lstStyle/>
        <a:p>
          <a:endParaRPr lang="en-AU" sz="3600" b="1"/>
        </a:p>
      </dgm:t>
    </dgm:pt>
    <dgm:pt modelId="{2B4D95FC-DD3D-4476-A677-4FD42D85D718}">
      <dgm:prSet phldrT="[Text]" custT="1"/>
      <dgm:spPr>
        <a:xfrm>
          <a:off x="3851999" y="2256957"/>
          <a:ext cx="1683650" cy="882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Future of academia</a:t>
          </a:r>
        </a:p>
      </dgm:t>
    </dgm:pt>
    <dgm:pt modelId="{F429AF3E-8B7F-40A6-A803-8BEA2ABBA96A}" type="parTrans" cxnId="{B5E47CAE-E336-460A-98DC-B20718474C49}">
      <dgm:prSet/>
      <dgm:spPr/>
      <dgm:t>
        <a:bodyPr/>
        <a:lstStyle/>
        <a:p>
          <a:endParaRPr lang="en-AU" sz="3600" b="1"/>
        </a:p>
      </dgm:t>
    </dgm:pt>
    <dgm:pt modelId="{F5ADAD0A-7E68-41B9-81DF-8CC1598A9B49}" type="sibTrans" cxnId="{B5E47CAE-E336-460A-98DC-B20718474C49}">
      <dgm:prSet/>
      <dgm:spPr/>
      <dgm:t>
        <a:bodyPr/>
        <a:lstStyle/>
        <a:p>
          <a:endParaRPr lang="en-AU" sz="3600" b="1"/>
        </a:p>
      </dgm:t>
    </dgm:pt>
    <dgm:pt modelId="{48B914D5-B3E6-4E1F-BC95-4DFCE9E64B18}">
      <dgm:prSet phldrT="[Text]" custT="1"/>
      <dgm:spPr>
        <a:xfrm>
          <a:off x="3335791" y="3196424"/>
          <a:ext cx="1807763" cy="8903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Knoweldsge equity</a:t>
          </a:r>
        </a:p>
      </dgm:t>
    </dgm:pt>
    <dgm:pt modelId="{DAA1A757-10AC-422F-827A-B7821ACCD2F9}" type="parTrans" cxnId="{289E2EC5-EED7-4FE8-B30C-060F9735F3A4}">
      <dgm:prSet/>
      <dgm:spPr/>
      <dgm:t>
        <a:bodyPr/>
        <a:lstStyle/>
        <a:p>
          <a:endParaRPr lang="en-AU" sz="3600" b="1"/>
        </a:p>
      </dgm:t>
    </dgm:pt>
    <dgm:pt modelId="{7FABA4C0-75A6-4ADE-BE80-721A0A5260F6}" type="sibTrans" cxnId="{289E2EC5-EED7-4FE8-B30C-060F9735F3A4}">
      <dgm:prSet/>
      <dgm:spPr/>
      <dgm:t>
        <a:bodyPr/>
        <a:lstStyle/>
        <a:p>
          <a:endParaRPr lang="en-AU" sz="3600" b="1"/>
        </a:p>
      </dgm:t>
    </dgm:pt>
    <dgm:pt modelId="{3F2167AB-F218-49CC-88B3-8BC14B417823}">
      <dgm:prSet phldrT="[Text]" custT="1"/>
      <dgm:spPr>
        <a:xfrm>
          <a:off x="3335791" y="3196424"/>
          <a:ext cx="1807763" cy="8903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Content sharing</a:t>
          </a:r>
        </a:p>
      </dgm:t>
    </dgm:pt>
    <dgm:pt modelId="{BB8BEA0C-E2B6-4740-B257-921DBB4B2DB7}" type="parTrans" cxnId="{6ED73FD3-E8AC-44CF-8A12-EE0E1177F50F}">
      <dgm:prSet/>
      <dgm:spPr/>
      <dgm:t>
        <a:bodyPr/>
        <a:lstStyle/>
        <a:p>
          <a:endParaRPr lang="en-AU" sz="3600" b="1"/>
        </a:p>
      </dgm:t>
    </dgm:pt>
    <dgm:pt modelId="{78F26EEC-3EF8-437E-BA43-3D753A84BEE3}" type="sibTrans" cxnId="{6ED73FD3-E8AC-44CF-8A12-EE0E1177F50F}">
      <dgm:prSet/>
      <dgm:spPr/>
      <dgm:t>
        <a:bodyPr/>
        <a:lstStyle/>
        <a:p>
          <a:endParaRPr lang="en-AU" sz="3600" b="1"/>
        </a:p>
      </dgm:t>
    </dgm:pt>
    <dgm:pt modelId="{7D7E62BF-6182-4843-885D-F129DB299E82}">
      <dgm:prSet phldrT="[Text]" custT="1"/>
      <dgm:spPr>
        <a:xfrm>
          <a:off x="3851999" y="2256957"/>
          <a:ext cx="1683650" cy="882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Research efficiency</a:t>
          </a:r>
        </a:p>
      </dgm:t>
    </dgm:pt>
    <dgm:pt modelId="{40979978-6105-4018-A357-9AC3D26C56D0}" type="parTrans" cxnId="{4610FED4-5E08-4612-BE30-D2CE3E84CB33}">
      <dgm:prSet/>
      <dgm:spPr/>
      <dgm:t>
        <a:bodyPr/>
        <a:lstStyle/>
        <a:p>
          <a:endParaRPr lang="en-AU" sz="3600"/>
        </a:p>
      </dgm:t>
    </dgm:pt>
    <dgm:pt modelId="{FC32F6FC-04FB-4BB0-AB6E-6A69BEC44136}" type="sibTrans" cxnId="{4610FED4-5E08-4612-BE30-D2CE3E84CB33}">
      <dgm:prSet/>
      <dgm:spPr/>
      <dgm:t>
        <a:bodyPr/>
        <a:lstStyle/>
        <a:p>
          <a:endParaRPr lang="en-AU" sz="3600"/>
        </a:p>
      </dgm:t>
    </dgm:pt>
    <dgm:pt modelId="{9A71EBF4-CAA4-4CED-B582-DDB70FC1E3F7}">
      <dgm:prSet phldrT="[Text]" custT="1"/>
      <dgm:spPr>
        <a:xfrm>
          <a:off x="4026992" y="913988"/>
          <a:ext cx="1533188" cy="93247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Impact maximisation</a:t>
          </a:r>
        </a:p>
      </dgm:t>
    </dgm:pt>
    <dgm:pt modelId="{E428C34E-A91B-49E0-BAB4-1D7B676DCB92}" type="parTrans" cxnId="{15FEA5E7-9367-44D6-89C6-9934A64AAC1C}">
      <dgm:prSet/>
      <dgm:spPr/>
      <dgm:t>
        <a:bodyPr/>
        <a:lstStyle/>
        <a:p>
          <a:endParaRPr lang="en-AU" sz="3600"/>
        </a:p>
      </dgm:t>
    </dgm:pt>
    <dgm:pt modelId="{680020BB-DCB9-49D1-BC2C-536EBEEAB900}" type="sibTrans" cxnId="{15FEA5E7-9367-44D6-89C6-9934A64AAC1C}">
      <dgm:prSet/>
      <dgm:spPr/>
      <dgm:t>
        <a:bodyPr/>
        <a:lstStyle/>
        <a:p>
          <a:endParaRPr lang="en-AU" sz="3600"/>
        </a:p>
      </dgm:t>
    </dgm:pt>
    <dgm:pt modelId="{3899CDD9-0060-4439-B01A-636642967962}">
      <dgm:prSet phldrT="[Text]" custT="1"/>
      <dgm:spPr>
        <a:xfrm>
          <a:off x="4026992" y="913988"/>
          <a:ext cx="1533188" cy="93247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Output reusability</a:t>
          </a:r>
        </a:p>
      </dgm:t>
    </dgm:pt>
    <dgm:pt modelId="{6C6D89FA-5D94-4D2E-9A2A-B974E64B2178}" type="parTrans" cxnId="{B0C1F374-34B9-4B4F-AF5D-5D2FA9972270}">
      <dgm:prSet/>
      <dgm:spPr/>
      <dgm:t>
        <a:bodyPr/>
        <a:lstStyle/>
        <a:p>
          <a:endParaRPr lang="en-AU" sz="3600"/>
        </a:p>
      </dgm:t>
    </dgm:pt>
    <dgm:pt modelId="{E55C857D-2128-4E0C-9101-D16F326C0207}" type="sibTrans" cxnId="{B0C1F374-34B9-4B4F-AF5D-5D2FA9972270}">
      <dgm:prSet/>
      <dgm:spPr/>
      <dgm:t>
        <a:bodyPr/>
        <a:lstStyle/>
        <a:p>
          <a:endParaRPr lang="en-AU" sz="3600"/>
        </a:p>
      </dgm:t>
    </dgm:pt>
    <dgm:pt modelId="{E9220915-ECEA-48FF-B35C-CD20985311A1}">
      <dgm:prSet phldrT="[Text]" custT="1"/>
      <dgm:spPr>
        <a:xfrm>
          <a:off x="3851999" y="2256957"/>
          <a:ext cx="1683650" cy="882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Interoperability</a:t>
          </a:r>
        </a:p>
      </dgm:t>
    </dgm:pt>
    <dgm:pt modelId="{9904342C-C6A5-4059-A761-A705D3CB2081}" type="parTrans" cxnId="{1C789FED-ABE5-44E3-908D-EE4EF5BC5836}">
      <dgm:prSet/>
      <dgm:spPr/>
      <dgm:t>
        <a:bodyPr/>
        <a:lstStyle/>
        <a:p>
          <a:endParaRPr lang="en-AU" sz="3600"/>
        </a:p>
      </dgm:t>
    </dgm:pt>
    <dgm:pt modelId="{AF9D91DF-020F-410A-ACF9-C0914B11A9A4}" type="sibTrans" cxnId="{1C789FED-ABE5-44E3-908D-EE4EF5BC5836}">
      <dgm:prSet/>
      <dgm:spPr/>
      <dgm:t>
        <a:bodyPr/>
        <a:lstStyle/>
        <a:p>
          <a:endParaRPr lang="en-AU" sz="3600"/>
        </a:p>
      </dgm:t>
    </dgm:pt>
    <dgm:pt modelId="{DCD4F845-0464-4E5C-809A-05D9A85F4321}">
      <dgm:prSet phldrT="[Text]" custT="1"/>
      <dgm:spPr>
        <a:xfrm>
          <a:off x="3335791" y="3196424"/>
          <a:ext cx="1807763" cy="890316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Free exchange</a:t>
          </a:r>
        </a:p>
      </dgm:t>
    </dgm:pt>
    <dgm:pt modelId="{50C603FF-B2A8-43B0-8697-A9B588C341BE}" type="sibTrans" cxnId="{B5B3AFB1-3A36-4190-83E5-D2F7D8DCA31E}">
      <dgm:prSet/>
      <dgm:spPr/>
      <dgm:t>
        <a:bodyPr/>
        <a:lstStyle/>
        <a:p>
          <a:endParaRPr lang="en-AU" sz="3600"/>
        </a:p>
      </dgm:t>
    </dgm:pt>
    <dgm:pt modelId="{46E0DCD0-BE20-42A9-98A0-12DB57ECBF2D}" type="parTrans" cxnId="{B5B3AFB1-3A36-4190-83E5-D2F7D8DCA31E}">
      <dgm:prSet/>
      <dgm:spPr/>
      <dgm:t>
        <a:bodyPr/>
        <a:lstStyle/>
        <a:p>
          <a:endParaRPr lang="en-AU" sz="3600"/>
        </a:p>
      </dgm:t>
    </dgm:pt>
    <dgm:pt modelId="{F34B1BD8-2636-4381-BCBE-7BA958A58EE4}">
      <dgm:prSet phldrT="[Text]" custT="1"/>
      <dgm:spPr>
        <a:xfrm>
          <a:off x="3289670" y="4327"/>
          <a:ext cx="1969188" cy="94846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>
            <a:buChar char="•"/>
          </a:pPr>
          <a:r>
            <a:rPr lang="en-AU" sz="1600" b="1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Accessibility</a:t>
          </a:r>
        </a:p>
      </dgm:t>
    </dgm:pt>
    <dgm:pt modelId="{8098C1C7-EA17-4901-9958-101B9FDC2B59}" type="parTrans" cxnId="{1C2D5C46-5F83-4F7D-8D84-43F9210014C3}">
      <dgm:prSet/>
      <dgm:spPr/>
      <dgm:t>
        <a:bodyPr/>
        <a:lstStyle/>
        <a:p>
          <a:endParaRPr lang="en-AU" sz="3600"/>
        </a:p>
      </dgm:t>
    </dgm:pt>
    <dgm:pt modelId="{40653756-2F1C-4A03-9BDD-2325AE0FB33B}" type="sibTrans" cxnId="{1C2D5C46-5F83-4F7D-8D84-43F9210014C3}">
      <dgm:prSet/>
      <dgm:spPr/>
      <dgm:t>
        <a:bodyPr/>
        <a:lstStyle/>
        <a:p>
          <a:endParaRPr lang="en-AU" sz="3600"/>
        </a:p>
      </dgm:t>
    </dgm:pt>
    <dgm:pt modelId="{297B211D-D34E-482A-BEA0-93DACFC53C49}" type="pres">
      <dgm:prSet presAssocID="{96BAC79D-81CA-47E0-BDAE-D461E035878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68A0F9D-9719-4EF2-AD95-2531CDC95F77}" type="pres">
      <dgm:prSet presAssocID="{B0D426BC-488C-4325-B568-D651FAB0F090}" presName="Parent" presStyleLbl="node1" presStyleIdx="0" presStyleCnt="2" custScaleX="108670" custScaleY="108670">
        <dgm:presLayoutVars>
          <dgm:chMax val="4"/>
          <dgm:chPref val="3"/>
        </dgm:presLayoutVars>
      </dgm:prSet>
      <dgm:spPr/>
    </dgm:pt>
    <dgm:pt modelId="{B97B808F-5E1E-4BAB-AE45-0589ED41F9D3}" type="pres">
      <dgm:prSet presAssocID="{1A0071F5-0278-4C14-BD2F-92E876648C89}" presName="Accent" presStyleLbl="node1" presStyleIdx="1" presStyleCnt="2"/>
      <dgm:spPr>
        <a:xfrm>
          <a:off x="59335" y="148292"/>
          <a:ext cx="3624283" cy="3777957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EE3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51BDFBC1-9BAA-48D8-A74A-46A4EF1482A7}" type="pres">
      <dgm:prSet presAssocID="{1A0071F5-0278-4C14-BD2F-92E876648C89}" presName="Image1" presStyleLbl="fgImgPlace1" presStyleIdx="0" presStyleCnt="4"/>
      <dgm:spPr>
        <a:xfrm>
          <a:off x="2303064" y="0"/>
          <a:ext cx="963483" cy="96328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CC71DB72-D017-4FE3-A4C2-F064DD4E2D45}" type="pres">
      <dgm:prSet presAssocID="{1A0071F5-0278-4C14-BD2F-92E876648C89}" presName="Child1" presStyleLbl="revTx" presStyleIdx="0" presStyleCnt="4" custScaleX="152680" custScaleY="101715" custLinFactNeighborX="22443">
        <dgm:presLayoutVars>
          <dgm:chMax val="0"/>
          <dgm:chPref val="0"/>
          <dgm:bulletEnabled val="1"/>
        </dgm:presLayoutVars>
      </dgm:prSet>
      <dgm:spPr/>
    </dgm:pt>
    <dgm:pt modelId="{A455B28B-AA16-4044-8F48-3529D6BD8E51}" type="pres">
      <dgm:prSet presAssocID="{F6087D01-5424-45CE-9E51-37CA60FA72B6}" presName="Image2" presStyleCnt="0"/>
      <dgm:spPr/>
    </dgm:pt>
    <dgm:pt modelId="{569320E4-690F-44F1-937C-EE90A269CA57}" type="pres">
      <dgm:prSet presAssocID="{F6087D01-5424-45CE-9E51-37CA60FA72B6}" presName="Image" presStyleLbl="fgImgPlace1" presStyleIdx="1" presStyleCnt="4"/>
      <dgm:spPr>
        <a:xfrm>
          <a:off x="3014722" y="897146"/>
          <a:ext cx="963483" cy="96328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02D4B50E-6F16-4074-BF7D-A7F7D9C8315D}" type="pres">
      <dgm:prSet presAssocID="{F6087D01-5424-45CE-9E51-37CA60FA72B6}" presName="Child2" presStyleLbl="revTx" presStyleIdx="1" presStyleCnt="4" custScaleX="118875" custLinFactNeighborX="7735">
        <dgm:presLayoutVars>
          <dgm:chMax val="0"/>
          <dgm:chPref val="0"/>
          <dgm:bulletEnabled val="1"/>
        </dgm:presLayoutVars>
      </dgm:prSet>
      <dgm:spPr/>
    </dgm:pt>
    <dgm:pt modelId="{8952CF8B-E53C-4D47-80CD-D84F6F6D7097}" type="pres">
      <dgm:prSet presAssocID="{F17A7451-6FBB-46D4-9F78-86F2F123D0E9}" presName="Image3" presStyleCnt="0"/>
      <dgm:spPr/>
    </dgm:pt>
    <dgm:pt modelId="{FE87736C-F6C2-4CC0-941D-6573433E8ACC}" type="pres">
      <dgm:prSet presAssocID="{F17A7451-6FBB-46D4-9F78-86F2F123D0E9}" presName="Image" presStyleLbl="fgImgPlace1" presStyleIdx="2" presStyleCnt="4"/>
      <dgm:spPr>
        <a:xfrm>
          <a:off x="3011027" y="2216166"/>
          <a:ext cx="963483" cy="963282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1D63A9D7-687B-4CAB-AC29-D978BDE863B1}" type="pres">
      <dgm:prSet presAssocID="{F17A7451-6FBB-46D4-9F78-86F2F123D0E9}" presName="Child3" presStyleLbl="revTx" presStyleIdx="2" presStyleCnt="4" custScaleX="130541" custScaleY="94599">
        <dgm:presLayoutVars>
          <dgm:chMax val="0"/>
          <dgm:chPref val="0"/>
          <dgm:bulletEnabled val="1"/>
        </dgm:presLayoutVars>
      </dgm:prSet>
      <dgm:spPr/>
    </dgm:pt>
    <dgm:pt modelId="{CFD6863C-9CD8-4625-8FB1-BC3BFA9FF637}" type="pres">
      <dgm:prSet presAssocID="{76E9225D-43B5-4B0F-A609-2D8D8F98FDD7}" presName="Image4" presStyleCnt="0"/>
      <dgm:spPr/>
    </dgm:pt>
    <dgm:pt modelId="{BE0459A2-53F2-4835-BE2E-A9D142E9BE21}" type="pres">
      <dgm:prSet presAssocID="{76E9225D-43B5-4B0F-A609-2D8D8F98FDD7}" presName="Image" presStyleLbl="fgImgPlace1" presStyleIdx="3" presStyleCnt="4"/>
      <dgm:spPr>
        <a:xfrm>
          <a:off x="2303064" y="3144532"/>
          <a:ext cx="963483" cy="963282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</dgm:pt>
    <dgm:pt modelId="{FC8E3B8B-9B7C-4950-ABC0-F8CBF41A22BA}" type="pres">
      <dgm:prSet presAssocID="{76E9225D-43B5-4B0F-A609-2D8D8F98FDD7}" presName="Child4" presStyleLbl="revTx" presStyleIdx="3" presStyleCnt="4" custScaleX="140164" custScaleY="95479" custLinFactNeighborX="19761" custLinFactNeighborY="1190">
        <dgm:presLayoutVars>
          <dgm:chMax val="0"/>
          <dgm:chPref val="0"/>
          <dgm:bulletEnabled val="1"/>
        </dgm:presLayoutVars>
      </dgm:prSet>
      <dgm:spPr/>
    </dgm:pt>
  </dgm:ptLst>
  <dgm:cxnLst>
    <dgm:cxn modelId="{8446D90C-DC2A-4E69-B78A-FBF400883AB4}" type="presOf" srcId="{5D8B2CE5-5BD6-40BE-A979-127FB8BBF94C}" destId="{CC71DB72-D017-4FE3-A4C2-F064DD4E2D45}" srcOrd="0" destOrd="2" presId="urn:microsoft.com/office/officeart/2011/layout/RadialPictureList"/>
    <dgm:cxn modelId="{56CF4A1B-3F2B-4E22-AD51-900599366C93}" srcId="{B0D426BC-488C-4325-B568-D651FAB0F090}" destId="{1A0071F5-0278-4C14-BD2F-92E876648C89}" srcOrd="0" destOrd="0" parTransId="{E0B43C1A-883A-4B14-A4B2-80DB7C522858}" sibTransId="{857988B1-E86D-4121-853F-5689BD813788}"/>
    <dgm:cxn modelId="{3C8B851B-D7E2-4D88-A909-2BA89F8DA2A0}" type="presOf" srcId="{7D7E62BF-6182-4843-885D-F129DB299E82}" destId="{1D63A9D7-687B-4CAB-AC29-D978BDE863B1}" srcOrd="0" destOrd="3" presId="urn:microsoft.com/office/officeart/2011/layout/RadialPictureList"/>
    <dgm:cxn modelId="{99E5CD23-80B7-4114-8C89-D6BD58A007FB}" srcId="{B0D426BC-488C-4325-B568-D651FAB0F090}" destId="{F6087D01-5424-45CE-9E51-37CA60FA72B6}" srcOrd="1" destOrd="0" parTransId="{B32E6406-1BB0-410C-854F-D1D0336FA5C4}" sibTransId="{99C052D7-FD1F-467C-BEEA-664B49D5B07B}"/>
    <dgm:cxn modelId="{B24F0E2C-6F82-4DEA-9F2C-6B003ACD758C}" type="presOf" srcId="{76E9225D-43B5-4B0F-A609-2D8D8F98FDD7}" destId="{FC8E3B8B-9B7C-4950-ABC0-F8CBF41A22BA}" srcOrd="0" destOrd="0" presId="urn:microsoft.com/office/officeart/2011/layout/RadialPictureList"/>
    <dgm:cxn modelId="{D12F7B2D-299C-40B7-A09D-A5BE180FAB35}" srcId="{96BAC79D-81CA-47E0-BDAE-D461E035878A}" destId="{B0D426BC-488C-4325-B568-D651FAB0F090}" srcOrd="0" destOrd="0" parTransId="{B8CA08C8-0CBB-4E3E-A2B8-6203375DB0EC}" sibTransId="{3A9EB8B1-2E37-4F7A-821C-D717D81F7C01}"/>
    <dgm:cxn modelId="{DB6AD731-49E6-465E-8551-40CB6AA1F753}" srcId="{B0D426BC-488C-4325-B568-D651FAB0F090}" destId="{F17A7451-6FBB-46D4-9F78-86F2F123D0E9}" srcOrd="2" destOrd="0" parTransId="{29D283DF-1F97-4D93-84A5-EC26AA88FD45}" sibTransId="{46232740-886F-4408-9FD5-906EBA922D59}"/>
    <dgm:cxn modelId="{A3C3FD31-BBE8-4922-9A92-F97FCC0417D3}" srcId="{1A0071F5-0278-4C14-BD2F-92E876648C89}" destId="{09B20686-5821-43F9-81E7-C0326F8E7EE4}" srcOrd="0" destOrd="0" parTransId="{1A20704F-3FB8-4AD4-A47E-31D8A1B590D8}" sibTransId="{3704613C-2AE4-49DD-8FBC-B1422B27F837}"/>
    <dgm:cxn modelId="{9C0C723B-571F-4BAD-B7EE-02FC4CAC648A}" type="presOf" srcId="{09B20686-5821-43F9-81E7-C0326F8E7EE4}" destId="{CC71DB72-D017-4FE3-A4C2-F064DD4E2D45}" srcOrd="0" destOrd="1" presId="urn:microsoft.com/office/officeart/2011/layout/RadialPictureList"/>
    <dgm:cxn modelId="{316FCD62-7234-452F-BA24-4F2AF9907A09}" type="presOf" srcId="{48B914D5-B3E6-4E1F-BC95-4DFCE9E64B18}" destId="{FC8E3B8B-9B7C-4950-ABC0-F8CBF41A22BA}" srcOrd="0" destOrd="1" presId="urn:microsoft.com/office/officeart/2011/layout/RadialPictureList"/>
    <dgm:cxn modelId="{BF898843-EB5F-4134-9797-6E96C1D9F02B}" type="presOf" srcId="{9A71EBF4-CAA4-4CED-B582-DDB70FC1E3F7}" destId="{02D4B50E-6F16-4074-BF7D-A7F7D9C8315D}" srcOrd="0" destOrd="3" presId="urn:microsoft.com/office/officeart/2011/layout/RadialPictureList"/>
    <dgm:cxn modelId="{D2F04F65-67F0-4728-A26F-F1361A4C86FC}" type="presOf" srcId="{1A0071F5-0278-4C14-BD2F-92E876648C89}" destId="{CC71DB72-D017-4FE3-A4C2-F064DD4E2D45}" srcOrd="0" destOrd="0" presId="urn:microsoft.com/office/officeart/2011/layout/RadialPictureList"/>
    <dgm:cxn modelId="{1C2D5C46-5F83-4F7D-8D84-43F9210014C3}" srcId="{1A0071F5-0278-4C14-BD2F-92E876648C89}" destId="{F34B1BD8-2636-4381-BCBE-7BA958A58EE4}" srcOrd="2" destOrd="0" parTransId="{8098C1C7-EA17-4901-9958-101B9FDC2B59}" sibTransId="{40653756-2F1C-4A03-9BDD-2325AE0FB33B}"/>
    <dgm:cxn modelId="{F9D26F66-C088-4840-86EC-A08BD8EE2591}" type="presOf" srcId="{9116E9FA-CB5C-4934-9247-96B25C4F3BA9}" destId="{02D4B50E-6F16-4074-BF7D-A7F7D9C8315D}" srcOrd="0" destOrd="1" presId="urn:microsoft.com/office/officeart/2011/layout/RadialPictureList"/>
    <dgm:cxn modelId="{6A300C69-3AE6-4D09-9BBC-42B195B1AA5A}" srcId="{B0D426BC-488C-4325-B568-D651FAB0F090}" destId="{76E9225D-43B5-4B0F-A609-2D8D8F98FDD7}" srcOrd="3" destOrd="0" parTransId="{43984AFB-49F4-43AC-B062-81BD78BE1168}" sibTransId="{AE8E8FD6-0C31-4EB1-8EC2-31A413F969C7}"/>
    <dgm:cxn modelId="{9F2F364A-3924-4085-B2B9-CF77B8008A96}" type="presOf" srcId="{2B4D95FC-DD3D-4476-A677-4FD42D85D718}" destId="{1D63A9D7-687B-4CAB-AC29-D978BDE863B1}" srcOrd="0" destOrd="2" presId="urn:microsoft.com/office/officeart/2011/layout/RadialPictureList"/>
    <dgm:cxn modelId="{6330024F-3169-40D8-8D51-827BE749BD4E}" type="presOf" srcId="{3899CDD9-0060-4439-B01A-636642967962}" destId="{02D4B50E-6F16-4074-BF7D-A7F7D9C8315D}" srcOrd="0" destOrd="2" presId="urn:microsoft.com/office/officeart/2011/layout/RadialPictureList"/>
    <dgm:cxn modelId="{76C1F371-8D22-461D-8F4A-FE0A307F585A}" type="presOf" srcId="{E9220915-ECEA-48FF-B35C-CD20985311A1}" destId="{1D63A9D7-687B-4CAB-AC29-D978BDE863B1}" srcOrd="0" destOrd="1" presId="urn:microsoft.com/office/officeart/2011/layout/RadialPictureList"/>
    <dgm:cxn modelId="{B0C1F374-34B9-4B4F-AF5D-5D2FA9972270}" srcId="{F6087D01-5424-45CE-9E51-37CA60FA72B6}" destId="{3899CDD9-0060-4439-B01A-636642967962}" srcOrd="1" destOrd="0" parTransId="{6C6D89FA-5D94-4D2E-9A2A-B974E64B2178}" sibTransId="{E55C857D-2128-4E0C-9101-D16F326C0207}"/>
    <dgm:cxn modelId="{95210786-842F-48F5-81D0-8A0217BFB318}" srcId="{F6087D01-5424-45CE-9E51-37CA60FA72B6}" destId="{9116E9FA-CB5C-4934-9247-96B25C4F3BA9}" srcOrd="0" destOrd="0" parTransId="{17DB6D53-64A1-4B9D-9547-97E5A8768A8F}" sibTransId="{06C40474-D61C-4E1B-A084-02ADA713F20C}"/>
    <dgm:cxn modelId="{835B558D-EE74-4DCA-A9DC-32253FCC721F}" type="presOf" srcId="{F6087D01-5424-45CE-9E51-37CA60FA72B6}" destId="{02D4B50E-6F16-4074-BF7D-A7F7D9C8315D}" srcOrd="0" destOrd="0" presId="urn:microsoft.com/office/officeart/2011/layout/RadialPictureList"/>
    <dgm:cxn modelId="{37337691-F62A-4F8E-94E2-65B6D2EBF1EF}" type="presOf" srcId="{B0D426BC-488C-4325-B568-D651FAB0F090}" destId="{268A0F9D-9719-4EF2-AD95-2531CDC95F77}" srcOrd="0" destOrd="0" presId="urn:microsoft.com/office/officeart/2011/layout/RadialPictureList"/>
    <dgm:cxn modelId="{B5E47CAE-E336-460A-98DC-B20718474C49}" srcId="{F17A7451-6FBB-46D4-9F78-86F2F123D0E9}" destId="{2B4D95FC-DD3D-4476-A677-4FD42D85D718}" srcOrd="1" destOrd="0" parTransId="{F429AF3E-8B7F-40A6-A803-8BEA2ABBA96A}" sibTransId="{F5ADAD0A-7E68-41B9-81DF-8CC1598A9B49}"/>
    <dgm:cxn modelId="{B5B3AFB1-3A36-4190-83E5-D2F7D8DCA31E}" srcId="{76E9225D-43B5-4B0F-A609-2D8D8F98FDD7}" destId="{DCD4F845-0464-4E5C-809A-05D9A85F4321}" srcOrd="2" destOrd="0" parTransId="{46E0DCD0-BE20-42A9-98A0-12DB57ECBF2D}" sibTransId="{50C603FF-B2A8-43B0-8697-A9B588C341BE}"/>
    <dgm:cxn modelId="{8C11A1B4-3944-4C3B-94D6-B01017D67B22}" type="presOf" srcId="{96BAC79D-81CA-47E0-BDAE-D461E035878A}" destId="{297B211D-D34E-482A-BEA0-93DACFC53C49}" srcOrd="0" destOrd="0" presId="urn:microsoft.com/office/officeart/2011/layout/RadialPictureList"/>
    <dgm:cxn modelId="{289E2EC5-EED7-4FE8-B30C-060F9735F3A4}" srcId="{76E9225D-43B5-4B0F-A609-2D8D8F98FDD7}" destId="{48B914D5-B3E6-4E1F-BC95-4DFCE9E64B18}" srcOrd="0" destOrd="0" parTransId="{DAA1A757-10AC-422F-827A-B7821ACCD2F9}" sibTransId="{7FABA4C0-75A6-4ADE-BE80-721A0A5260F6}"/>
    <dgm:cxn modelId="{A6C6A7C9-CAD0-4409-AD4F-4C898A2D0F56}" type="presOf" srcId="{3F2167AB-F218-49CC-88B3-8BC14B417823}" destId="{FC8E3B8B-9B7C-4950-ABC0-F8CBF41A22BA}" srcOrd="0" destOrd="2" presId="urn:microsoft.com/office/officeart/2011/layout/RadialPictureList"/>
    <dgm:cxn modelId="{915AD1CB-2687-42FB-B191-174964F3A85F}" type="presOf" srcId="{DCD4F845-0464-4E5C-809A-05D9A85F4321}" destId="{FC8E3B8B-9B7C-4950-ABC0-F8CBF41A22BA}" srcOrd="0" destOrd="3" presId="urn:microsoft.com/office/officeart/2011/layout/RadialPictureList"/>
    <dgm:cxn modelId="{59D5CFD0-42E9-4822-A35D-1257A106F892}" srcId="{1A0071F5-0278-4C14-BD2F-92E876648C89}" destId="{5D8B2CE5-5BD6-40BE-A979-127FB8BBF94C}" srcOrd="1" destOrd="0" parTransId="{74183B14-2226-4740-B7B1-C4D51A2CC97B}" sibTransId="{C8E00F02-C164-463B-B8A0-6B81C26856FB}"/>
    <dgm:cxn modelId="{6ED73FD3-E8AC-44CF-8A12-EE0E1177F50F}" srcId="{76E9225D-43B5-4B0F-A609-2D8D8F98FDD7}" destId="{3F2167AB-F218-49CC-88B3-8BC14B417823}" srcOrd="1" destOrd="0" parTransId="{BB8BEA0C-E2B6-4740-B257-921DBB4B2DB7}" sibTransId="{78F26EEC-3EF8-437E-BA43-3D753A84BEE3}"/>
    <dgm:cxn modelId="{4610FED4-5E08-4612-BE30-D2CE3E84CB33}" srcId="{F17A7451-6FBB-46D4-9F78-86F2F123D0E9}" destId="{7D7E62BF-6182-4843-885D-F129DB299E82}" srcOrd="2" destOrd="0" parTransId="{40979978-6105-4018-A357-9AC3D26C56D0}" sibTransId="{FC32F6FC-04FB-4BB0-AB6E-6A69BEC44136}"/>
    <dgm:cxn modelId="{856B41DE-69C9-4183-A85F-83B99511322C}" type="presOf" srcId="{F17A7451-6FBB-46D4-9F78-86F2F123D0E9}" destId="{1D63A9D7-687B-4CAB-AC29-D978BDE863B1}" srcOrd="0" destOrd="0" presId="urn:microsoft.com/office/officeart/2011/layout/RadialPictureList"/>
    <dgm:cxn modelId="{15FEA5E7-9367-44D6-89C6-9934A64AAC1C}" srcId="{F6087D01-5424-45CE-9E51-37CA60FA72B6}" destId="{9A71EBF4-CAA4-4CED-B582-DDB70FC1E3F7}" srcOrd="2" destOrd="0" parTransId="{E428C34E-A91B-49E0-BAB4-1D7B676DCB92}" sibTransId="{680020BB-DCB9-49D1-BC2C-536EBEEAB900}"/>
    <dgm:cxn modelId="{56A878E8-D9F5-48EB-B601-A7FCBD87509C}" type="presOf" srcId="{F34B1BD8-2636-4381-BCBE-7BA958A58EE4}" destId="{CC71DB72-D017-4FE3-A4C2-F064DD4E2D45}" srcOrd="0" destOrd="3" presId="urn:microsoft.com/office/officeart/2011/layout/RadialPictureList"/>
    <dgm:cxn modelId="{1C789FED-ABE5-44E3-908D-EE4EF5BC5836}" srcId="{F17A7451-6FBB-46D4-9F78-86F2F123D0E9}" destId="{E9220915-ECEA-48FF-B35C-CD20985311A1}" srcOrd="0" destOrd="0" parTransId="{9904342C-C6A5-4059-A761-A705D3CB2081}" sibTransId="{AF9D91DF-020F-410A-ACF9-C0914B11A9A4}"/>
    <dgm:cxn modelId="{BB7EF8C3-AEA1-4489-A9EA-D0ED8958EED9}" type="presParOf" srcId="{297B211D-D34E-482A-BEA0-93DACFC53C49}" destId="{268A0F9D-9719-4EF2-AD95-2531CDC95F77}" srcOrd="0" destOrd="0" presId="urn:microsoft.com/office/officeart/2011/layout/RadialPictureList"/>
    <dgm:cxn modelId="{0F9042CC-3AFD-42D5-AE87-3B5F6750096B}" type="presParOf" srcId="{297B211D-D34E-482A-BEA0-93DACFC53C49}" destId="{B97B808F-5E1E-4BAB-AE45-0589ED41F9D3}" srcOrd="1" destOrd="0" presId="urn:microsoft.com/office/officeart/2011/layout/RadialPictureList"/>
    <dgm:cxn modelId="{3DC87E16-C6A2-49A3-8EB7-190EBFB98D94}" type="presParOf" srcId="{297B211D-D34E-482A-BEA0-93DACFC53C49}" destId="{51BDFBC1-9BAA-48D8-A74A-46A4EF1482A7}" srcOrd="2" destOrd="0" presId="urn:microsoft.com/office/officeart/2011/layout/RadialPictureList"/>
    <dgm:cxn modelId="{F8C4ED8B-038D-4DB9-A1C6-B25BB951D010}" type="presParOf" srcId="{297B211D-D34E-482A-BEA0-93DACFC53C49}" destId="{CC71DB72-D017-4FE3-A4C2-F064DD4E2D45}" srcOrd="3" destOrd="0" presId="urn:microsoft.com/office/officeart/2011/layout/RadialPictureList"/>
    <dgm:cxn modelId="{EA54C811-9920-4910-9911-E61E7F2EBA0E}" type="presParOf" srcId="{297B211D-D34E-482A-BEA0-93DACFC53C49}" destId="{A455B28B-AA16-4044-8F48-3529D6BD8E51}" srcOrd="4" destOrd="0" presId="urn:microsoft.com/office/officeart/2011/layout/RadialPictureList"/>
    <dgm:cxn modelId="{6783FB28-9FBB-45C5-83D6-88D3DCB7568B}" type="presParOf" srcId="{A455B28B-AA16-4044-8F48-3529D6BD8E51}" destId="{569320E4-690F-44F1-937C-EE90A269CA57}" srcOrd="0" destOrd="0" presId="urn:microsoft.com/office/officeart/2011/layout/RadialPictureList"/>
    <dgm:cxn modelId="{41B6CE04-D092-4248-AE89-250BFFFC2289}" type="presParOf" srcId="{297B211D-D34E-482A-BEA0-93DACFC53C49}" destId="{02D4B50E-6F16-4074-BF7D-A7F7D9C8315D}" srcOrd="5" destOrd="0" presId="urn:microsoft.com/office/officeart/2011/layout/RadialPictureList"/>
    <dgm:cxn modelId="{08057828-5C23-4B34-A33B-AF492344F468}" type="presParOf" srcId="{297B211D-D34E-482A-BEA0-93DACFC53C49}" destId="{8952CF8B-E53C-4D47-80CD-D84F6F6D7097}" srcOrd="6" destOrd="0" presId="urn:microsoft.com/office/officeart/2011/layout/RadialPictureList"/>
    <dgm:cxn modelId="{654A0725-7697-45DD-A556-895020CAA5BA}" type="presParOf" srcId="{8952CF8B-E53C-4D47-80CD-D84F6F6D7097}" destId="{FE87736C-F6C2-4CC0-941D-6573433E8ACC}" srcOrd="0" destOrd="0" presId="urn:microsoft.com/office/officeart/2011/layout/RadialPictureList"/>
    <dgm:cxn modelId="{2A45309D-4B10-43EA-ACAA-B7ED6211B7EA}" type="presParOf" srcId="{297B211D-D34E-482A-BEA0-93DACFC53C49}" destId="{1D63A9D7-687B-4CAB-AC29-D978BDE863B1}" srcOrd="7" destOrd="0" presId="urn:microsoft.com/office/officeart/2011/layout/RadialPictureList"/>
    <dgm:cxn modelId="{858DC27C-3DEB-44FD-9170-EE721F29E6BF}" type="presParOf" srcId="{297B211D-D34E-482A-BEA0-93DACFC53C49}" destId="{CFD6863C-9CD8-4625-8FB1-BC3BFA9FF637}" srcOrd="8" destOrd="0" presId="urn:microsoft.com/office/officeart/2011/layout/RadialPictureList"/>
    <dgm:cxn modelId="{C353B415-B193-44B2-BC1C-4606FE3BE7A3}" type="presParOf" srcId="{CFD6863C-9CD8-4625-8FB1-BC3BFA9FF637}" destId="{BE0459A2-53F2-4835-BE2E-A9D142E9BE21}" srcOrd="0" destOrd="0" presId="urn:microsoft.com/office/officeart/2011/layout/RadialPictureList"/>
    <dgm:cxn modelId="{F8002A75-21B2-4614-AB2F-3E754EA13D89}" type="presParOf" srcId="{297B211D-D34E-482A-BEA0-93DACFC53C49}" destId="{FC8E3B8B-9B7C-4950-ABC0-F8CBF41A22BA}" srcOrd="9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BE1CC-0AD9-40C1-A288-F9F147A2DE76}">
      <dsp:nvSpPr>
        <dsp:cNvPr id="0" name=""/>
        <dsp:cNvSpPr/>
      </dsp:nvSpPr>
      <dsp:spPr>
        <a:xfrm>
          <a:off x="6245" y="0"/>
          <a:ext cx="1987311" cy="335712"/>
        </a:xfrm>
        <a:prstGeom prst="chevron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Reach</a:t>
          </a:r>
        </a:p>
      </dsp:txBody>
      <dsp:txXfrm>
        <a:off x="174101" y="0"/>
        <a:ext cx="1651599" cy="335712"/>
      </dsp:txXfrm>
    </dsp:sp>
    <dsp:sp modelId="{3238A2E9-BB69-4885-98DC-A8F7F0086E6B}">
      <dsp:nvSpPr>
        <dsp:cNvPr id="0" name=""/>
        <dsp:cNvSpPr/>
      </dsp:nvSpPr>
      <dsp:spPr>
        <a:xfrm>
          <a:off x="6245" y="377676"/>
          <a:ext cx="1589849" cy="82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Readership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Viewership</a:t>
          </a:r>
        </a:p>
      </dsp:txBody>
      <dsp:txXfrm>
        <a:off x="6245" y="377676"/>
        <a:ext cx="1589849" cy="822653"/>
      </dsp:txXfrm>
    </dsp:sp>
    <dsp:sp modelId="{AA60F764-FA51-4E1F-AA7A-F88B12A543DF}">
      <dsp:nvSpPr>
        <dsp:cNvPr id="0" name=""/>
        <dsp:cNvSpPr/>
      </dsp:nvSpPr>
      <dsp:spPr>
        <a:xfrm>
          <a:off x="1777768" y="0"/>
          <a:ext cx="1987311" cy="335712"/>
        </a:xfrm>
        <a:prstGeom prst="chevron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Engagement</a:t>
          </a:r>
        </a:p>
      </dsp:txBody>
      <dsp:txXfrm>
        <a:off x="1945624" y="0"/>
        <a:ext cx="1651599" cy="335712"/>
      </dsp:txXfrm>
    </dsp:sp>
    <dsp:sp modelId="{E6C8AD95-FDF3-467D-AE1C-6130C79F06FE}">
      <dsp:nvSpPr>
        <dsp:cNvPr id="0" name=""/>
        <dsp:cNvSpPr/>
      </dsp:nvSpPr>
      <dsp:spPr>
        <a:xfrm>
          <a:off x="1777768" y="377676"/>
          <a:ext cx="1589849" cy="82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Downloads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Shares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Cites</a:t>
          </a:r>
        </a:p>
      </dsp:txBody>
      <dsp:txXfrm>
        <a:off x="1777768" y="377676"/>
        <a:ext cx="1589849" cy="822653"/>
      </dsp:txXfrm>
    </dsp:sp>
    <dsp:sp modelId="{8E61EA83-5D6A-45A1-9B13-9BA198B63509}">
      <dsp:nvSpPr>
        <dsp:cNvPr id="0" name=""/>
        <dsp:cNvSpPr/>
      </dsp:nvSpPr>
      <dsp:spPr>
        <a:xfrm>
          <a:off x="3549290" y="0"/>
          <a:ext cx="1987311" cy="335712"/>
        </a:xfrm>
        <a:prstGeom prst="chevron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Impact</a:t>
          </a:r>
        </a:p>
      </dsp:txBody>
      <dsp:txXfrm>
        <a:off x="3717146" y="0"/>
        <a:ext cx="1651599" cy="335712"/>
      </dsp:txXfrm>
    </dsp:sp>
    <dsp:sp modelId="{3DE421A4-A825-49F5-AF56-B9EB25655E4F}">
      <dsp:nvSpPr>
        <dsp:cNvPr id="0" name=""/>
        <dsp:cNvSpPr/>
      </dsp:nvSpPr>
      <dsp:spPr>
        <a:xfrm>
          <a:off x="3549290" y="377676"/>
          <a:ext cx="1589849" cy="8226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‘Real world’ effect / change</a:t>
          </a:r>
        </a:p>
      </dsp:txBody>
      <dsp:txXfrm>
        <a:off x="3549290" y="377676"/>
        <a:ext cx="1589849" cy="8226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BE1CC-0AD9-40C1-A288-F9F147A2DE76}">
      <dsp:nvSpPr>
        <dsp:cNvPr id="0" name=""/>
        <dsp:cNvSpPr/>
      </dsp:nvSpPr>
      <dsp:spPr>
        <a:xfrm>
          <a:off x="3542" y="11373"/>
          <a:ext cx="1989254" cy="338740"/>
        </a:xfrm>
        <a:prstGeom prst="chevron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Publications</a:t>
          </a:r>
        </a:p>
      </dsp:txBody>
      <dsp:txXfrm>
        <a:off x="172912" y="11373"/>
        <a:ext cx="1650514" cy="338740"/>
      </dsp:txXfrm>
    </dsp:sp>
    <dsp:sp modelId="{3238A2E9-BB69-4885-98DC-A8F7F0086E6B}">
      <dsp:nvSpPr>
        <dsp:cNvPr id="0" name=""/>
        <dsp:cNvSpPr/>
      </dsp:nvSpPr>
      <dsp:spPr>
        <a:xfrm>
          <a:off x="3542" y="392456"/>
          <a:ext cx="1591403" cy="79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Knowledge transfer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Reputation</a:t>
          </a:r>
        </a:p>
      </dsp:txBody>
      <dsp:txXfrm>
        <a:off x="3542" y="392456"/>
        <a:ext cx="1591403" cy="796500"/>
      </dsp:txXfrm>
    </dsp:sp>
    <dsp:sp modelId="{AA60F764-FA51-4E1F-AA7A-F88B12A543DF}">
      <dsp:nvSpPr>
        <dsp:cNvPr id="0" name=""/>
        <dsp:cNvSpPr/>
      </dsp:nvSpPr>
      <dsp:spPr>
        <a:xfrm>
          <a:off x="1776796" y="11373"/>
          <a:ext cx="1989254" cy="338740"/>
        </a:xfrm>
        <a:prstGeom prst="chevron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Metrics</a:t>
          </a:r>
        </a:p>
      </dsp:txBody>
      <dsp:txXfrm>
        <a:off x="1946166" y="11373"/>
        <a:ext cx="1650514" cy="338740"/>
      </dsp:txXfrm>
    </dsp:sp>
    <dsp:sp modelId="{E6C8AD95-FDF3-467D-AE1C-6130C79F06FE}">
      <dsp:nvSpPr>
        <dsp:cNvPr id="0" name=""/>
        <dsp:cNvSpPr/>
      </dsp:nvSpPr>
      <dsp:spPr>
        <a:xfrm>
          <a:off x="1776796" y="392456"/>
          <a:ext cx="1591403" cy="79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H index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Uni ERA ranks</a:t>
          </a:r>
        </a:p>
      </dsp:txBody>
      <dsp:txXfrm>
        <a:off x="1776796" y="392456"/>
        <a:ext cx="1591403" cy="796500"/>
      </dsp:txXfrm>
    </dsp:sp>
    <dsp:sp modelId="{8E61EA83-5D6A-45A1-9B13-9BA198B63509}">
      <dsp:nvSpPr>
        <dsp:cNvPr id="0" name=""/>
        <dsp:cNvSpPr/>
      </dsp:nvSpPr>
      <dsp:spPr>
        <a:xfrm>
          <a:off x="3550051" y="11373"/>
          <a:ext cx="1989254" cy="338740"/>
        </a:xfrm>
        <a:prstGeom prst="chevron">
          <a:avLst/>
        </a:prstGeom>
        <a:solidFill>
          <a:srgbClr val="E5221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000" b="1" kern="1200" dirty="0"/>
            <a:t>Grants</a:t>
          </a:r>
        </a:p>
      </dsp:txBody>
      <dsp:txXfrm>
        <a:off x="3719421" y="11373"/>
        <a:ext cx="1650514" cy="338740"/>
      </dsp:txXfrm>
    </dsp:sp>
    <dsp:sp modelId="{3DE421A4-A825-49F5-AF56-B9EB25655E4F}">
      <dsp:nvSpPr>
        <dsp:cNvPr id="0" name=""/>
        <dsp:cNvSpPr/>
      </dsp:nvSpPr>
      <dsp:spPr>
        <a:xfrm>
          <a:off x="3550051" y="392456"/>
          <a:ext cx="1591403" cy="796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Funding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800" kern="1200" dirty="0"/>
            <a:t>Continued employment</a:t>
          </a:r>
        </a:p>
      </dsp:txBody>
      <dsp:txXfrm>
        <a:off x="3550051" y="392456"/>
        <a:ext cx="1591403" cy="796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A0F9D-9719-4EF2-AD95-2531CDC95F77}">
      <dsp:nvSpPr>
        <dsp:cNvPr id="0" name=""/>
        <dsp:cNvSpPr/>
      </dsp:nvSpPr>
      <dsp:spPr>
        <a:xfrm>
          <a:off x="1277992" y="1505542"/>
          <a:ext cx="2748953" cy="2748708"/>
        </a:xfrm>
        <a:prstGeom prst="ellipse">
          <a:avLst/>
        </a:prstGeom>
        <a:solidFill>
          <a:srgbClr val="EE3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8000" b="1" kern="1200" dirty="0">
              <a:solidFill>
                <a:sysClr val="window" lastClr="FFFFFF"/>
              </a:solidFill>
              <a:latin typeface="Roboto Medium"/>
              <a:ea typeface="+mn-ea"/>
              <a:cs typeface="+mn-cs"/>
            </a:rPr>
            <a:t>LTU</a:t>
          </a:r>
        </a:p>
      </dsp:txBody>
      <dsp:txXfrm>
        <a:off x="1680567" y="1908081"/>
        <a:ext cx="1943803" cy="1943630"/>
      </dsp:txXfrm>
    </dsp:sp>
    <dsp:sp modelId="{B97B808F-5E1E-4BAB-AE45-0589ED41F9D3}">
      <dsp:nvSpPr>
        <dsp:cNvPr id="0" name=""/>
        <dsp:cNvSpPr/>
      </dsp:nvSpPr>
      <dsp:spPr>
        <a:xfrm>
          <a:off x="83471" y="208616"/>
          <a:ext cx="5098631" cy="5314820"/>
        </a:xfrm>
        <a:prstGeom prst="blockArc">
          <a:avLst>
            <a:gd name="adj1" fmla="val 16509444"/>
            <a:gd name="adj2" fmla="val 5088054"/>
            <a:gd name="adj3" fmla="val 5240"/>
          </a:avLst>
        </a:prstGeom>
        <a:solidFill>
          <a:srgbClr val="EE312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BDFBC1-9BAA-48D8-A74A-46A4EF1482A7}">
      <dsp:nvSpPr>
        <dsp:cNvPr id="0" name=""/>
        <dsp:cNvSpPr/>
      </dsp:nvSpPr>
      <dsp:spPr>
        <a:xfrm>
          <a:off x="3239944" y="0"/>
          <a:ext cx="1355426" cy="135514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71DB72-D017-4FE3-A4C2-F064DD4E2D45}">
      <dsp:nvSpPr>
        <dsp:cNvPr id="0" name=""/>
        <dsp:cNvSpPr/>
      </dsp:nvSpPr>
      <dsp:spPr>
        <a:xfrm>
          <a:off x="4627898" y="6087"/>
          <a:ext cx="2770248" cy="133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Accountable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Transparency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Reproducibility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Accessibility</a:t>
          </a:r>
        </a:p>
      </dsp:txBody>
      <dsp:txXfrm>
        <a:off x="4627898" y="6087"/>
        <a:ext cx="2770248" cy="1334299"/>
      </dsp:txXfrm>
    </dsp:sp>
    <dsp:sp modelId="{569320E4-690F-44F1-937C-EE90A269CA57}">
      <dsp:nvSpPr>
        <dsp:cNvPr id="0" name=""/>
        <dsp:cNvSpPr/>
      </dsp:nvSpPr>
      <dsp:spPr>
        <a:xfrm>
          <a:off x="4241103" y="1262103"/>
          <a:ext cx="1355426" cy="1355143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D4B50E-6F16-4074-BF7D-A7F7D9C8315D}">
      <dsp:nvSpPr>
        <dsp:cNvPr id="0" name=""/>
        <dsp:cNvSpPr/>
      </dsp:nvSpPr>
      <dsp:spPr>
        <a:xfrm>
          <a:off x="5665161" y="1285797"/>
          <a:ext cx="2156885" cy="1311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Connected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Collaboration maximisation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Output reusability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Impact maximisation</a:t>
          </a:r>
        </a:p>
      </dsp:txBody>
      <dsp:txXfrm>
        <a:off x="5665161" y="1285797"/>
        <a:ext cx="2156885" cy="1311801"/>
      </dsp:txXfrm>
    </dsp:sp>
    <dsp:sp modelId="{FE87736C-F6C2-4CC0-941D-6573433E8ACC}">
      <dsp:nvSpPr>
        <dsp:cNvPr id="0" name=""/>
        <dsp:cNvSpPr/>
      </dsp:nvSpPr>
      <dsp:spPr>
        <a:xfrm>
          <a:off x="4235904" y="3117696"/>
          <a:ext cx="1355426" cy="135514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63A9D7-687B-4CAB-AC29-D978BDE863B1}">
      <dsp:nvSpPr>
        <dsp:cNvPr id="0" name=""/>
        <dsp:cNvSpPr/>
      </dsp:nvSpPr>
      <dsp:spPr>
        <a:xfrm>
          <a:off x="5418981" y="3175081"/>
          <a:ext cx="2368555" cy="12409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Innovative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Interoperability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Future of academia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Research efficiency</a:t>
          </a:r>
        </a:p>
      </dsp:txBody>
      <dsp:txXfrm>
        <a:off x="5418981" y="3175081"/>
        <a:ext cx="2368555" cy="1240951"/>
      </dsp:txXfrm>
    </dsp:sp>
    <dsp:sp modelId="{BE0459A2-53F2-4835-BE2E-A9D142E9BE21}">
      <dsp:nvSpPr>
        <dsp:cNvPr id="0" name=""/>
        <dsp:cNvSpPr/>
      </dsp:nvSpPr>
      <dsp:spPr>
        <a:xfrm>
          <a:off x="3239944" y="4423719"/>
          <a:ext cx="1355426" cy="135514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8E3B8B-9B7C-4950-ABC0-F8CBF41A22BA}">
      <dsp:nvSpPr>
        <dsp:cNvPr id="0" name=""/>
        <dsp:cNvSpPr/>
      </dsp:nvSpPr>
      <dsp:spPr>
        <a:xfrm>
          <a:off x="4692781" y="4496721"/>
          <a:ext cx="2543156" cy="12524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AU" sz="24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Knoweldsge equity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Content sharing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600" b="1" kern="120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Roboto"/>
              <a:ea typeface="+mn-ea"/>
              <a:cs typeface="+mn-cs"/>
            </a:rPr>
            <a:t>Free exchange</a:t>
          </a:r>
        </a:p>
      </dsp:txBody>
      <dsp:txXfrm>
        <a:off x="4692781" y="4496721"/>
        <a:ext cx="2543156" cy="125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1D185F-4C0B-4BEB-BD35-27CCDD503617}" type="datetimeFigureOut">
              <a:rPr lang="en-AU" smtClean="0"/>
              <a:t>20/01/2021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F5A333-017D-4C1E-9D4A-EBD074D37E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1912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I would like to acknowledge the </a:t>
            </a:r>
            <a:r>
              <a:rPr lang="en-AU" dirty="0" err="1"/>
              <a:t>Wurundjuri</a:t>
            </a:r>
            <a:r>
              <a:rPr lang="en-AU" dirty="0"/>
              <a:t> people who are the traditional owners of the land on which we are located today. </a:t>
            </a:r>
            <a:br>
              <a:rPr lang="en-AU" dirty="0"/>
            </a:br>
            <a:r>
              <a:rPr lang="en-AU" dirty="0"/>
              <a:t>We acknowledge their elders past, present and emerging, and acknowledge the important part that indigenous culture plays in our everyday lives.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BA03A8-B7E6-4BBF-9068-BCF6C4272C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085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Linked in to broader Open strategy at LTU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OERs as a tool to get to zero $ textbook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Plan-S preparedness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IP and research practice policy updates (including open source software, code and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Visualise your Thesis and similar competitions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Building on LTU’s reputation and brand for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outward-facing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future-facing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being a bit radical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dirty="0"/>
              <a:t>Library key player in multi-departmental process </a:t>
            </a:r>
            <a:r>
              <a:rPr lang="en-AU" dirty="0" err="1"/>
              <a:t>inc.</a:t>
            </a:r>
            <a:r>
              <a:rPr lang="en-AU" dirty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Library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Research Office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Graduate Research School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Academic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58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OA is slow moving in Australia, so aiming to get ahead of the curve (rather than fix it later) also LTU reputation positioning</a:t>
            </a:r>
          </a:p>
          <a:p>
            <a:r>
              <a:rPr lang="en-AU" dirty="0"/>
              <a:t>Looking to expand into more OER stuff</a:t>
            </a:r>
          </a:p>
          <a:p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Good looking user interface (user friendly)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Unified / One-stop-shop / centralised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333-017D-4C1E-9D4A-EBD074D37E11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4704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Metrics (e.g. download stats)</a:t>
            </a:r>
          </a:p>
          <a:p>
            <a:r>
              <a:rPr lang="en-AU" dirty="0"/>
              <a:t>Reporting</a:t>
            </a:r>
          </a:p>
          <a:p>
            <a:r>
              <a:rPr lang="en-AU" dirty="0"/>
              <a:t>Integration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333-017D-4C1E-9D4A-EBD074D37E11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592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/>
              <a:t>Crosswalking</a:t>
            </a:r>
            <a:r>
              <a:rPr lang="en-AU" dirty="0"/>
              <a:t> – using group &amp; subgroup structure</a:t>
            </a:r>
          </a:p>
          <a:p>
            <a:r>
              <a:rPr lang="en-AU" dirty="0"/>
              <a:t>Group lets you customise metadata (not item type)</a:t>
            </a:r>
          </a:p>
          <a:p>
            <a:r>
              <a:rPr lang="en-AU" dirty="0"/>
              <a:t>Don’t get hung up on items types!</a:t>
            </a:r>
          </a:p>
          <a:p>
            <a:endParaRPr lang="en-AU" dirty="0"/>
          </a:p>
          <a:p>
            <a:r>
              <a:rPr lang="en-AU" dirty="0"/>
              <a:t>Testing the X-walks took the most time (even simple things like mandatory item or minor field name differences)</a:t>
            </a:r>
          </a:p>
          <a:p>
            <a:r>
              <a:rPr lang="en-AU" dirty="0"/>
              <a:t>Being clear on what ppl you need on what level to make decisions</a:t>
            </a:r>
          </a:p>
          <a:p>
            <a:r>
              <a:rPr lang="en-AU" dirty="0"/>
              <a:t>Inclusion/exclusion criteria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333-017D-4C1E-9D4A-EBD074D37E11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47663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OPAL is our new multi-purpose repo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User-friendly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Integrated with e.g. </a:t>
            </a:r>
            <a:r>
              <a:rPr lang="en-AU" dirty="0" err="1"/>
              <a:t>MyPublications</a:t>
            </a:r>
            <a:r>
              <a:rPr lang="en-AU" dirty="0"/>
              <a:t> and Profiles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Indexed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One-stop-shop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Consolidates and greatly extends capabilities of old repositories (Arrow </a:t>
            </a:r>
            <a:r>
              <a:rPr lang="en-AU" dirty="0" err="1"/>
              <a:t>ResearchOnline</a:t>
            </a:r>
            <a:r>
              <a:rPr lang="en-AU" dirty="0"/>
              <a:t> and </a:t>
            </a:r>
            <a:r>
              <a:rPr lang="en-AU" dirty="0" err="1"/>
              <a:t>Researchdata.latrobe</a:t>
            </a:r>
            <a:r>
              <a:rPr lang="en-AU" dirty="0"/>
              <a:t>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334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Most obvious is citation advantage: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effect on individual grant competitiveness and university rankings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quantified: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Readership online and PDF downloads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Social media engagement (twitter)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Sourcing in Wikipedia!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Broader exposure and engagement boosts ‘real-world impact’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Industry / medicine / policy etc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r>
              <a:rPr lang="en-AU" dirty="0"/>
              <a:t>Compliance issue!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dirty="0"/>
              <a:t>LTU compliance is dismal: 15% as of 2014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NHMRC : </a:t>
            </a:r>
            <a:r>
              <a:rPr lang="en-AU" i="1" dirty="0"/>
              <a:t>peer-reviewed journal articles &amp; conf papers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ARC : </a:t>
            </a:r>
            <a:r>
              <a:rPr lang="en-AU" i="1" dirty="0"/>
              <a:t>all research outputs of any kind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218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+</a:t>
            </a:r>
            <a:r>
              <a:rPr lang="en-AU" dirty="0" err="1"/>
              <a:t>Ves</a:t>
            </a:r>
            <a:r>
              <a:rPr lang="en-AU" dirty="0"/>
              <a:t> = </a:t>
            </a:r>
          </a:p>
          <a:p>
            <a:r>
              <a:rPr lang="en-AU" dirty="0"/>
              <a:t>Comparatively easy to use (e.g. metadata fields)</a:t>
            </a:r>
          </a:p>
          <a:p>
            <a:r>
              <a:rPr lang="en-AU" dirty="0" err="1"/>
              <a:t>Symplectic</a:t>
            </a:r>
            <a:r>
              <a:rPr lang="en-AU" dirty="0"/>
              <a:t> integration – for users v. simple</a:t>
            </a:r>
          </a:p>
          <a:p>
            <a:r>
              <a:rPr lang="en-AU" dirty="0"/>
              <a:t>Pretty interface and we also put some effort into look and branding</a:t>
            </a:r>
          </a:p>
          <a:p>
            <a:r>
              <a:rPr lang="en-AU" dirty="0"/>
              <a:t>Evidence , number of uploads</a:t>
            </a:r>
          </a:p>
          <a:p>
            <a:r>
              <a:rPr lang="en-AU" dirty="0"/>
              <a:t>For users, unified one-stop-shop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333-017D-4C1E-9D4A-EBD074D37E11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74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‘’what we would like” / Opportunities for improvements / Challenges etc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F5A333-017D-4C1E-9D4A-EBD074D37E11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397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Linked in to broader Open strategy at LTU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OERs as a tool to get to zero $ textbook costs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Plan-S preparedness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IP and research practice policy updates (including open source software, code and data)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Visualise your Thesis and similar competitions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Building on LTU’s reputation and brand for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outward-facing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future-facing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being a bit radical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AU" dirty="0"/>
              <a:t>Library key player in multi-departmental process </a:t>
            </a:r>
            <a:r>
              <a:rPr lang="en-AU" dirty="0" err="1"/>
              <a:t>inc.</a:t>
            </a:r>
            <a:r>
              <a:rPr lang="en-AU" dirty="0"/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Library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Research Office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Graduate Research School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AU" dirty="0"/>
              <a:t>Academic Departments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BA03A8-B7E6-4BBF-9068-BCF6C4272CF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69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32"/>
          <p:cNvSpPr txBox="1">
            <a:spLocks noChangeAspect="1" noChangeArrowheads="1"/>
          </p:cNvSpPr>
          <p:nvPr userDrawn="1"/>
        </p:nvSpPr>
        <p:spPr bwMode="auto">
          <a:xfrm>
            <a:off x="11001902" y="0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6991374" y="6477868"/>
            <a:ext cx="473456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1781387" y="2716107"/>
            <a:ext cx="8622453" cy="1737005"/>
          </a:xfrm>
        </p:spPr>
        <p:txBody>
          <a:bodyPr wrap="square" anchor="b" anchorCtr="1">
            <a:normAutofit/>
          </a:bodyPr>
          <a:lstStyle>
            <a:lvl1pPr algn="ctr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81387" y="4858004"/>
            <a:ext cx="8622453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 – Presenter Title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1781386" y="5261033"/>
            <a:ext cx="8622453" cy="364236"/>
          </a:xfrm>
        </p:spPr>
        <p:txBody>
          <a:bodyPr wrap="square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28" y="766754"/>
            <a:ext cx="1322744" cy="127813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E8C18A68-E411-4D80-850E-22727838141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31968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71280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Example of table style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2572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772699"/>
            <a:ext cx="5181600" cy="3404264"/>
          </a:xfrm>
        </p:spPr>
        <p:txBody>
          <a:bodyPr/>
          <a:lstStyle>
            <a:lvl1pPr>
              <a:defRPr/>
            </a:lvl1pPr>
            <a:lvl4pPr marL="1371600" indent="0">
              <a:buNone/>
              <a:defRPr/>
            </a:lvl4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772699"/>
            <a:ext cx="5181600" cy="34042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270861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Heading + Content 2-col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712801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772698"/>
            <a:ext cx="5157787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b="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3429001"/>
            <a:ext cx="5157787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2772698"/>
            <a:ext cx="5183188" cy="51324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1" y="3429001"/>
            <a:ext cx="5183188" cy="239047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1042710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702924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2772698"/>
            <a:ext cx="5157787" cy="3179751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None/>
              <a:defRPr lang="en-US" sz="1800" kern="1200" baseline="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 / Intro paragraph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172201" y="2772698"/>
            <a:ext cx="5183188" cy="317975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/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</p:spTree>
    <p:extLst>
      <p:ext uri="{BB962C8B-B14F-4D97-AF65-F5344CB8AC3E}">
        <p14:creationId xmlns:p14="http://schemas.microsoft.com/office/powerpoint/2010/main" val="356416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1-Col +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349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90" y="3535266"/>
            <a:ext cx="3524777" cy="2016498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790" y="2775228"/>
            <a:ext cx="3524777" cy="582561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Subheading</a:t>
            </a:r>
          </a:p>
        </p:txBody>
      </p:sp>
      <p:sp>
        <p:nvSpPr>
          <p:cNvPr id="18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4849285" y="2781107"/>
            <a:ext cx="6580716" cy="2770657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02245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677334" y="1143000"/>
            <a:ext cx="10837333" cy="4572000"/>
          </a:xfrm>
        </p:spPr>
        <p:txBody>
          <a:bodyPr/>
          <a:lstStyle/>
          <a:p>
            <a:pPr lvl="0"/>
            <a:r>
              <a:rPr lang="en-US" altLang="en-US" noProof="0"/>
              <a:t>Click icon to add media</a:t>
            </a:r>
            <a:endParaRPr lang="en-AU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21160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713492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39789" y="2772699"/>
            <a:ext cx="5157788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 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172201" y="2772699"/>
            <a:ext cx="5181600" cy="3232845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altLang="en-US" sz="1800" kern="1200" dirty="0" smtClean="0">
                <a:solidFill>
                  <a:srgbClr val="3B3838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13345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+ Content List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1569463"/>
            <a:ext cx="2772205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263268" y="1569462"/>
            <a:ext cx="706672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2" y="2677467"/>
            <a:ext cx="2772205" cy="754063"/>
          </a:xfrm>
        </p:spPr>
        <p:txBody>
          <a:bodyPr/>
          <a:lstStyle>
            <a:lvl1pPr marL="215900" marR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marL="215900" marR="0" lvl="0" indent="-2159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tabLst/>
              <a:defRPr/>
            </a:pPr>
            <a:r>
              <a:rPr lang="en-US" dirty="0"/>
              <a:t>Bulleted subheading</a:t>
            </a:r>
          </a:p>
          <a:p>
            <a:pPr lvl="0"/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263268" y="2677466"/>
            <a:ext cx="706672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2" y="3791602"/>
            <a:ext cx="2772205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263268" y="3791602"/>
            <a:ext cx="706672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838202" y="4899607"/>
            <a:ext cx="2772205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4263268" y="4899606"/>
            <a:ext cx="7066721" cy="754064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936283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+ Conten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2" y="1569463"/>
            <a:ext cx="2772205" cy="754063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>
                <a:solidFill>
                  <a:srgbClr val="E52212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subheading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4263268" y="1569463"/>
            <a:ext cx="7066721" cy="4182409"/>
          </a:xfrm>
        </p:spPr>
        <p:txBody>
          <a:bodyPr/>
          <a:lstStyle>
            <a:lvl1pPr marL="0" indent="0" algn="l" rtl="0" eaLnBrk="1" fontAlgn="base" hangingPunct="1">
              <a:spcBef>
                <a:spcPct val="0"/>
              </a:spcBef>
              <a:spcAft>
                <a:spcPts val="1000"/>
              </a:spcAft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2148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16122"/>
            <a:ext cx="6096000" cy="3441878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4275787"/>
            <a:ext cx="5024967" cy="2019064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13" name="Picture 2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18089" b="30990"/>
          <a:stretch/>
        </p:blipFill>
        <p:spPr bwMode="auto">
          <a:xfrm>
            <a:off x="6096000" y="3405055"/>
            <a:ext cx="6096002" cy="3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21133"/>
          <a:stretch/>
        </p:blipFill>
        <p:spPr bwMode="auto">
          <a:xfrm>
            <a:off x="6095994" y="-1"/>
            <a:ext cx="6095998" cy="341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13270" r="2689" b="18676"/>
          <a:stretch/>
        </p:blipFill>
        <p:spPr bwMode="auto">
          <a:xfrm>
            <a:off x="-2" y="0"/>
            <a:ext cx="6095996" cy="34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FCBAB0-7D82-4A30-AEA6-3DDB9CC5B32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/>
              <a:t>DOI: XYZ</a:t>
            </a:r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1582884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slide (Optional)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2631159" y="1393893"/>
            <a:ext cx="368116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5119455" y="2764676"/>
            <a:ext cx="1786414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17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6864368" y="2997719"/>
            <a:ext cx="2086176" cy="1190514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7500" b="1" kern="1200" spc="-300" baseline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2018</a:t>
            </a: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8312251" y="6477868"/>
            <a:ext cx="35509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AU" sz="800" kern="12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Trobe University CRICOS Provider Code Number 00115M</a:t>
            </a:r>
            <a:endParaRPr lang="en-US" altLang="en-US" sz="800" kern="1200" baseline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88" y="4658095"/>
            <a:ext cx="1850824" cy="150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5CF354BD-82CB-41B7-A6C7-BD5494C3357D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51502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431950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1"/>
            <a:ext cx="6096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590551" y="4275787"/>
            <a:ext cx="5024967" cy="2014300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2A65566-70F7-4273-A071-9A8672B6A3B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/>
              <a:t>DOI: XYZ</a:t>
            </a:r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2797070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5055"/>
            <a:ext cx="6096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4848781"/>
            <a:ext cx="5024967" cy="1441305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0550" y="3847611"/>
            <a:ext cx="5024967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13270" r="2689" b="18676"/>
          <a:stretch/>
        </p:blipFill>
        <p:spPr bwMode="auto">
          <a:xfrm>
            <a:off x="-2" y="0"/>
            <a:ext cx="6095996" cy="34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21133"/>
          <a:stretch/>
        </p:blipFill>
        <p:spPr bwMode="auto">
          <a:xfrm>
            <a:off x="6095994" y="-1"/>
            <a:ext cx="6095998" cy="341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18089" b="30990"/>
          <a:stretch/>
        </p:blipFill>
        <p:spPr bwMode="auto">
          <a:xfrm>
            <a:off x="6096000" y="3405055"/>
            <a:ext cx="6096002" cy="3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EDB50BBE-EF9A-4B2A-A664-20B31C352453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dirty="0"/>
              <a:t>DOI: XYZ</a:t>
            </a:r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2640600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 (Positiona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05055"/>
            <a:ext cx="6096000" cy="3457709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9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60073" y="429756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933759" y="5189688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14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4" t="13270" r="2689" b="18676"/>
          <a:stretch/>
        </p:blipFill>
        <p:spPr bwMode="auto">
          <a:xfrm>
            <a:off x="-2" y="0"/>
            <a:ext cx="6095996" cy="34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21133"/>
          <a:stretch/>
        </p:blipFill>
        <p:spPr bwMode="auto">
          <a:xfrm>
            <a:off x="6095994" y="-1"/>
            <a:ext cx="6095998" cy="341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-1" r="18089" b="30990"/>
          <a:stretch/>
        </p:blipFill>
        <p:spPr bwMode="auto">
          <a:xfrm>
            <a:off x="6096000" y="3405055"/>
            <a:ext cx="6096002" cy="345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chemeClr val="bg1"/>
                </a:solidFill>
              </a:rPr>
              <a:t>‹#›</a:t>
            </a:fld>
            <a:r>
              <a:rPr lang="en-AU" sz="800" dirty="0">
                <a:solidFill>
                  <a:schemeClr val="bg1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3095099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1"/>
            <a:ext cx="6096000" cy="3433763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1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1060073" y="4297561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13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933759" y="5189688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chemeClr val="bg1"/>
                </a:solidFill>
              </a:rPr>
              <a:t>‹#›</a:t>
            </a:fld>
            <a:r>
              <a:rPr lang="en-AU" sz="800" dirty="0">
                <a:solidFill>
                  <a:schemeClr val="bg1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38833188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5073446"/>
            <a:ext cx="5024967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1" y="1775706"/>
            <a:ext cx="5024967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0551" y="857694"/>
            <a:ext cx="5024967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6" t="507" r="29752" b="24592"/>
          <a:stretch/>
        </p:blipFill>
        <p:spPr bwMode="auto">
          <a:xfrm>
            <a:off x="6096000" y="0"/>
            <a:ext cx="6096000" cy="689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chemeClr val="bg1"/>
                </a:solidFill>
              </a:rPr>
              <a:t>‹#›</a:t>
            </a:fld>
            <a:r>
              <a:rPr lang="en-AU" sz="800" dirty="0">
                <a:solidFill>
                  <a:schemeClr val="bg1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26769018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Call-to-Action + Image 1/2-p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E522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1385551" y="71278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US" altLang="en-US" sz="180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90551" y="5073446"/>
            <a:ext cx="5024967" cy="764735"/>
          </a:xfrm>
        </p:spPr>
        <p:txBody>
          <a:bodyPr/>
          <a:lstStyle>
            <a:lvl1pPr marL="0" indent="0">
              <a:lnSpc>
                <a:spcPts val="1900"/>
              </a:lnSpc>
              <a:buFontTx/>
              <a:buNone/>
              <a:defRPr lang="en-US" sz="1600" b="1" kern="1200" cap="all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CALL-TO-ACTION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90551" y="1775706"/>
            <a:ext cx="5024967" cy="3020468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defRPr baseline="0">
                <a:solidFill>
                  <a:schemeClr val="bg1"/>
                </a:solidFill>
              </a:defRPr>
            </a:lvl1pPr>
            <a:lvl2pPr marL="176213" indent="0">
              <a:buNone/>
              <a:defRPr/>
            </a:lvl2pPr>
          </a:lstStyle>
          <a:p>
            <a:pPr lvl="0"/>
            <a:r>
              <a:rPr lang="en-US" dirty="0"/>
              <a:t>Bulleted list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90551" y="857694"/>
            <a:ext cx="5024967" cy="582561"/>
          </a:xfrm>
        </p:spPr>
        <p:txBody>
          <a:bodyPr/>
          <a:lstStyle>
            <a:lvl1pPr marL="0" indent="0" algn="l" rtl="0" eaLnBrk="1" fontAlgn="base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chemeClr val="bg1"/>
                </a:solidFill>
              </a:rPr>
              <a:t>‹#›</a:t>
            </a:fld>
            <a:r>
              <a:rPr lang="en-AU" sz="800" dirty="0">
                <a:solidFill>
                  <a:schemeClr val="bg1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3482285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3" r="6767" b="41084"/>
          <a:stretch/>
        </p:blipFill>
        <p:spPr bwMode="auto">
          <a:xfrm flipH="1">
            <a:off x="0" y="0"/>
            <a:ext cx="12192000" cy="6864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17692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717692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408182" y="2204451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chemeClr val="bg1"/>
                </a:solidFill>
              </a:rPr>
              <a:t>‹#›</a:t>
            </a:fld>
            <a:r>
              <a:rPr lang="en-AU" sz="800" dirty="0">
                <a:solidFill>
                  <a:schemeClr val="bg1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34517000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+ Image Full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4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17692" y="628829"/>
            <a:ext cx="3681164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5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717692" y="2018407"/>
            <a:ext cx="1786415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and</a:t>
            </a:r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2408182" y="2204451"/>
            <a:ext cx="3411860" cy="1267458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chemeClr val="bg1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chemeClr val="bg1"/>
                </a:solidFill>
              </a:rPr>
              <a:pPr/>
              <a:t>‹#›</a:t>
            </a:fld>
            <a:r>
              <a:rPr lang="en-AU" sz="800" dirty="0">
                <a:solidFill>
                  <a:schemeClr val="bg1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27290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24765" y="1754386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398451" y="2646513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2312" y="3834581"/>
            <a:ext cx="3698307" cy="2464619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pic>
        <p:nvPicPr>
          <p:cNvPr id="8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6096001" y="0"/>
            <a:ext cx="6095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rgbClr val="7F7F7F"/>
                </a:solidFill>
              </a:rPr>
              <a:t>‹#›</a:t>
            </a:fld>
            <a:r>
              <a:rPr lang="en-AU" sz="800" dirty="0">
                <a:solidFill>
                  <a:srgbClr val="7F7F7F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2338626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 + Image 1/2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524765" y="1754386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6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1398451" y="2646513"/>
            <a:ext cx="2326626" cy="775015"/>
          </a:xfrm>
          <a:solidFill>
            <a:srgbClr val="E52212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02312" y="3834581"/>
            <a:ext cx="3698307" cy="2478166"/>
          </a:xfrm>
        </p:spPr>
        <p:txBody>
          <a:bodyPr/>
          <a:lstStyle>
            <a:lvl1pPr marL="0" indent="0">
              <a:buFontTx/>
              <a:buNone/>
              <a:defRPr lang="en-US" sz="1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>
              <a:buFontTx/>
              <a:buNone/>
              <a:defRPr lang="en-US" sz="1600" kern="1200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>
              <a:buFontTx/>
              <a:buNone/>
              <a:defRPr lang="en-AU" sz="1600" kern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0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rgbClr val="7F7F7F"/>
                </a:solidFill>
              </a:rPr>
              <a:t>‹#›</a:t>
            </a:fld>
            <a:r>
              <a:rPr lang="en-AU" sz="800" dirty="0">
                <a:solidFill>
                  <a:srgbClr val="7F7F7F"/>
                </a:solidFill>
              </a:rPr>
              <a:t>  |  Version 2</a:t>
            </a:r>
          </a:p>
        </p:txBody>
      </p:sp>
    </p:spTree>
    <p:extLst>
      <p:ext uri="{BB962C8B-B14F-4D97-AF65-F5344CB8AC3E}">
        <p14:creationId xmlns:p14="http://schemas.microsoft.com/office/powerpoint/2010/main" val="2461810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Number, Heading + Image 1/2-page (Position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9" t="12916" r="18887" b="11942"/>
          <a:stretch/>
        </p:blipFill>
        <p:spPr bwMode="auto">
          <a:xfrm>
            <a:off x="6096001" y="0"/>
            <a:ext cx="6095999" cy="687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-6350" y="0"/>
            <a:ext cx="6102351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6798565" y="2657712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9146" y="3549839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7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6799146" y="443856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414BC39-1A44-4EF1-89EB-10B0E9B4FC72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60BB9F62-5954-48C2-9E59-E06D6E1873E4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-6350" y="372162"/>
            <a:ext cx="6102351" cy="3429000"/>
          </a:xfrm>
        </p:spPr>
        <p:txBody>
          <a:bodyPr lIns="144000" tIns="0" rIns="108000" anchor="ctr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3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6009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pPr lvl="0"/>
            <a:r>
              <a:rPr lang="en-US" altLang="en-US" noProof="0" dirty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6350" y="0"/>
            <a:ext cx="6102351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33194" y="4173324"/>
            <a:ext cx="2770659" cy="959681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60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6799146" y="240582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-6350" y="372162"/>
            <a:ext cx="6102351" cy="3429000"/>
          </a:xfrm>
        </p:spPr>
        <p:txBody>
          <a:bodyPr lIns="144000" tIns="0" rIns="108000" anchor="ctr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buNone/>
              <a:defRPr lang="en-US" sz="13400" b="1" kern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8071ADB-0988-482B-84C4-B699453E93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2215526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Number, Heading + Image 1/2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6096000" cy="6858000"/>
          </a:xfrm>
        </p:spPr>
        <p:txBody>
          <a:bodyPr/>
          <a:lstStyle/>
          <a:p>
            <a:pPr lvl="0"/>
            <a:r>
              <a:rPr lang="en-US" altLang="en-US" noProof="0"/>
              <a:t>Click icon to add picture</a:t>
            </a:r>
            <a:endParaRPr lang="en-AU" altLang="en-US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89651" y="0"/>
            <a:ext cx="6102351" cy="68580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702566" y="2657712"/>
            <a:ext cx="2326626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algn="l">
              <a:lnSpc>
                <a:spcPct val="100000"/>
              </a:lnSpc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9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703147" y="3549839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idx="11" hasCustomPrompt="1"/>
          </p:nvPr>
        </p:nvSpPr>
        <p:spPr>
          <a:xfrm>
            <a:off x="703147" y="4438563"/>
            <a:ext cx="3665134" cy="775015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More heading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F8071ADB-0988-482B-84C4-B699453E931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6455005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771D8D-46C0-48BE-9685-0379F2827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454" y="3685787"/>
            <a:ext cx="1322744" cy="1278134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25D61C4-FDB0-4940-8CBF-72536A804A71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6970625" y="685403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84C8BA2-E391-4E67-AF63-45ED9A2961D1}"/>
              </a:ext>
            </a:extLst>
          </p:cNvPr>
          <p:cNvSpPr>
            <a:spLocks noGrp="1" noChangeAspect="1"/>
          </p:cNvSpPr>
          <p:nvPr>
            <p:ph type="body" idx="10" hasCustomPrompt="1"/>
          </p:nvPr>
        </p:nvSpPr>
        <p:spPr>
          <a:xfrm>
            <a:off x="9686934" y="987642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4057299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ACE33B-60E0-4258-91A8-C3805E1E860C}"/>
              </a:ext>
            </a:extLst>
          </p:cNvPr>
          <p:cNvSpPr/>
          <p:nvPr userDrawn="1"/>
        </p:nvSpPr>
        <p:spPr>
          <a:xfrm>
            <a:off x="0" y="6150958"/>
            <a:ext cx="12192000" cy="726389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945DD2-FE09-4A47-A76E-161D99814B85}"/>
              </a:ext>
            </a:extLst>
          </p:cNvPr>
          <p:cNvSpPr/>
          <p:nvPr userDrawn="1"/>
        </p:nvSpPr>
        <p:spPr>
          <a:xfrm>
            <a:off x="0" y="0"/>
            <a:ext cx="12192000" cy="1384300"/>
          </a:xfrm>
          <a:prstGeom prst="rect">
            <a:avLst/>
          </a:prstGeom>
          <a:solidFill>
            <a:srgbClr val="E522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8" y="431800"/>
            <a:ext cx="10944191" cy="8369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4418" y="1624996"/>
            <a:ext cx="10944191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32">
            <a:extLst>
              <a:ext uri="{FF2B5EF4-FFF2-40B4-BE49-F238E27FC236}">
                <a16:creationId xmlns:a16="http://schemas.microsoft.com/office/drawing/2014/main" id="{AB318208-E339-459C-8BAD-57BB379ACC3A}"/>
              </a:ext>
            </a:extLst>
          </p:cNvPr>
          <p:cNvSpPr txBox="1">
            <a:spLocks noChangeAspect="1" noChangeArrowheads="1"/>
          </p:cNvSpPr>
          <p:nvPr userDrawn="1"/>
        </p:nvSpPr>
        <p:spPr bwMode="auto">
          <a:xfrm>
            <a:off x="11027552" y="1"/>
            <a:ext cx="1164449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65C826-CF53-4545-8D52-6E21BC5379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5"/>
          <a:stretch/>
        </p:blipFill>
        <p:spPr>
          <a:xfrm>
            <a:off x="10489228" y="6400800"/>
            <a:ext cx="1322744" cy="350398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46E8CDE7-4E30-4131-86C6-AF49AD5DF69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59004" y="6226629"/>
            <a:ext cx="5371642" cy="66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 fontScale="92500"/>
          </a:bodyPr>
          <a:lstStyle>
            <a:lvl1pPr marL="0" indent="0" algn="ct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1800" b="0" kern="1200" baseline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AU" dirty="0"/>
          </a:p>
          <a:p>
            <a:pPr algn="l"/>
            <a:r>
              <a:rPr lang="en-AU" dirty="0"/>
              <a:t>This presentation is sharable and reusable: CC BY 4.0</a:t>
            </a:r>
          </a:p>
        </p:txBody>
      </p:sp>
    </p:spTree>
    <p:extLst>
      <p:ext uri="{BB962C8B-B14F-4D97-AF65-F5344CB8AC3E}">
        <p14:creationId xmlns:p14="http://schemas.microsoft.com/office/powerpoint/2010/main" val="192804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rgbClr val="E522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45439" y="6158339"/>
            <a:ext cx="11534987" cy="492443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r>
              <a:rPr lang="en-US" sz="1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 Trobe</a:t>
            </a:r>
            <a:r>
              <a:rPr lang="en-US" sz="13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University</a:t>
            </a:r>
          </a:p>
          <a:p>
            <a:pPr>
              <a:tabLst>
                <a:tab pos="11480800" algn="r"/>
              </a:tabLst>
            </a:pPr>
            <a:r>
              <a:rPr lang="en-US" sz="1300" baseline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CRICOS Provider Code Number 00115M	</a:t>
            </a:r>
            <a:r>
              <a:rPr lang="en-US" sz="13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© Copyright La Trobe University 2018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588" y="539507"/>
            <a:ext cx="1850824" cy="150538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 userDrawn="1"/>
        </p:nvSpPr>
        <p:spPr>
          <a:xfrm>
            <a:off x="1064795" y="4608096"/>
            <a:ext cx="10088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latrobe.edu.au</a:t>
            </a:r>
            <a:endParaRPr lang="en-US" sz="2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 Placeholder 2"/>
          <p:cNvSpPr>
            <a:spLocks noGrp="1" noChangeAspect="1"/>
          </p:cNvSpPr>
          <p:nvPr>
            <p:ph type="body" idx="1" hasCustomPrompt="1"/>
          </p:nvPr>
        </p:nvSpPr>
        <p:spPr>
          <a:xfrm>
            <a:off x="3920011" y="2714201"/>
            <a:ext cx="2831573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Thank</a:t>
            </a:r>
          </a:p>
        </p:txBody>
      </p:sp>
      <p:sp>
        <p:nvSpPr>
          <p:cNvPr id="15" name="Text Placeholder 2"/>
          <p:cNvSpPr>
            <a:spLocks noGrp="1" noChangeAspect="1"/>
          </p:cNvSpPr>
          <p:nvPr>
            <p:ph type="body" idx="10" hasCustomPrompt="1"/>
          </p:nvPr>
        </p:nvSpPr>
        <p:spPr>
          <a:xfrm>
            <a:off x="6636320" y="3016440"/>
            <a:ext cx="1648556" cy="1267458"/>
          </a:xfrm>
          <a:solidFill>
            <a:schemeClr val="bg1"/>
          </a:solidFill>
        </p:spPr>
        <p:txBody>
          <a:bodyPr wrap="none" lIns="144000" tIns="36000" rIns="14400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000" b="1" kern="1200" spc="-300" baseline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388570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Bulleted List 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838200" y="2772699"/>
            <a:ext cx="105156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Bulleted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816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838200" y="71280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 bwMode="auto">
          <a:xfrm>
            <a:off x="838200" y="2772699"/>
            <a:ext cx="10515600" cy="3404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60375" indent="-236538">
              <a:buFont typeface="Roboto Condensed" panose="02000000000000000000" pitchFamily="2" charset="0"/>
              <a:buChar char="–"/>
              <a:defRPr/>
            </a:lvl2pPr>
          </a:lstStyle>
          <a:p>
            <a:pPr lvl="0"/>
            <a:r>
              <a:rPr lang="en-US" altLang="en-US" noProof="0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81521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7127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Heading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2795589"/>
            <a:ext cx="10515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Bulleted list</a:t>
            </a:r>
          </a:p>
        </p:txBody>
      </p:sp>
      <p:sp>
        <p:nvSpPr>
          <p:cNvPr id="8" name="TextBox 32"/>
          <p:cNvSpPr txBox="1">
            <a:spLocks noChangeAspect="1" noChangeArrowheads="1"/>
          </p:cNvSpPr>
          <p:nvPr userDrawn="1"/>
        </p:nvSpPr>
        <p:spPr bwMode="auto">
          <a:xfrm>
            <a:off x="11001902" y="0"/>
            <a:ext cx="1190098" cy="303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lIns="144000" tIns="72000" rIns="144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latrobe.edu.au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330802" y="6468703"/>
            <a:ext cx="2457814" cy="21544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AU" sz="800" dirty="0">
                <a:solidFill>
                  <a:srgbClr val="7F7F7F"/>
                </a:solidFill>
              </a:rPr>
              <a:t>Slide </a:t>
            </a:r>
            <a:fld id="{6D2ABE8C-A05F-4256-939B-48D806335117}" type="slidenum">
              <a:rPr lang="en-AU" sz="800" smtClean="0">
                <a:solidFill>
                  <a:srgbClr val="7F7F7F"/>
                </a:solidFill>
              </a:rPr>
              <a:t>‹#›</a:t>
            </a:fld>
            <a:r>
              <a:rPr lang="en-AU" sz="800" dirty="0">
                <a:solidFill>
                  <a:srgbClr val="7F7F7F"/>
                </a:solidFill>
              </a:rPr>
              <a:t>  |  Version 2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298604" y="6359525"/>
            <a:ext cx="2603439" cy="392113"/>
            <a:chOff x="6314772" y="6359525"/>
            <a:chExt cx="2603439" cy="392113"/>
          </a:xfrm>
        </p:grpSpPr>
        <p:pic>
          <p:nvPicPr>
            <p:cNvPr id="10" name="Picture 11"/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3949" y="6417675"/>
              <a:ext cx="1084262" cy="31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4772" y="6359525"/>
              <a:ext cx="1355725" cy="392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68578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xStyles>
    <p:titleStyle>
      <a:lvl1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lang="en-US" altLang="en-US" sz="4800" b="1" kern="1200" dirty="0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1pPr>
      <a:lvl2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algn="l" rtl="0" eaLnBrk="1" fontAlgn="base" hangingPunct="1">
        <a:lnSpc>
          <a:spcPts val="5500"/>
        </a:lnSpc>
        <a:spcBef>
          <a:spcPct val="0"/>
        </a:spcBef>
        <a:spcAft>
          <a:spcPct val="0"/>
        </a:spcAft>
        <a:defRPr sz="5400" b="1">
          <a:solidFill>
            <a:srgbClr val="E52212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</a:defRPr>
      </a:lvl9pPr>
    </p:titleStyle>
    <p:bodyStyle>
      <a:lvl1pPr marL="215900" indent="-215900" algn="l" rtl="0" eaLnBrk="1" fontAlgn="base" hangingPunct="1">
        <a:spcBef>
          <a:spcPct val="0"/>
        </a:spcBef>
        <a:spcAft>
          <a:spcPts val="1500"/>
        </a:spcAft>
        <a:buClr>
          <a:srgbClr val="E52212"/>
        </a:buClr>
        <a:buSzPct val="100000"/>
        <a:buFont typeface="Wingdings 2" panose="05020102010507070707" pitchFamily="18" charset="2"/>
        <a:buChar char=""/>
        <a:defRPr lang="en-US" altLang="en-US" sz="1600" kern="1200" dirty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471488" indent="-2413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Tx/>
        <a:buSzPct val="100000"/>
        <a:buFont typeface="Roboto Condensed" panose="02000000000000000000" pitchFamily="2" charset="0"/>
        <a:buChar char="–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2pPr>
      <a:lvl3pPr marL="625475" indent="-176213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Tx/>
        <a:buSzPct val="100000"/>
        <a:buFont typeface="Arial" panose="020B0604020202020204" pitchFamily="34" charset="0"/>
        <a:buChar char="•"/>
        <a:tabLst>
          <a:tab pos="625475" algn="l"/>
        </a:tabLst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ts val="1000"/>
        </a:spcAft>
        <a:buClr>
          <a:srgbClr val="E52212"/>
        </a:buClr>
        <a:buSzPct val="150000"/>
        <a:buFont typeface="Arial" panose="020B0604020202020204" pitchFamily="34" charset="0"/>
        <a:buChar char="•"/>
        <a:defRPr lang="en-US" altLang="en-US" sz="1600" kern="1200" dirty="0">
          <a:solidFill>
            <a:srgbClr val="A6A6A6"/>
          </a:solidFill>
          <a:latin typeface="Roboto Condensed" panose="02000000000000000000" pitchFamily="2" charset="0"/>
          <a:ea typeface="Roboto Condensed" panose="02000000000000000000" pitchFamily="2" charset="0"/>
          <a:cs typeface="Roboto Condensed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al.latrobe.edu.au/" TargetMode="External"/><Relationship Id="rId2" Type="http://schemas.openxmlformats.org/officeDocument/2006/relationships/hyperlink" Target="mailto:repository@latrobe.edu.au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j.com/articles/437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roar.eprints.org/view/geoname/geoname=5F2=5FAU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21" Type="http://schemas.openxmlformats.org/officeDocument/2006/relationships/hyperlink" Target="https://en.wikipedia.org/wiki/Digital_object_identifier" TargetMode="External"/><Relationship Id="rId7" Type="http://schemas.openxmlformats.org/officeDocument/2006/relationships/image" Target="../media/image19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6" Type="http://schemas.openxmlformats.org/officeDocument/2006/relationships/diagramLayout" Target="../diagrams/layout2.xml"/><Relationship Id="rId20" Type="http://schemas.openxmlformats.org/officeDocument/2006/relationships/hyperlink" Target="https://peerj.com/articles/4375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11" Type="http://schemas.openxmlformats.org/officeDocument/2006/relationships/diagramLayout" Target="../diagrams/layout1.xml"/><Relationship Id="rId5" Type="http://schemas.openxmlformats.org/officeDocument/2006/relationships/hyperlink" Target="https://www.arc.gov.au/policies-strategies/policy/arc-open-access-policy" TargetMode="External"/><Relationship Id="rId15" Type="http://schemas.openxmlformats.org/officeDocument/2006/relationships/diagramData" Target="../diagrams/data2.xml"/><Relationship Id="rId23" Type="http://schemas.openxmlformats.org/officeDocument/2006/relationships/hyperlink" Target="http://roar.eprints.org/view/geoname/geoname=5F2=5FAU.html" TargetMode="Externa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hyperlink" Target="https://www.nhmrc.gov.au/about-us/resources/open-access-policy" TargetMode="External"/><Relationship Id="rId9" Type="http://schemas.openxmlformats.org/officeDocument/2006/relationships/image" Target="../media/image21.png"/><Relationship Id="rId14" Type="http://schemas.microsoft.com/office/2007/relationships/diagramDrawing" Target="../diagrams/drawing1.xml"/><Relationship Id="rId22" Type="http://schemas.openxmlformats.org/officeDocument/2006/relationships/hyperlink" Target="https://doi.org/10.7717/peerj.437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F0C99B0-E42D-441A-80D8-63637A1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624" y="466310"/>
            <a:ext cx="3836655" cy="1267458"/>
          </a:xfrm>
        </p:spPr>
        <p:txBody>
          <a:bodyPr/>
          <a:lstStyle/>
          <a:p>
            <a:r>
              <a:rPr lang="en-AU" dirty="0"/>
              <a:t>Figshare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31FD97-26DD-4E9F-AC40-3DB0C52EF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5048" y="1733768"/>
            <a:ext cx="5790715" cy="1267458"/>
          </a:xfrm>
        </p:spPr>
        <p:txBody>
          <a:bodyPr/>
          <a:lstStyle/>
          <a:p>
            <a:r>
              <a:rPr lang="en-AU" dirty="0"/>
              <a:t>as La Trobe’s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ED951B1-4C2F-4CDD-ABD5-64ECD8B796FD}"/>
              </a:ext>
            </a:extLst>
          </p:cNvPr>
          <p:cNvSpPr txBox="1">
            <a:spLocks/>
          </p:cNvSpPr>
          <p:nvPr/>
        </p:nvSpPr>
        <p:spPr bwMode="auto">
          <a:xfrm>
            <a:off x="383441" y="3001226"/>
            <a:ext cx="7800882" cy="126745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144000" tIns="36000" rIns="144000" bIns="0" numCol="1" anchor="ctr" anchorCtr="0" compatLnSpc="1">
            <a:prstTxWarp prst="textNoShape">
              <a:avLst/>
            </a:prstTxWarp>
            <a:spAutoFit/>
          </a:bodyPr>
          <a:lstStyle>
            <a:lvl1pPr marL="0" indent="0" algn="r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None/>
              <a:defRPr lang="en-US" altLang="en-US" sz="8000" b="1" kern="120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None/>
              <a:defRPr lang="en-US" altLang="en-US" sz="20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None/>
              <a:tabLst>
                <a:tab pos="625475" algn="l"/>
              </a:tabLst>
              <a:defRPr lang="en-US" altLang="en-US" sz="18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None/>
              <a:defRPr lang="en-US" altLang="en-US" sz="1600" kern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OA one-stop-shop</a:t>
            </a:r>
          </a:p>
        </p:txBody>
      </p:sp>
      <p:sp>
        <p:nvSpPr>
          <p:cNvPr id="32" name="Title 4">
            <a:extLst>
              <a:ext uri="{FF2B5EF4-FFF2-40B4-BE49-F238E27FC236}">
                <a16:creationId xmlns:a16="http://schemas.microsoft.com/office/drawing/2014/main" id="{151266BE-4EC2-4982-AEB7-B7C388B64CD9}"/>
              </a:ext>
            </a:extLst>
          </p:cNvPr>
          <p:cNvSpPr txBox="1">
            <a:spLocks/>
          </p:cNvSpPr>
          <p:nvPr/>
        </p:nvSpPr>
        <p:spPr>
          <a:xfrm>
            <a:off x="9044863" y="4459026"/>
            <a:ext cx="2857373" cy="461665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2400" dirty="0">
                <a:latin typeface="Roboto Condensed"/>
              </a:rPr>
              <a:t>Education Resources</a:t>
            </a:r>
          </a:p>
        </p:txBody>
      </p:sp>
      <p:sp>
        <p:nvSpPr>
          <p:cNvPr id="40" name="Title 4">
            <a:extLst>
              <a:ext uri="{FF2B5EF4-FFF2-40B4-BE49-F238E27FC236}">
                <a16:creationId xmlns:a16="http://schemas.microsoft.com/office/drawing/2014/main" id="{3AC44AA2-D260-4D3C-9964-06B7CC01D544}"/>
              </a:ext>
            </a:extLst>
          </p:cNvPr>
          <p:cNvSpPr txBox="1">
            <a:spLocks/>
          </p:cNvSpPr>
          <p:nvPr/>
        </p:nvSpPr>
        <p:spPr>
          <a:xfrm>
            <a:off x="9044863" y="3429000"/>
            <a:ext cx="2857373" cy="461665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2400" dirty="0">
                <a:solidFill>
                  <a:prstClr val="white"/>
                </a:solidFill>
                <a:latin typeface="Roboto Condensed"/>
              </a:rPr>
              <a:t>Research Publications</a:t>
            </a: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84757435-C80B-4224-A03D-778AF091632C}"/>
              </a:ext>
            </a:extLst>
          </p:cNvPr>
          <p:cNvSpPr txBox="1">
            <a:spLocks/>
          </p:cNvSpPr>
          <p:nvPr/>
        </p:nvSpPr>
        <p:spPr>
          <a:xfrm>
            <a:off x="9044865" y="3944013"/>
            <a:ext cx="2857371" cy="461665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2400" dirty="0">
                <a:solidFill>
                  <a:prstClr val="white"/>
                </a:solidFill>
                <a:latin typeface="Roboto Condensed"/>
              </a:rPr>
              <a:t>Research Data</a:t>
            </a:r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D827C279-8FEE-41E8-B752-FE0DA802B497}"/>
              </a:ext>
            </a:extLst>
          </p:cNvPr>
          <p:cNvSpPr txBox="1">
            <a:spLocks/>
          </p:cNvSpPr>
          <p:nvPr/>
        </p:nvSpPr>
        <p:spPr>
          <a:xfrm>
            <a:off x="9044865" y="4974039"/>
            <a:ext cx="2857371" cy="461665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2400" dirty="0">
                <a:solidFill>
                  <a:prstClr val="white"/>
                </a:solidFill>
                <a:latin typeface="Roboto Condensed"/>
              </a:rPr>
              <a:t>Theses</a:t>
            </a:r>
          </a:p>
        </p:txBody>
      </p:sp>
      <p:sp>
        <p:nvSpPr>
          <p:cNvPr id="43" name="Title 4">
            <a:extLst>
              <a:ext uri="{FF2B5EF4-FFF2-40B4-BE49-F238E27FC236}">
                <a16:creationId xmlns:a16="http://schemas.microsoft.com/office/drawing/2014/main" id="{74A015AC-7B74-4155-99F4-638FF2043756}"/>
              </a:ext>
            </a:extLst>
          </p:cNvPr>
          <p:cNvSpPr txBox="1">
            <a:spLocks/>
          </p:cNvSpPr>
          <p:nvPr/>
        </p:nvSpPr>
        <p:spPr>
          <a:xfrm>
            <a:off x="9044865" y="5489051"/>
            <a:ext cx="2857371" cy="461665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2400" dirty="0">
                <a:solidFill>
                  <a:prstClr val="white"/>
                </a:solidFill>
                <a:latin typeface="Roboto Condensed"/>
              </a:rPr>
              <a:t>Special Collections</a:t>
            </a:r>
          </a:p>
        </p:txBody>
      </p:sp>
      <p:pic>
        <p:nvPicPr>
          <p:cNvPr id="44" name="Picture 2" descr="Open Data">
            <a:extLst>
              <a:ext uri="{FF2B5EF4-FFF2-40B4-BE49-F238E27FC236}">
                <a16:creationId xmlns:a16="http://schemas.microsoft.com/office/drawing/2014/main" id="{76494B3F-2576-496D-9265-B4BBC3123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76" y="3999238"/>
            <a:ext cx="539834" cy="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Open Education Resources">
            <a:extLst>
              <a:ext uri="{FF2B5EF4-FFF2-40B4-BE49-F238E27FC236}">
                <a16:creationId xmlns:a16="http://schemas.microsoft.com/office/drawing/2014/main" id="{2D1B8EB9-D693-404E-AE9E-BE475B96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76" y="4513617"/>
            <a:ext cx="539834" cy="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Open GLAM">
            <a:extLst>
              <a:ext uri="{FF2B5EF4-FFF2-40B4-BE49-F238E27FC236}">
                <a16:creationId xmlns:a16="http://schemas.microsoft.com/office/drawing/2014/main" id="{C0A11CD7-D0D3-4D48-8E11-5B58B0B46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76" y="5542376"/>
            <a:ext cx="539834" cy="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6" descr="Open Publications">
            <a:extLst>
              <a:ext uri="{FF2B5EF4-FFF2-40B4-BE49-F238E27FC236}">
                <a16:creationId xmlns:a16="http://schemas.microsoft.com/office/drawing/2014/main" id="{47C4E9FB-9248-4A9B-BC0C-0DE927AAB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76" y="3484859"/>
            <a:ext cx="539834" cy="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Open Theses">
            <a:extLst>
              <a:ext uri="{FF2B5EF4-FFF2-40B4-BE49-F238E27FC236}">
                <a16:creationId xmlns:a16="http://schemas.microsoft.com/office/drawing/2014/main" id="{B624C2F3-D163-4B2A-9D19-0BAE027A9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776" y="5027996"/>
            <a:ext cx="539834" cy="38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a Trobe">
            <a:extLst>
              <a:ext uri="{FF2B5EF4-FFF2-40B4-BE49-F238E27FC236}">
                <a16:creationId xmlns:a16="http://schemas.microsoft.com/office/drawing/2014/main" id="{0890287B-E09C-45EB-B3FA-FCF6F8BD2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4759429"/>
            <a:ext cx="24765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4">
            <a:extLst>
              <a:ext uri="{FF2B5EF4-FFF2-40B4-BE49-F238E27FC236}">
                <a16:creationId xmlns:a16="http://schemas.microsoft.com/office/drawing/2014/main" id="{7A1921FE-63A3-4797-9F2B-C19CF1F82C72}"/>
              </a:ext>
            </a:extLst>
          </p:cNvPr>
          <p:cNvSpPr txBox="1">
            <a:spLocks/>
          </p:cNvSpPr>
          <p:nvPr/>
        </p:nvSpPr>
        <p:spPr>
          <a:xfrm>
            <a:off x="244505" y="5694836"/>
            <a:ext cx="3566237" cy="646331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18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Scholarly Publications team</a:t>
            </a:r>
          </a:p>
          <a:p>
            <a:pPr algn="l"/>
            <a:r>
              <a:rPr lang="en-AU" sz="1800" b="0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Research Partnerships team</a:t>
            </a:r>
          </a:p>
        </p:txBody>
      </p:sp>
    </p:spTree>
    <p:extLst>
      <p:ext uri="{BB962C8B-B14F-4D97-AF65-F5344CB8AC3E}">
        <p14:creationId xmlns:p14="http://schemas.microsoft.com/office/powerpoint/2010/main" val="1629357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56A2856E-D9B9-461E-B9D9-5BF3BC7A80BB}"/>
              </a:ext>
            </a:extLst>
          </p:cNvPr>
          <p:cNvGrpSpPr/>
          <p:nvPr/>
        </p:nvGrpSpPr>
        <p:grpSpPr>
          <a:xfrm>
            <a:off x="6783287" y="4208473"/>
            <a:ext cx="3101301" cy="2078164"/>
            <a:chOff x="6783287" y="4208473"/>
            <a:chExt cx="3101301" cy="2078164"/>
          </a:xfrm>
        </p:grpSpPr>
        <p:sp>
          <p:nvSpPr>
            <p:cNvPr id="38" name="Isosceles Triangle 17">
              <a:extLst>
                <a:ext uri="{FF2B5EF4-FFF2-40B4-BE49-F238E27FC236}">
                  <a16:creationId xmlns:a16="http://schemas.microsoft.com/office/drawing/2014/main" id="{3665B1E5-D667-40FE-ADB1-EDE5F5B5EE60}"/>
                </a:ext>
              </a:extLst>
            </p:cNvPr>
            <p:cNvSpPr/>
            <p:nvPr/>
          </p:nvSpPr>
          <p:spPr>
            <a:xfrm rot="7700538">
              <a:off x="7465265" y="3526495"/>
              <a:ext cx="1737346" cy="3101301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AE1B1C8-2E0F-4BA8-9708-44911CE2B524}"/>
                </a:ext>
              </a:extLst>
            </p:cNvPr>
            <p:cNvGrpSpPr/>
            <p:nvPr/>
          </p:nvGrpSpPr>
          <p:grpSpPr>
            <a:xfrm>
              <a:off x="8335492" y="4899964"/>
              <a:ext cx="1386797" cy="1386673"/>
              <a:chOff x="1277992" y="1505542"/>
              <a:chExt cx="2748954" cy="2748708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D49BA7B8-5D17-4522-98E6-C46FB89D3D16}"/>
                  </a:ext>
                </a:extLst>
              </p:cNvPr>
              <p:cNvSpPr/>
              <p:nvPr/>
            </p:nvSpPr>
            <p:spPr>
              <a:xfrm>
                <a:off x="1277992" y="1505542"/>
                <a:ext cx="2748953" cy="2748708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3" name="Oval 4">
                <a:extLst>
                  <a:ext uri="{FF2B5EF4-FFF2-40B4-BE49-F238E27FC236}">
                    <a16:creationId xmlns:a16="http://schemas.microsoft.com/office/drawing/2014/main" id="{98A89A35-8784-4FBA-BEF5-1D76EDDC8E44}"/>
                  </a:ext>
                </a:extLst>
              </p:cNvPr>
              <p:cNvSpPr txBox="1"/>
              <p:nvPr/>
            </p:nvSpPr>
            <p:spPr>
              <a:xfrm>
                <a:off x="1277992" y="1908081"/>
                <a:ext cx="2748954" cy="194363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b="1" kern="1200" dirty="0">
                    <a:solidFill>
                      <a:sysClr val="window" lastClr="FFFFFF"/>
                    </a:solidFill>
                    <a:latin typeface="Roboto Medium"/>
                    <a:ea typeface="+mn-ea"/>
                    <a:cs typeface="+mn-cs"/>
                  </a:rPr>
                  <a:t>Visualise your thesis competition</a:t>
                </a:r>
              </a:p>
            </p:txBody>
          </p:sp>
        </p:grpSp>
      </p:grpSp>
      <p:sp>
        <p:nvSpPr>
          <p:cNvPr id="6" name="Title 4">
            <a:extLst>
              <a:ext uri="{FF2B5EF4-FFF2-40B4-BE49-F238E27FC236}">
                <a16:creationId xmlns:a16="http://schemas.microsoft.com/office/drawing/2014/main" id="{F0A2086B-6108-4BF8-8497-A6274B7B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27"/>
            <a:ext cx="4927600" cy="785217"/>
          </a:xfrm>
        </p:spPr>
        <p:txBody>
          <a:bodyPr/>
          <a:lstStyle/>
          <a:p>
            <a:r>
              <a:rPr lang="en-AU" dirty="0"/>
              <a:t>Part of a wider activity set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636240F-4B9B-46EF-B07B-FE815DFB70B4}"/>
              </a:ext>
            </a:extLst>
          </p:cNvPr>
          <p:cNvGrpSpPr/>
          <p:nvPr/>
        </p:nvGrpSpPr>
        <p:grpSpPr>
          <a:xfrm>
            <a:off x="7114630" y="617974"/>
            <a:ext cx="1716901" cy="2140174"/>
            <a:chOff x="7259027" y="794062"/>
            <a:chExt cx="1716901" cy="2140174"/>
          </a:xfrm>
        </p:grpSpPr>
        <p:sp>
          <p:nvSpPr>
            <p:cNvPr id="36" name="Isosceles Triangle 17">
              <a:extLst>
                <a:ext uri="{FF2B5EF4-FFF2-40B4-BE49-F238E27FC236}">
                  <a16:creationId xmlns:a16="http://schemas.microsoft.com/office/drawing/2014/main" id="{8372B361-0494-44C3-B12D-03CE7D6DF58E}"/>
                </a:ext>
              </a:extLst>
            </p:cNvPr>
            <p:cNvSpPr/>
            <p:nvPr/>
          </p:nvSpPr>
          <p:spPr>
            <a:xfrm rot="2601661">
              <a:off x="7259027" y="1028409"/>
              <a:ext cx="1201554" cy="1905827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111F0B8-B68E-4E27-BBD8-C36721212EBC}"/>
                </a:ext>
              </a:extLst>
            </p:cNvPr>
            <p:cNvGrpSpPr/>
            <p:nvPr/>
          </p:nvGrpSpPr>
          <p:grpSpPr>
            <a:xfrm>
              <a:off x="7840604" y="794062"/>
              <a:ext cx="1135324" cy="1135222"/>
              <a:chOff x="1208538" y="2053533"/>
              <a:chExt cx="2250475" cy="2250274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957A8CAA-CFB9-48FA-AE0F-07A5172477F9}"/>
                  </a:ext>
                </a:extLst>
              </p:cNvPr>
              <p:cNvSpPr/>
              <p:nvPr/>
            </p:nvSpPr>
            <p:spPr>
              <a:xfrm>
                <a:off x="1208538" y="2053533"/>
                <a:ext cx="2250475" cy="2250274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5" name="Oval 4">
                <a:extLst>
                  <a:ext uri="{FF2B5EF4-FFF2-40B4-BE49-F238E27FC236}">
                    <a16:creationId xmlns:a16="http://schemas.microsoft.com/office/drawing/2014/main" id="{0E39A435-52A9-4838-BB6C-D20A562E8215}"/>
                  </a:ext>
                </a:extLst>
              </p:cNvPr>
              <p:cNvSpPr txBox="1"/>
              <p:nvPr/>
            </p:nvSpPr>
            <p:spPr>
              <a:xfrm>
                <a:off x="1291677" y="2441858"/>
                <a:ext cx="2084202" cy="147362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b="1" kern="1200" dirty="0">
                    <a:solidFill>
                      <a:sysClr val="window" lastClr="FFFFFF"/>
                    </a:solidFill>
                    <a:latin typeface="Roboto Medium"/>
                    <a:ea typeface="+mn-ea"/>
                    <a:cs typeface="+mn-cs"/>
                  </a:rPr>
                  <a:t>Open code and software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BB08175-C951-4A72-BC76-BAB871A80242}"/>
              </a:ext>
            </a:extLst>
          </p:cNvPr>
          <p:cNvGrpSpPr/>
          <p:nvPr/>
        </p:nvGrpSpPr>
        <p:grpSpPr>
          <a:xfrm>
            <a:off x="451906" y="2078409"/>
            <a:ext cx="4722899" cy="2129758"/>
            <a:chOff x="451906" y="2078409"/>
            <a:chExt cx="4722899" cy="2129758"/>
          </a:xfrm>
        </p:grpSpPr>
        <p:sp>
          <p:nvSpPr>
            <p:cNvPr id="34" name="Isosceles Triangle 17">
              <a:extLst>
                <a:ext uri="{FF2B5EF4-FFF2-40B4-BE49-F238E27FC236}">
                  <a16:creationId xmlns:a16="http://schemas.microsoft.com/office/drawing/2014/main" id="{34924922-E124-4DF5-8BF8-9FD3E7C640C8}"/>
                </a:ext>
              </a:extLst>
            </p:cNvPr>
            <p:cNvSpPr/>
            <p:nvPr/>
          </p:nvSpPr>
          <p:spPr>
            <a:xfrm rot="16411346">
              <a:off x="2542224" y="1318232"/>
              <a:ext cx="1370042" cy="3895121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74290" y="1820487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6A6E06A-DB2C-494A-BD82-7DB3CD22D2ED}"/>
                </a:ext>
              </a:extLst>
            </p:cNvPr>
            <p:cNvGrpSpPr/>
            <p:nvPr/>
          </p:nvGrpSpPr>
          <p:grpSpPr>
            <a:xfrm>
              <a:off x="451906" y="2078409"/>
              <a:ext cx="2129948" cy="2129758"/>
              <a:chOff x="-297325" y="968319"/>
              <a:chExt cx="3802631" cy="3802291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DAD9EDF6-863D-480C-A5C6-A29E5961085F}"/>
                  </a:ext>
                </a:extLst>
              </p:cNvPr>
              <p:cNvSpPr/>
              <p:nvPr/>
            </p:nvSpPr>
            <p:spPr>
              <a:xfrm>
                <a:off x="-297325" y="968319"/>
                <a:ext cx="3802631" cy="3802291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9" name="Oval 4">
                <a:extLst>
                  <a:ext uri="{FF2B5EF4-FFF2-40B4-BE49-F238E27FC236}">
                    <a16:creationId xmlns:a16="http://schemas.microsoft.com/office/drawing/2014/main" id="{3F805FFA-19F2-440E-8687-AE1452D47437}"/>
                  </a:ext>
                </a:extLst>
              </p:cNvPr>
              <p:cNvSpPr txBox="1"/>
              <p:nvPr/>
            </p:nvSpPr>
            <p:spPr>
              <a:xfrm>
                <a:off x="-78970" y="1948088"/>
                <a:ext cx="3365921" cy="19436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400" b="1" dirty="0">
                    <a:solidFill>
                      <a:sysClr val="window" lastClr="FFFFFF"/>
                    </a:solidFill>
                    <a:latin typeface="Roboto Medium"/>
                  </a:rPr>
                  <a:t>OERs as a tool to get to 0 $ textbook costs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30CC2B7-06C1-4461-B5BB-6EAB8FA01E3D}"/>
              </a:ext>
            </a:extLst>
          </p:cNvPr>
          <p:cNvGrpSpPr/>
          <p:nvPr/>
        </p:nvGrpSpPr>
        <p:grpSpPr>
          <a:xfrm>
            <a:off x="2675076" y="4354139"/>
            <a:ext cx="2808824" cy="1570191"/>
            <a:chOff x="2675076" y="4354139"/>
            <a:chExt cx="2808824" cy="1570191"/>
          </a:xfrm>
        </p:grpSpPr>
        <p:sp>
          <p:nvSpPr>
            <p:cNvPr id="35" name="Isosceles Triangle 17">
              <a:extLst>
                <a:ext uri="{FF2B5EF4-FFF2-40B4-BE49-F238E27FC236}">
                  <a16:creationId xmlns:a16="http://schemas.microsoft.com/office/drawing/2014/main" id="{83F4AB3D-D21C-410C-8C48-567BD4522013}"/>
                </a:ext>
              </a:extLst>
            </p:cNvPr>
            <p:cNvSpPr/>
            <p:nvPr/>
          </p:nvSpPr>
          <p:spPr>
            <a:xfrm rot="14335315">
              <a:off x="3762817" y="3468022"/>
              <a:ext cx="834966" cy="2607200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509644" y="1736319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6C160926-18DA-486D-8E50-CBE1EB5F2B2E}"/>
                </a:ext>
              </a:extLst>
            </p:cNvPr>
            <p:cNvGrpSpPr/>
            <p:nvPr/>
          </p:nvGrpSpPr>
          <p:grpSpPr>
            <a:xfrm>
              <a:off x="2675076" y="4719296"/>
              <a:ext cx="1205142" cy="1205034"/>
              <a:chOff x="351004" y="2154364"/>
              <a:chExt cx="2748954" cy="2748708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E6F4C59-DBDE-4D8A-8AD8-596A74D05120}"/>
                  </a:ext>
                </a:extLst>
              </p:cNvPr>
              <p:cNvSpPr/>
              <p:nvPr/>
            </p:nvSpPr>
            <p:spPr>
              <a:xfrm>
                <a:off x="351004" y="2154364"/>
                <a:ext cx="2748954" cy="2748708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32" name="Oval 4">
                <a:extLst>
                  <a:ext uri="{FF2B5EF4-FFF2-40B4-BE49-F238E27FC236}">
                    <a16:creationId xmlns:a16="http://schemas.microsoft.com/office/drawing/2014/main" id="{B812E14B-6485-4721-B930-4D630C829575}"/>
                  </a:ext>
                </a:extLst>
              </p:cNvPr>
              <p:cNvSpPr txBox="1"/>
              <p:nvPr/>
            </p:nvSpPr>
            <p:spPr>
              <a:xfrm>
                <a:off x="626054" y="2556903"/>
                <a:ext cx="2198854" cy="1943631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AU" b="1" dirty="0">
                    <a:solidFill>
                      <a:sysClr val="window" lastClr="FFFFFF"/>
                    </a:solidFill>
                    <a:latin typeface="Roboto Medium"/>
                  </a:rPr>
                  <a:t>Plan-S preparedness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8A8DD47-4887-48FD-A367-156B038EA215}"/>
              </a:ext>
            </a:extLst>
          </p:cNvPr>
          <p:cNvGrpSpPr/>
          <p:nvPr/>
        </p:nvGrpSpPr>
        <p:grpSpPr>
          <a:xfrm>
            <a:off x="7560546" y="3476285"/>
            <a:ext cx="4131938" cy="1386673"/>
            <a:chOff x="7560546" y="3476285"/>
            <a:chExt cx="4131938" cy="1386673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E3E00B8-1992-474F-824E-5294198FC1E8}"/>
                </a:ext>
              </a:extLst>
            </p:cNvPr>
            <p:cNvGrpSpPr/>
            <p:nvPr/>
          </p:nvGrpSpPr>
          <p:grpSpPr>
            <a:xfrm>
              <a:off x="10305687" y="3476285"/>
              <a:ext cx="1386797" cy="1386673"/>
              <a:chOff x="2127547" y="1582643"/>
              <a:chExt cx="2748954" cy="2748708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1D21FA74-1264-4456-B98F-D5714D71C760}"/>
                  </a:ext>
                </a:extLst>
              </p:cNvPr>
              <p:cNvSpPr/>
              <p:nvPr/>
            </p:nvSpPr>
            <p:spPr>
              <a:xfrm>
                <a:off x="2127547" y="1582643"/>
                <a:ext cx="2748954" cy="2748708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43474B04-1B0C-4210-9CAD-44ADB1E374B6}"/>
                  </a:ext>
                </a:extLst>
              </p:cNvPr>
              <p:cNvSpPr txBox="1"/>
              <p:nvPr/>
            </p:nvSpPr>
            <p:spPr>
              <a:xfrm>
                <a:off x="2127547" y="1985183"/>
                <a:ext cx="2748954" cy="194363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b="1" dirty="0">
                    <a:solidFill>
                      <a:sysClr val="window" lastClr="FFFFFF"/>
                    </a:solidFill>
                    <a:latin typeface="Roboto Medium"/>
                  </a:rPr>
                  <a:t>IP and research policy updates </a:t>
                </a:r>
                <a:endParaRPr lang="en-AU" b="1" kern="1200" dirty="0">
                  <a:solidFill>
                    <a:sysClr val="window" lastClr="FFFFFF"/>
                  </a:solidFill>
                  <a:latin typeface="Roboto Medium"/>
                  <a:ea typeface="+mn-ea"/>
                  <a:cs typeface="+mn-cs"/>
                </a:endParaRPr>
              </a:p>
            </p:txBody>
          </p:sp>
        </p:grpSp>
        <p:sp>
          <p:nvSpPr>
            <p:cNvPr id="37" name="Isosceles Triangle 17">
              <a:extLst>
                <a:ext uri="{FF2B5EF4-FFF2-40B4-BE49-F238E27FC236}">
                  <a16:creationId xmlns:a16="http://schemas.microsoft.com/office/drawing/2014/main" id="{0D4D9310-1892-4AD3-9C4D-61135B627DDF}"/>
                </a:ext>
              </a:extLst>
            </p:cNvPr>
            <p:cNvSpPr/>
            <p:nvPr/>
          </p:nvSpPr>
          <p:spPr>
            <a:xfrm rot="5955016">
              <a:off x="9158565" y="2033092"/>
              <a:ext cx="637556" cy="3833594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22C987B-9D85-4A7C-B703-CEB014BAF6B3}"/>
              </a:ext>
            </a:extLst>
          </p:cNvPr>
          <p:cNvGrpSpPr/>
          <p:nvPr/>
        </p:nvGrpSpPr>
        <p:grpSpPr>
          <a:xfrm>
            <a:off x="7652262" y="2373478"/>
            <a:ext cx="1605025" cy="851438"/>
            <a:chOff x="7652262" y="2373478"/>
            <a:chExt cx="1605025" cy="851438"/>
          </a:xfrm>
        </p:grpSpPr>
        <p:sp>
          <p:nvSpPr>
            <p:cNvPr id="42" name="Isosceles Triangle 17">
              <a:extLst>
                <a:ext uri="{FF2B5EF4-FFF2-40B4-BE49-F238E27FC236}">
                  <a16:creationId xmlns:a16="http://schemas.microsoft.com/office/drawing/2014/main" id="{855E7A12-E885-4941-82C0-B7278D6A9E35}"/>
                </a:ext>
              </a:extLst>
            </p:cNvPr>
            <p:cNvSpPr/>
            <p:nvPr/>
          </p:nvSpPr>
          <p:spPr>
            <a:xfrm rot="4621354">
              <a:off x="8027975" y="2333179"/>
              <a:ext cx="480276" cy="1231702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5838FE0-3C22-4A97-8032-A9EDB07FA062}"/>
                </a:ext>
              </a:extLst>
            </p:cNvPr>
            <p:cNvGrpSpPr/>
            <p:nvPr/>
          </p:nvGrpSpPr>
          <p:grpSpPr>
            <a:xfrm>
              <a:off x="8405775" y="2373478"/>
              <a:ext cx="851512" cy="851438"/>
              <a:chOff x="1277992" y="1505542"/>
              <a:chExt cx="2748954" cy="2748708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24ABDDA4-0AEB-4245-8AD4-DD8484F5BA19}"/>
                  </a:ext>
                </a:extLst>
              </p:cNvPr>
              <p:cNvSpPr/>
              <p:nvPr/>
            </p:nvSpPr>
            <p:spPr>
              <a:xfrm>
                <a:off x="1277992" y="1505542"/>
                <a:ext cx="2748953" cy="2748708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41" name="Oval 4">
                <a:extLst>
                  <a:ext uri="{FF2B5EF4-FFF2-40B4-BE49-F238E27FC236}">
                    <a16:creationId xmlns:a16="http://schemas.microsoft.com/office/drawing/2014/main" id="{3573DAE0-225E-4DF2-990C-60FE1610CC31}"/>
                  </a:ext>
                </a:extLst>
              </p:cNvPr>
              <p:cNvSpPr txBox="1"/>
              <p:nvPr/>
            </p:nvSpPr>
            <p:spPr>
              <a:xfrm>
                <a:off x="1277992" y="1908081"/>
                <a:ext cx="2748954" cy="1943630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b="1" kern="1200" dirty="0">
                    <a:solidFill>
                      <a:sysClr val="window" lastClr="FFFFFF"/>
                    </a:solidFill>
                    <a:latin typeface="Roboto Medium"/>
                    <a:ea typeface="+mn-ea"/>
                    <a:cs typeface="+mn-cs"/>
                  </a:rPr>
                  <a:t>OA week</a:t>
                </a: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9107D11-087C-46AA-AE21-19399A8EDE16}"/>
              </a:ext>
            </a:extLst>
          </p:cNvPr>
          <p:cNvGrpSpPr/>
          <p:nvPr/>
        </p:nvGrpSpPr>
        <p:grpSpPr>
          <a:xfrm>
            <a:off x="6144128" y="4604827"/>
            <a:ext cx="1275048" cy="1676392"/>
            <a:chOff x="8027093" y="4604827"/>
            <a:chExt cx="1275048" cy="1676392"/>
          </a:xfrm>
        </p:grpSpPr>
        <p:sp>
          <p:nvSpPr>
            <p:cNvPr id="55" name="Isosceles Triangle 17">
              <a:extLst>
                <a:ext uri="{FF2B5EF4-FFF2-40B4-BE49-F238E27FC236}">
                  <a16:creationId xmlns:a16="http://schemas.microsoft.com/office/drawing/2014/main" id="{8E82672E-414D-4BE5-8814-379F04EB5849}"/>
                </a:ext>
              </a:extLst>
            </p:cNvPr>
            <p:cNvSpPr/>
            <p:nvPr/>
          </p:nvSpPr>
          <p:spPr>
            <a:xfrm rot="10228720">
              <a:off x="8027093" y="4604827"/>
              <a:ext cx="1211175" cy="1603143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1ACBA726-4E2E-4AD4-AF08-256079B7860C}"/>
                </a:ext>
              </a:extLst>
            </p:cNvPr>
            <p:cNvGrpSpPr/>
            <p:nvPr/>
          </p:nvGrpSpPr>
          <p:grpSpPr>
            <a:xfrm>
              <a:off x="8068871" y="5048059"/>
              <a:ext cx="1233270" cy="1233160"/>
              <a:chOff x="749487" y="1799102"/>
              <a:chExt cx="2444628" cy="2444409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BAF8CAA-D944-4F3C-9B3B-168138C9DFE3}"/>
                  </a:ext>
                </a:extLst>
              </p:cNvPr>
              <p:cNvSpPr/>
              <p:nvPr/>
            </p:nvSpPr>
            <p:spPr>
              <a:xfrm>
                <a:off x="749487" y="1799102"/>
                <a:ext cx="2444624" cy="2444409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8" name="Oval 4">
                <a:extLst>
                  <a:ext uri="{FF2B5EF4-FFF2-40B4-BE49-F238E27FC236}">
                    <a16:creationId xmlns:a16="http://schemas.microsoft.com/office/drawing/2014/main" id="{FD396BCB-2397-45D2-BF84-4BA0898A43E3}"/>
                  </a:ext>
                </a:extLst>
              </p:cNvPr>
              <p:cNvSpPr txBox="1"/>
              <p:nvPr/>
            </p:nvSpPr>
            <p:spPr>
              <a:xfrm>
                <a:off x="749487" y="2157077"/>
                <a:ext cx="2444628" cy="1728458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b="1" kern="1200" dirty="0">
                    <a:solidFill>
                      <a:sysClr val="window" lastClr="FFFFFF"/>
                    </a:solidFill>
                    <a:latin typeface="Roboto Medium"/>
                    <a:ea typeface="+mn-ea"/>
                    <a:cs typeface="+mn-cs"/>
                  </a:rPr>
                  <a:t>Special collections</a:t>
                </a:r>
              </a:p>
            </p:txBody>
          </p:sp>
        </p:grp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A7E339C-8C44-4D98-8754-0452D51FD3A9}"/>
              </a:ext>
            </a:extLst>
          </p:cNvPr>
          <p:cNvGrpSpPr/>
          <p:nvPr/>
        </p:nvGrpSpPr>
        <p:grpSpPr>
          <a:xfrm>
            <a:off x="5128724" y="1194154"/>
            <a:ext cx="967276" cy="1208621"/>
            <a:chOff x="7836204" y="958522"/>
            <a:chExt cx="967276" cy="1208621"/>
          </a:xfrm>
        </p:grpSpPr>
        <p:sp>
          <p:nvSpPr>
            <p:cNvPr id="70" name="Isosceles Triangle 17">
              <a:extLst>
                <a:ext uri="{FF2B5EF4-FFF2-40B4-BE49-F238E27FC236}">
                  <a16:creationId xmlns:a16="http://schemas.microsoft.com/office/drawing/2014/main" id="{9C8FC2BC-6EEC-4761-8662-EA31ECF3B576}"/>
                </a:ext>
              </a:extLst>
            </p:cNvPr>
            <p:cNvSpPr/>
            <p:nvPr/>
          </p:nvSpPr>
          <p:spPr>
            <a:xfrm rot="19959304">
              <a:off x="8215521" y="1434693"/>
              <a:ext cx="574098" cy="732450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58E0329-0A75-4338-94A4-ECA204C19542}"/>
                </a:ext>
              </a:extLst>
            </p:cNvPr>
            <p:cNvGrpSpPr/>
            <p:nvPr/>
          </p:nvGrpSpPr>
          <p:grpSpPr>
            <a:xfrm>
              <a:off x="7836204" y="958522"/>
              <a:ext cx="967276" cy="967190"/>
              <a:chOff x="1199817" y="2379531"/>
              <a:chExt cx="1917366" cy="1917196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BDB14F0D-6841-458C-8009-F16160D2111F}"/>
                  </a:ext>
                </a:extLst>
              </p:cNvPr>
              <p:cNvSpPr/>
              <p:nvPr/>
            </p:nvSpPr>
            <p:spPr>
              <a:xfrm>
                <a:off x="1199817" y="2379531"/>
                <a:ext cx="1917366" cy="1917196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3" name="Oval 4">
                <a:extLst>
                  <a:ext uri="{FF2B5EF4-FFF2-40B4-BE49-F238E27FC236}">
                    <a16:creationId xmlns:a16="http://schemas.microsoft.com/office/drawing/2014/main" id="{0B63ED85-F458-46E0-9C2A-9AE2CF3C3754}"/>
                  </a:ext>
                </a:extLst>
              </p:cNvPr>
              <p:cNvSpPr txBox="1"/>
              <p:nvPr/>
            </p:nvSpPr>
            <p:spPr>
              <a:xfrm>
                <a:off x="1270648" y="2790048"/>
                <a:ext cx="1775708" cy="1255503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b="1" kern="1200" dirty="0">
                    <a:solidFill>
                      <a:sysClr val="window" lastClr="FFFFFF"/>
                    </a:solidFill>
                    <a:latin typeface="Roboto Medium"/>
                    <a:ea typeface="+mn-ea"/>
                    <a:cs typeface="+mn-cs"/>
                  </a:rPr>
                  <a:t>Linked open data</a:t>
                </a:r>
              </a:p>
            </p:txBody>
          </p:sp>
        </p:grp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676A5F1-7476-45F2-85FB-483E69674BAB}"/>
              </a:ext>
            </a:extLst>
          </p:cNvPr>
          <p:cNvGrpSpPr/>
          <p:nvPr/>
        </p:nvGrpSpPr>
        <p:grpSpPr>
          <a:xfrm>
            <a:off x="5036888" y="4632068"/>
            <a:ext cx="853618" cy="1550510"/>
            <a:chOff x="8763486" y="1665183"/>
            <a:chExt cx="853618" cy="1550510"/>
          </a:xfrm>
        </p:grpSpPr>
        <p:sp>
          <p:nvSpPr>
            <p:cNvPr id="75" name="Isosceles Triangle 17">
              <a:extLst>
                <a:ext uri="{FF2B5EF4-FFF2-40B4-BE49-F238E27FC236}">
                  <a16:creationId xmlns:a16="http://schemas.microsoft.com/office/drawing/2014/main" id="{9C13C4F5-CA2E-4584-8614-B3A02BF5848B}"/>
                </a:ext>
              </a:extLst>
            </p:cNvPr>
            <p:cNvSpPr/>
            <p:nvPr/>
          </p:nvSpPr>
          <p:spPr>
            <a:xfrm rot="12187116">
              <a:off x="9136828" y="1665183"/>
              <a:ext cx="480276" cy="1231702"/>
            </a:xfrm>
            <a:custGeom>
              <a:avLst/>
              <a:gdLst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  <a:gd name="connsiteX0" fmla="*/ 0 w 707485"/>
                <a:gd name="connsiteY0" fmla="*/ 2039913 h 2039913"/>
                <a:gd name="connsiteX1" fmla="*/ 353743 w 707485"/>
                <a:gd name="connsiteY1" fmla="*/ 0 h 2039913"/>
                <a:gd name="connsiteX2" fmla="*/ 707485 w 707485"/>
                <a:gd name="connsiteY2" fmla="*/ 2039913 h 2039913"/>
                <a:gd name="connsiteX3" fmla="*/ 0 w 707485"/>
                <a:gd name="connsiteY3" fmla="*/ 2039913 h 2039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485" h="2039913">
                  <a:moveTo>
                    <a:pt x="0" y="2039913"/>
                  </a:moveTo>
                  <a:cubicBezTo>
                    <a:pt x="230108" y="1797094"/>
                    <a:pt x="312029" y="679971"/>
                    <a:pt x="353743" y="0"/>
                  </a:cubicBezTo>
                  <a:cubicBezTo>
                    <a:pt x="382757" y="679971"/>
                    <a:pt x="490445" y="1775445"/>
                    <a:pt x="707485" y="2039913"/>
                  </a:cubicBezTo>
                  <a:lnTo>
                    <a:pt x="0" y="2039913"/>
                  </a:lnTo>
                  <a:close/>
                </a:path>
              </a:pathLst>
            </a:custGeom>
            <a:gradFill>
              <a:gsLst>
                <a:gs pos="93000">
                  <a:srgbClr val="EE3124"/>
                </a:gs>
                <a:gs pos="4000">
                  <a:srgbClr val="EE3124">
                    <a:alpha val="0"/>
                  </a:srgbClr>
                </a:gs>
              </a:gsLst>
              <a:lin ang="5400000" scaled="1"/>
            </a:gradFill>
            <a:ln w="571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27D6D71D-1AEC-4DDE-9CC2-935081DBC367}"/>
                </a:ext>
              </a:extLst>
            </p:cNvPr>
            <p:cNvGrpSpPr/>
            <p:nvPr/>
          </p:nvGrpSpPr>
          <p:grpSpPr>
            <a:xfrm>
              <a:off x="8763486" y="2478205"/>
              <a:ext cx="737552" cy="737488"/>
              <a:chOff x="2432798" y="1843633"/>
              <a:chExt cx="2381055" cy="2380842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8F406169-87B2-4E47-9A02-BCE2FB0A8182}"/>
                  </a:ext>
                </a:extLst>
              </p:cNvPr>
              <p:cNvSpPr/>
              <p:nvPr/>
            </p:nvSpPr>
            <p:spPr>
              <a:xfrm>
                <a:off x="2432798" y="1843633"/>
                <a:ext cx="2381055" cy="2380842"/>
              </a:xfrm>
              <a:prstGeom prst="ellipse">
                <a:avLst/>
              </a:prstGeom>
              <a:solidFill>
                <a:srgbClr val="EE3124">
                  <a:hueOff val="0"/>
                  <a:satOff val="0"/>
                  <a:lumOff val="0"/>
                  <a:alphaOff val="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8" name="Oval 4">
                <a:extLst>
                  <a:ext uri="{FF2B5EF4-FFF2-40B4-BE49-F238E27FC236}">
                    <a16:creationId xmlns:a16="http://schemas.microsoft.com/office/drawing/2014/main" id="{FEDFD6ED-66C3-4B35-A1B1-95B48C0888CE}"/>
                  </a:ext>
                </a:extLst>
              </p:cNvPr>
              <p:cNvSpPr txBox="1"/>
              <p:nvPr/>
            </p:nvSpPr>
            <p:spPr>
              <a:xfrm>
                <a:off x="2432798" y="2192297"/>
                <a:ext cx="2381055" cy="1683514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marL="0" lvl="0" indent="0" algn="ctr" defTabSz="3556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AU" b="1" dirty="0">
                    <a:solidFill>
                      <a:sysClr val="window" lastClr="FFFFFF"/>
                    </a:solidFill>
                    <a:latin typeface="Roboto Medium"/>
                  </a:rPr>
                  <a:t>Wiki CoP</a:t>
                </a:r>
                <a:endParaRPr lang="en-AU" b="1" kern="1200" dirty="0">
                  <a:solidFill>
                    <a:sysClr val="window" lastClr="FFFFFF"/>
                  </a:solidFill>
                  <a:latin typeface="Roboto Medium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0477EE-2D09-48F6-8B8E-FB50B481C887}"/>
              </a:ext>
            </a:extLst>
          </p:cNvPr>
          <p:cNvGrpSpPr/>
          <p:nvPr/>
        </p:nvGrpSpPr>
        <p:grpSpPr>
          <a:xfrm>
            <a:off x="5006749" y="2063035"/>
            <a:ext cx="2748953" cy="2748708"/>
            <a:chOff x="1277992" y="1505542"/>
            <a:chExt cx="2748953" cy="274870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CFE0A84-E89D-47A0-88B4-E0DC98B86442}"/>
                </a:ext>
              </a:extLst>
            </p:cNvPr>
            <p:cNvSpPr/>
            <p:nvPr/>
          </p:nvSpPr>
          <p:spPr>
            <a:xfrm>
              <a:off x="1277992" y="1505542"/>
              <a:ext cx="2748953" cy="2748708"/>
            </a:xfrm>
            <a:prstGeom prst="ellipse">
              <a:avLst/>
            </a:prstGeom>
            <a:solidFill>
              <a:srgbClr val="EE3124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4BAACDA1-94F4-43DF-9762-1B7E425C5AC6}"/>
                </a:ext>
              </a:extLst>
            </p:cNvPr>
            <p:cNvSpPr txBox="1"/>
            <p:nvPr/>
          </p:nvSpPr>
          <p:spPr>
            <a:xfrm>
              <a:off x="1680567" y="1908081"/>
              <a:ext cx="1943803" cy="1943630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8000" b="1" kern="1200" dirty="0">
                  <a:solidFill>
                    <a:sysClr val="window" lastClr="FFFFFF"/>
                  </a:solidFill>
                  <a:latin typeface="Roboto Medium"/>
                  <a:ea typeface="+mn-ea"/>
                  <a:cs typeface="+mn-cs"/>
                </a:rPr>
                <a:t>LTU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918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22AE0C-4C77-4296-8826-487E2EE7D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0516"/>
            <a:ext cx="4038600" cy="3276448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Contact details:</a:t>
            </a:r>
          </a:p>
          <a:p>
            <a:r>
              <a:rPr lang="en-AU" sz="2400" dirty="0">
                <a:hlinkClick r:id="rId2"/>
              </a:rPr>
              <a:t>repository@latrobe.edu.au</a:t>
            </a:r>
            <a:endParaRPr lang="en-AU" sz="2400" dirty="0"/>
          </a:p>
          <a:p>
            <a:r>
              <a:rPr lang="en-AU" sz="2400" dirty="0">
                <a:hlinkClick r:id="rId3"/>
              </a:rPr>
              <a:t>https://opal.latrobe.edu.au</a:t>
            </a:r>
            <a:r>
              <a:rPr lang="en-AU" sz="2400" dirty="0"/>
              <a:t> </a:t>
            </a:r>
          </a:p>
          <a:p>
            <a:endParaRPr lang="en-AU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0BABF3-7D68-4072-BC5E-D6C263C4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[end]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ADA03A-8CEF-496C-BC51-FB09273D8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248" y="0"/>
            <a:ext cx="7216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7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DF5758-E3EF-4660-965D-47481FB1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788"/>
            <a:ext cx="11163300" cy="1325562"/>
          </a:xfrm>
        </p:spPr>
        <p:txBody>
          <a:bodyPr/>
          <a:lstStyle/>
          <a:p>
            <a:r>
              <a:rPr lang="en-AU" dirty="0"/>
              <a:t>Aims for the </a:t>
            </a:r>
            <a:r>
              <a:rPr lang="en-AU" dirty="0">
                <a:solidFill>
                  <a:schemeClr val="tx1"/>
                </a:solidFill>
              </a:rPr>
              <a:t>uploading user</a:t>
            </a:r>
            <a:r>
              <a:rPr lang="en-AU" dirty="0"/>
              <a:t>: increase uptake </a:t>
            </a:r>
          </a:p>
        </p:txBody>
      </p:sp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C871801B-6DC0-4B27-B8A4-941B3D9BF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571750"/>
              </p:ext>
            </p:extLst>
          </p:nvPr>
        </p:nvGraphicFramePr>
        <p:xfrm>
          <a:off x="2605191" y="2534414"/>
          <a:ext cx="3339821" cy="158496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392413">
                  <a:extLst>
                    <a:ext uri="{9D8B030D-6E8A-4147-A177-3AD203B41FA5}">
                      <a16:colId xmlns:a16="http://schemas.microsoft.com/office/drawing/2014/main" val="3320041682"/>
                    </a:ext>
                  </a:extLst>
                </a:gridCol>
                <a:gridCol w="955090">
                  <a:extLst>
                    <a:ext uri="{9D8B030D-6E8A-4147-A177-3AD203B41FA5}">
                      <a16:colId xmlns:a16="http://schemas.microsoft.com/office/drawing/2014/main" val="1338669363"/>
                    </a:ext>
                  </a:extLst>
                </a:gridCol>
                <a:gridCol w="992318">
                  <a:extLst>
                    <a:ext uri="{9D8B030D-6E8A-4147-A177-3AD203B41FA5}">
                      <a16:colId xmlns:a16="http://schemas.microsoft.com/office/drawing/2014/main" val="3782893523"/>
                    </a:ext>
                  </a:extLst>
                </a:gridCol>
              </a:tblGrid>
              <a:tr h="279623">
                <a:tc>
                  <a:txBody>
                    <a:bodyPr/>
                    <a:lstStyle/>
                    <a:p>
                      <a:pPr algn="r"/>
                      <a:endParaRPr lang="en-AU" sz="20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Gold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Green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2483936885"/>
                  </a:ext>
                </a:extLst>
              </a:tr>
              <a:tr h="279623"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World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17% </a:t>
                      </a:r>
                      <a:r>
                        <a:rPr lang="en-AU" altLang="en-US" sz="20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[1]</a:t>
                      </a:r>
                      <a:endParaRPr lang="en-AU" sz="20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7% </a:t>
                      </a:r>
                      <a:r>
                        <a:rPr lang="en-AU" altLang="en-US" sz="20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[1]</a:t>
                      </a:r>
                      <a:endParaRPr lang="en-AU" sz="20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184682070"/>
                  </a:ext>
                </a:extLst>
              </a:tr>
              <a:tr h="279623"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Australia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10% </a:t>
                      </a:r>
                      <a:r>
                        <a:rPr lang="en-AU" altLang="en-US" sz="20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[2]</a:t>
                      </a:r>
                      <a:endParaRPr lang="en-AU" sz="20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9% </a:t>
                      </a:r>
                      <a:r>
                        <a:rPr lang="en-AU" sz="2000" baseline="30000" dirty="0"/>
                        <a:t>[3]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3309173408"/>
                  </a:ext>
                </a:extLst>
              </a:tr>
              <a:tr h="279623"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LTU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14% </a:t>
                      </a:r>
                      <a:r>
                        <a:rPr lang="en-AU" altLang="en-US" sz="20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[2]</a:t>
                      </a:r>
                      <a:endParaRPr lang="en-AU" sz="20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2000" dirty="0"/>
                        <a:t>&lt;1% </a:t>
                      </a:r>
                      <a:r>
                        <a:rPr lang="en-AU" sz="2000" baseline="30000" dirty="0"/>
                        <a:t>[4]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425384768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EAF1ADB-D1DB-4ED5-861F-7E42D3ED4718}"/>
              </a:ext>
            </a:extLst>
          </p:cNvPr>
          <p:cNvSpPr/>
          <p:nvPr/>
        </p:nvSpPr>
        <p:spPr>
          <a:xfrm>
            <a:off x="727250" y="2526241"/>
            <a:ext cx="2034810" cy="1601786"/>
          </a:xfrm>
          <a:prstGeom prst="rect">
            <a:avLst/>
          </a:prstGeom>
          <a:solidFill>
            <a:srgbClr val="E522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0010" tIns="26670" rIns="26670" bIns="26670" numCol="1" spcCol="1270" anchor="ctr" anchorCtr="0">
            <a:noAutofit/>
          </a:bodyPr>
          <a:lstStyle/>
          <a:p>
            <a:r>
              <a:rPr lang="en-AU" sz="2400" b="1" dirty="0">
                <a:solidFill>
                  <a:schemeClr val="bg1"/>
                </a:solidFill>
              </a:rPr>
              <a:t>How did</a:t>
            </a:r>
          </a:p>
          <a:p>
            <a:r>
              <a:rPr lang="en-AU" sz="2400" b="1" dirty="0">
                <a:solidFill>
                  <a:schemeClr val="bg1"/>
                </a:solidFill>
              </a:rPr>
              <a:t>LTU compare?</a:t>
            </a:r>
          </a:p>
          <a:p>
            <a:r>
              <a:rPr lang="en-AU" sz="2400" b="1" dirty="0">
                <a:solidFill>
                  <a:schemeClr val="bg1"/>
                </a:solidFill>
              </a:rPr>
              <a:t>(2014 data)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2B7D10-34D1-4CA8-938F-25E47FD1B8AE}"/>
              </a:ext>
            </a:extLst>
          </p:cNvPr>
          <p:cNvSpPr/>
          <p:nvPr/>
        </p:nvSpPr>
        <p:spPr>
          <a:xfrm>
            <a:off x="727250" y="4211038"/>
            <a:ext cx="5217762" cy="1015663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[1] 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Haustein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OA: a large-scale analysis of the prevalence and impact of Open Access articles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". 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PeerJ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(2016)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e4375. DOI:10.7717/peerj.4375.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[2]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 of Science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[3]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http://roar.eprints.org/view/geoname/geoname=5F2=5FAU.html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*2013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[4]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http://arrow.latrobe.edu.au:8080/vital/access/manager/Index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CE778C-0887-4DF7-8F00-65B92DD1923A}"/>
              </a:ext>
            </a:extLst>
          </p:cNvPr>
          <p:cNvSpPr/>
          <p:nvPr/>
        </p:nvSpPr>
        <p:spPr>
          <a:xfrm>
            <a:off x="7569200" y="2506644"/>
            <a:ext cx="40065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1: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latin typeface="Calibri" panose="020F0502020204030204"/>
              </a:rPr>
              <a:t>U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ser-friendly interface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52B22ED-16E6-4D95-9A29-0E77D30CBB0C}"/>
              </a:ext>
            </a:extLst>
          </p:cNvPr>
          <p:cNvSpPr/>
          <p:nvPr/>
        </p:nvSpPr>
        <p:spPr>
          <a:xfrm>
            <a:off x="727250" y="1631299"/>
            <a:ext cx="6283151" cy="523220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860CA-C599-496C-9F45-9AC618F68A59}"/>
              </a:ext>
            </a:extLst>
          </p:cNvPr>
          <p:cNvSpPr/>
          <p:nvPr/>
        </p:nvSpPr>
        <p:spPr>
          <a:xfrm>
            <a:off x="7569200" y="3865544"/>
            <a:ext cx="40065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2: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 information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760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DF5758-E3EF-4660-965D-47481FB1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788"/>
            <a:ext cx="10947400" cy="1325562"/>
          </a:xfrm>
        </p:spPr>
        <p:txBody>
          <a:bodyPr/>
          <a:lstStyle/>
          <a:p>
            <a:r>
              <a:rPr lang="en-AU" dirty="0"/>
              <a:t>Aims for the </a:t>
            </a:r>
            <a:r>
              <a:rPr lang="en-AU" dirty="0">
                <a:solidFill>
                  <a:schemeClr val="tx1"/>
                </a:solidFill>
              </a:rPr>
              <a:t>admins</a:t>
            </a:r>
            <a:r>
              <a:rPr lang="en-AU" dirty="0"/>
              <a:t>: increase integration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1AB158-BF17-41FA-B083-9D053C174BF2}"/>
              </a:ext>
            </a:extLst>
          </p:cNvPr>
          <p:cNvSpPr/>
          <p:nvPr/>
        </p:nvSpPr>
        <p:spPr>
          <a:xfrm>
            <a:off x="7569200" y="2506644"/>
            <a:ext cx="46228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3: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Integration with other systems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8CE0AB-5E30-4FB5-841E-93EF0F5875CA}"/>
              </a:ext>
            </a:extLst>
          </p:cNvPr>
          <p:cNvSpPr/>
          <p:nvPr/>
        </p:nvSpPr>
        <p:spPr>
          <a:xfrm>
            <a:off x="7569200" y="3865544"/>
            <a:ext cx="400650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Priority 4: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Reporting and metrics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1A3DADC9-4C19-4A74-9BA1-E2A82B506450}"/>
              </a:ext>
            </a:extLst>
          </p:cNvPr>
          <p:cNvSpPr txBox="1">
            <a:spLocks/>
          </p:cNvSpPr>
          <p:nvPr/>
        </p:nvSpPr>
        <p:spPr bwMode="auto">
          <a:xfrm>
            <a:off x="616300" y="3211106"/>
            <a:ext cx="3285689" cy="514738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Publication Repository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7F377750-6562-47BA-AE26-A404D5B74FB7}"/>
              </a:ext>
            </a:extLst>
          </p:cNvPr>
          <p:cNvSpPr txBox="1">
            <a:spLocks/>
          </p:cNvSpPr>
          <p:nvPr/>
        </p:nvSpPr>
        <p:spPr bwMode="auto">
          <a:xfrm>
            <a:off x="2980190" y="2329259"/>
            <a:ext cx="2354344" cy="514738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Data Repository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2D1C87AA-5B51-4947-AEDC-59A5F471CC66}"/>
              </a:ext>
            </a:extLst>
          </p:cNvPr>
          <p:cNvSpPr txBox="1">
            <a:spLocks/>
          </p:cNvSpPr>
          <p:nvPr/>
        </p:nvSpPr>
        <p:spPr bwMode="auto">
          <a:xfrm>
            <a:off x="838200" y="4092953"/>
            <a:ext cx="1947182" cy="514738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User Profiles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3A19D1A2-5E11-441A-95D5-9922FBFF05D1}"/>
              </a:ext>
            </a:extLst>
          </p:cNvPr>
          <p:cNvSpPr txBox="1">
            <a:spLocks/>
          </p:cNvSpPr>
          <p:nvPr/>
        </p:nvSpPr>
        <p:spPr bwMode="auto">
          <a:xfrm>
            <a:off x="4476432" y="3695134"/>
            <a:ext cx="2745477" cy="514738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National Reporting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1610625-C3B5-44CE-9BB1-E0DEDD381CFE}"/>
              </a:ext>
            </a:extLst>
          </p:cNvPr>
          <p:cNvSpPr txBox="1">
            <a:spLocks/>
          </p:cNvSpPr>
          <p:nvPr/>
        </p:nvSpPr>
        <p:spPr bwMode="auto">
          <a:xfrm>
            <a:off x="1267563" y="5270866"/>
            <a:ext cx="3546978" cy="514738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Open textbook materials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DF993D92-7E7E-4E24-AFD8-BDEDE12F5791}"/>
              </a:ext>
            </a:extLst>
          </p:cNvPr>
          <p:cNvSpPr txBox="1">
            <a:spLocks/>
          </p:cNvSpPr>
          <p:nvPr/>
        </p:nvSpPr>
        <p:spPr bwMode="auto">
          <a:xfrm>
            <a:off x="3173217" y="4473071"/>
            <a:ext cx="3197524" cy="514738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none" lIns="72000" tIns="72000" rIns="72000" bIns="72000" numCol="1" anchor="t" anchorCtr="0" compatLnSpc="1">
            <a:prstTxWarp prst="textNoShape">
              <a:avLst/>
            </a:prstTxWarp>
            <a:spAutoFit/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Research assessment</a:t>
            </a:r>
          </a:p>
        </p:txBody>
      </p:sp>
      <p:cxnSp>
        <p:nvCxnSpPr>
          <p:cNvPr id="7" name="Connector: Elbow 6">
            <a:extLst>
              <a:ext uri="{FF2B5EF4-FFF2-40B4-BE49-F238E27FC236}">
                <a16:creationId xmlns:a16="http://schemas.microsoft.com/office/drawing/2014/main" id="{FEB76A3C-B59B-4590-B2A8-6E855B189E06}"/>
              </a:ext>
            </a:extLst>
          </p:cNvPr>
          <p:cNvCxnSpPr>
            <a:cxnSpLocks/>
            <a:stCxn id="13" idx="1"/>
            <a:endCxn id="12" idx="1"/>
          </p:cNvCxnSpPr>
          <p:nvPr/>
        </p:nvCxnSpPr>
        <p:spPr>
          <a:xfrm rot="10800000" flipV="1">
            <a:off x="616300" y="2586627"/>
            <a:ext cx="2363890" cy="881847"/>
          </a:xfrm>
          <a:prstGeom prst="bentConnector3">
            <a:avLst>
              <a:gd name="adj1" fmla="val 109671"/>
            </a:avLst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F3646BA-1278-4163-8BF7-D4EDBED93DB5}"/>
              </a:ext>
            </a:extLst>
          </p:cNvPr>
          <p:cNvCxnSpPr>
            <a:cxnSpLocks/>
            <a:stCxn id="13" idx="3"/>
            <a:endCxn id="20" idx="0"/>
          </p:cNvCxnSpPr>
          <p:nvPr/>
        </p:nvCxnSpPr>
        <p:spPr>
          <a:xfrm>
            <a:off x="5334534" y="2586628"/>
            <a:ext cx="514637" cy="1108506"/>
          </a:xfrm>
          <a:prstGeom prst="bentConnector2">
            <a:avLst/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F22ADF57-F680-41DB-8BFB-4D6F14510F66}"/>
              </a:ext>
            </a:extLst>
          </p:cNvPr>
          <p:cNvCxnSpPr>
            <a:cxnSpLocks/>
            <a:stCxn id="13" idx="2"/>
            <a:endCxn id="19" idx="3"/>
          </p:cNvCxnSpPr>
          <p:nvPr/>
        </p:nvCxnSpPr>
        <p:spPr>
          <a:xfrm rot="5400000">
            <a:off x="2718210" y="2911169"/>
            <a:ext cx="1506325" cy="1371980"/>
          </a:xfrm>
          <a:prstGeom prst="bentConnector2">
            <a:avLst/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C8F0EFA3-668F-4FD6-A3A6-EDE25BE15AD4}"/>
              </a:ext>
            </a:extLst>
          </p:cNvPr>
          <p:cNvCxnSpPr>
            <a:cxnSpLocks/>
            <a:stCxn id="22" idx="0"/>
            <a:endCxn id="20" idx="2"/>
          </p:cNvCxnSpPr>
          <p:nvPr/>
        </p:nvCxnSpPr>
        <p:spPr>
          <a:xfrm rot="5400000" flipH="1" flipV="1">
            <a:off x="5178976" y="3802876"/>
            <a:ext cx="263199" cy="1077192"/>
          </a:xfrm>
          <a:prstGeom prst="bentConnector3">
            <a:avLst>
              <a:gd name="adj1" fmla="val 50000"/>
            </a:avLst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A0105C5A-79D5-4AA5-AF2D-26D05690FAE2}"/>
              </a:ext>
            </a:extLst>
          </p:cNvPr>
          <p:cNvCxnSpPr>
            <a:cxnSpLocks/>
            <a:stCxn id="19" idx="2"/>
            <a:endCxn id="22" idx="1"/>
          </p:cNvCxnSpPr>
          <p:nvPr/>
        </p:nvCxnSpPr>
        <p:spPr>
          <a:xfrm rot="16200000" flipH="1">
            <a:off x="2431130" y="3988352"/>
            <a:ext cx="122749" cy="1361426"/>
          </a:xfrm>
          <a:prstGeom prst="bentConnector2">
            <a:avLst/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E4C53E2-F043-41B6-9E97-6AF760F6A1E5}"/>
              </a:ext>
            </a:extLst>
          </p:cNvPr>
          <p:cNvCxnSpPr>
            <a:cxnSpLocks/>
            <a:stCxn id="19" idx="1"/>
            <a:endCxn id="21" idx="1"/>
          </p:cNvCxnSpPr>
          <p:nvPr/>
        </p:nvCxnSpPr>
        <p:spPr>
          <a:xfrm rot="10800000" flipH="1" flipV="1">
            <a:off x="838199" y="4350321"/>
            <a:ext cx="429363" cy="1177913"/>
          </a:xfrm>
          <a:prstGeom prst="bentConnector3">
            <a:avLst>
              <a:gd name="adj1" fmla="val -53242"/>
            </a:avLst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A039C25E-6431-4A17-9AAA-BDAC6DED72D5}"/>
              </a:ext>
            </a:extLst>
          </p:cNvPr>
          <p:cNvCxnSpPr>
            <a:cxnSpLocks/>
            <a:stCxn id="12" idx="2"/>
            <a:endCxn id="21" idx="2"/>
          </p:cNvCxnSpPr>
          <p:nvPr/>
        </p:nvCxnSpPr>
        <p:spPr>
          <a:xfrm rot="16200000" flipH="1">
            <a:off x="1620218" y="4364770"/>
            <a:ext cx="2059760" cy="781907"/>
          </a:xfrm>
          <a:prstGeom prst="bentConnector5">
            <a:avLst>
              <a:gd name="adj1" fmla="val 9143"/>
              <a:gd name="adj2" fmla="val -243291"/>
              <a:gd name="adj3" fmla="val 111098"/>
            </a:avLst>
          </a:prstGeom>
          <a:ln w="28575">
            <a:solidFill>
              <a:srgbClr val="EE3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66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BDF127-8647-46F5-AFEB-F070BE106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Implementation</a:t>
            </a:r>
            <a:br>
              <a:rPr lang="en-A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A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(technical)</a:t>
            </a:r>
            <a:endParaRPr lang="en-AU" dirty="0"/>
          </a:p>
        </p:txBody>
      </p:sp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2E0ADBCA-C9B7-4B34-BB3B-37B4CBE73E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" r="2021"/>
          <a:stretch/>
        </p:blipFill>
        <p:spPr bwMode="auto">
          <a:xfrm>
            <a:off x="5324061" y="327991"/>
            <a:ext cx="6867939" cy="600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53060-5853-43A1-A934-48C94EB4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300" y="2423147"/>
            <a:ext cx="4701761" cy="3753817"/>
          </a:xfrm>
        </p:spPr>
        <p:txBody>
          <a:bodyPr/>
          <a:lstStyle/>
          <a:p>
            <a:r>
              <a:rPr lang="en-AU" sz="1800" dirty="0"/>
              <a:t>The most important aspect: crosswalks</a:t>
            </a:r>
          </a:p>
          <a:p>
            <a:r>
              <a:rPr lang="en-AU" sz="1800" dirty="0"/>
              <a:t>Group &amp; subgroup structure </a:t>
            </a:r>
            <a:r>
              <a:rPr lang="en-US" sz="1800" dirty="0"/>
              <a:t>lets you </a:t>
            </a:r>
            <a:r>
              <a:rPr lang="en-US" sz="1800" dirty="0" err="1"/>
              <a:t>customise</a:t>
            </a:r>
            <a:r>
              <a:rPr lang="en-US" sz="1800" dirty="0"/>
              <a:t> metadata (not item type</a:t>
            </a:r>
            <a:endParaRPr lang="en-AU" sz="1800" dirty="0"/>
          </a:p>
          <a:p>
            <a:r>
              <a:rPr lang="en-AU" sz="1800" dirty="0"/>
              <a:t>Separate publication vs data uploads</a:t>
            </a:r>
          </a:p>
          <a:p>
            <a:r>
              <a:rPr lang="en-AU" sz="1800" dirty="0"/>
              <a:t>Group structure (quite unique structure)</a:t>
            </a:r>
          </a:p>
          <a:p>
            <a:pPr marL="0" indent="0">
              <a:buNone/>
            </a:pPr>
            <a:endParaRPr lang="en-AU" sz="1800" dirty="0"/>
          </a:p>
          <a:p>
            <a:endParaRPr lang="en-AU" sz="1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B59AD2C-29A1-4EF9-823F-516621667D19}"/>
              </a:ext>
            </a:extLst>
          </p:cNvPr>
          <p:cNvSpPr txBox="1">
            <a:spLocks/>
          </p:cNvSpPr>
          <p:nvPr/>
        </p:nvSpPr>
        <p:spPr>
          <a:xfrm>
            <a:off x="1016153" y="5899729"/>
            <a:ext cx="2085254" cy="338554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1600" b="0" dirty="0">
                <a:solidFill>
                  <a:srgbClr val="FF0000"/>
                </a:solidFill>
                <a:latin typeface="Roboto Condensed"/>
              </a:rPr>
              <a:t>Education Resources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93A982EF-A0B1-4BC3-848C-4E31DAE62139}"/>
              </a:ext>
            </a:extLst>
          </p:cNvPr>
          <p:cNvSpPr txBox="1">
            <a:spLocks/>
          </p:cNvSpPr>
          <p:nvPr/>
        </p:nvSpPr>
        <p:spPr>
          <a:xfrm>
            <a:off x="1016153" y="5026601"/>
            <a:ext cx="2085254" cy="338554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1600" b="0" dirty="0">
                <a:solidFill>
                  <a:srgbClr val="FF0000"/>
                </a:solidFill>
                <a:latin typeface="Roboto Condensed"/>
              </a:rPr>
              <a:t>Research Publications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B1E99493-142D-4132-B5B8-86F270818424}"/>
              </a:ext>
            </a:extLst>
          </p:cNvPr>
          <p:cNvSpPr txBox="1">
            <a:spLocks/>
          </p:cNvSpPr>
          <p:nvPr/>
        </p:nvSpPr>
        <p:spPr>
          <a:xfrm>
            <a:off x="1016154" y="5463165"/>
            <a:ext cx="2085253" cy="338554"/>
          </a:xfrm>
          <a:prstGeom prst="rect">
            <a:avLst/>
          </a:prstGeom>
        </p:spPr>
        <p:txBody>
          <a:bodyPr vert="horz" wrap="square" lIns="108000" tIns="45720" rIns="0" bIns="45720" rtlCol="0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" panose="02000000000000000000" pitchFamily="2" charset="0"/>
              </a:defRPr>
            </a:lvl1pPr>
          </a:lstStyle>
          <a:p>
            <a:pPr algn="l"/>
            <a:r>
              <a:rPr lang="en-AU" sz="1600" b="0" dirty="0">
                <a:solidFill>
                  <a:srgbClr val="FF0000"/>
                </a:solidFill>
                <a:latin typeface="Roboto Condensed"/>
              </a:rPr>
              <a:t>Research Data</a:t>
            </a:r>
          </a:p>
        </p:txBody>
      </p:sp>
      <p:pic>
        <p:nvPicPr>
          <p:cNvPr id="10" name="Picture 2" descr="Open Data">
            <a:extLst>
              <a:ext uri="{FF2B5EF4-FFF2-40B4-BE49-F238E27FC236}">
                <a16:creationId xmlns:a16="http://schemas.microsoft.com/office/drawing/2014/main" id="{4807B31E-4B0B-4446-8DED-C73E0F99A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8" y="5490783"/>
            <a:ext cx="443648" cy="313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pen Education Resources">
            <a:extLst>
              <a:ext uri="{FF2B5EF4-FFF2-40B4-BE49-F238E27FC236}">
                <a16:creationId xmlns:a16="http://schemas.microsoft.com/office/drawing/2014/main" id="{1894BE5A-E90A-450B-B947-96321F1F3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8" y="5926713"/>
            <a:ext cx="443648" cy="313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Open Publications">
            <a:extLst>
              <a:ext uri="{FF2B5EF4-FFF2-40B4-BE49-F238E27FC236}">
                <a16:creationId xmlns:a16="http://schemas.microsoft.com/office/drawing/2014/main" id="{699A54EE-CBCC-4EF7-9FCE-3BF5C0618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58" y="5054853"/>
            <a:ext cx="443648" cy="31316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C43BF7-8F31-4390-B39A-C996FA0D7F65}"/>
              </a:ext>
            </a:extLst>
          </p:cNvPr>
          <p:cNvGrpSpPr/>
          <p:nvPr/>
        </p:nvGrpSpPr>
        <p:grpSpPr>
          <a:xfrm>
            <a:off x="3149754" y="5026601"/>
            <a:ext cx="2577249" cy="775444"/>
            <a:chOff x="1680120" y="5694147"/>
            <a:chExt cx="2577249" cy="775444"/>
          </a:xfrm>
        </p:grpSpPr>
        <p:sp>
          <p:nvSpPr>
            <p:cNvPr id="8" name="Title 4">
              <a:extLst>
                <a:ext uri="{FF2B5EF4-FFF2-40B4-BE49-F238E27FC236}">
                  <a16:creationId xmlns:a16="http://schemas.microsoft.com/office/drawing/2014/main" id="{B822EBDE-A322-400D-81BB-761C3B6CBB7C}"/>
                </a:ext>
              </a:extLst>
            </p:cNvPr>
            <p:cNvSpPr txBox="1">
              <a:spLocks/>
            </p:cNvSpPr>
            <p:nvPr/>
          </p:nvSpPr>
          <p:spPr>
            <a:xfrm>
              <a:off x="2172116" y="5694147"/>
              <a:ext cx="2085253" cy="338554"/>
            </a:xfrm>
            <a:prstGeom prst="rect">
              <a:avLst/>
            </a:prstGeom>
          </p:spPr>
          <p:txBody>
            <a:bodyPr vert="horz" wrap="square" lIns="108000" tIns="45720" rIns="0" bIns="45720" rtlCol="0" anchor="ctr" anchorCtr="0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pPr algn="l"/>
              <a:r>
                <a:rPr lang="en-AU" sz="1600" b="0" dirty="0">
                  <a:solidFill>
                    <a:srgbClr val="FF0000"/>
                  </a:solidFill>
                  <a:latin typeface="Roboto Condensed"/>
                </a:rPr>
                <a:t>Theses</a:t>
              </a:r>
            </a:p>
          </p:txBody>
        </p:sp>
        <p:sp>
          <p:nvSpPr>
            <p:cNvPr id="9" name="Title 4">
              <a:extLst>
                <a:ext uri="{FF2B5EF4-FFF2-40B4-BE49-F238E27FC236}">
                  <a16:creationId xmlns:a16="http://schemas.microsoft.com/office/drawing/2014/main" id="{A0662745-CB5B-4778-A7B6-D3B2F62B68F1}"/>
                </a:ext>
              </a:extLst>
            </p:cNvPr>
            <p:cNvSpPr txBox="1">
              <a:spLocks/>
            </p:cNvSpPr>
            <p:nvPr/>
          </p:nvSpPr>
          <p:spPr>
            <a:xfrm>
              <a:off x="2172116" y="6130709"/>
              <a:ext cx="2085253" cy="338554"/>
            </a:xfrm>
            <a:prstGeom prst="rect">
              <a:avLst/>
            </a:prstGeom>
          </p:spPr>
          <p:txBody>
            <a:bodyPr vert="horz" wrap="square" lIns="108000" tIns="45720" rIns="0" bIns="45720" rtlCol="0" anchor="ctr" anchorCtr="0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1" kern="1200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" panose="02000000000000000000" pitchFamily="2" charset="0"/>
                </a:defRPr>
              </a:lvl1pPr>
            </a:lstStyle>
            <a:p>
              <a:pPr algn="l"/>
              <a:r>
                <a:rPr lang="en-AU" sz="1600" b="0" dirty="0">
                  <a:solidFill>
                    <a:srgbClr val="FF0000"/>
                  </a:solidFill>
                  <a:latin typeface="Roboto Condensed"/>
                </a:rPr>
                <a:t>Special Collections</a:t>
              </a:r>
            </a:p>
          </p:txBody>
        </p:sp>
        <p:pic>
          <p:nvPicPr>
            <p:cNvPr id="12" name="Picture 4" descr="Open GLAM">
              <a:extLst>
                <a:ext uri="{FF2B5EF4-FFF2-40B4-BE49-F238E27FC236}">
                  <a16:creationId xmlns:a16="http://schemas.microsoft.com/office/drawing/2014/main" id="{20DC7CA9-D117-46FC-ABFA-CDE8D96F74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20" y="6156427"/>
              <a:ext cx="443648" cy="3131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8" descr="Open Theses">
              <a:extLst>
                <a:ext uri="{FF2B5EF4-FFF2-40B4-BE49-F238E27FC236}">
                  <a16:creationId xmlns:a16="http://schemas.microsoft.com/office/drawing/2014/main" id="{7759EF63-EB5C-487A-AE4E-1EC49E2F0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120" y="5720497"/>
              <a:ext cx="443648" cy="313164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84448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1D2EED-95F8-4F86-B0CD-ADECCAE9FB49}"/>
              </a:ext>
            </a:extLst>
          </p:cNvPr>
          <p:cNvSpPr txBox="1">
            <a:spLocks/>
          </p:cNvSpPr>
          <p:nvPr/>
        </p:nvSpPr>
        <p:spPr bwMode="auto">
          <a:xfrm>
            <a:off x="6656439" y="1487157"/>
            <a:ext cx="5250858" cy="448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15895" indent="-215895" eaLnBrk="1" hangingPunct="1">
              <a:lnSpc>
                <a:spcPct val="150000"/>
              </a:lnSpc>
              <a:spcAft>
                <a:spcPts val="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lvl="1" indent="-241294" eaLnBrk="1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sz="18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ea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sz="16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ea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sz="16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eaLnBrk="1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sz="16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6pPr>
            <a:lvl7pPr marL="2971726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7pPr>
            <a:lvl8pPr marL="3428914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8pPr>
            <a:lvl9pPr marL="3886103" indent="-228594" defTabSz="914377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latin typeface="+mn-lt"/>
              </a:defRPr>
            </a:lvl9pPr>
          </a:lstStyle>
          <a:p>
            <a:pPr marL="0" indent="0">
              <a:buNone/>
            </a:pPr>
            <a:r>
              <a:rPr lang="en-AU" altLang="en-US" dirty="0"/>
              <a:t>Extensive combined-arms comms</a:t>
            </a:r>
          </a:p>
          <a:p>
            <a:r>
              <a:rPr lang="en-AU" altLang="en-US" sz="1800" dirty="0"/>
              <a:t>News, emails, social media, individual consults…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dirty="0"/>
              <a:t>Dedicated outreach</a:t>
            </a:r>
          </a:p>
          <a:p>
            <a:r>
              <a:rPr lang="en-AU" altLang="en-US" sz="1800" dirty="0"/>
              <a:t>OPAL launch in OA week </a:t>
            </a:r>
            <a:r>
              <a:rPr lang="en-AU" altLang="en-US" sz="1200" dirty="0"/>
              <a:t>(obvs.)</a:t>
            </a:r>
            <a:endParaRPr lang="en-AU" altLang="en-US" sz="1800" dirty="0"/>
          </a:p>
          <a:p>
            <a:r>
              <a:rPr lang="en-AU" altLang="en-US" sz="1800" dirty="0"/>
              <a:t>Departmental seminars </a:t>
            </a:r>
            <a:r>
              <a:rPr lang="en-AU" altLang="en-US" sz="1200" dirty="0"/>
              <a:t>(specialised to context)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altLang="en-US" dirty="0"/>
              <a:t>Embedding into other outreach</a:t>
            </a:r>
          </a:p>
          <a:p>
            <a:r>
              <a:rPr lang="en-AU" sz="1800" dirty="0"/>
              <a:t>Research data management </a:t>
            </a:r>
          </a:p>
          <a:p>
            <a:r>
              <a:rPr lang="en-AU" sz="1800" dirty="0"/>
              <a:t>Data sensitivity</a:t>
            </a:r>
          </a:p>
          <a:p>
            <a:r>
              <a:rPr lang="en-AU" sz="1800" dirty="0"/>
              <a:t>Choosing a journal</a:t>
            </a:r>
          </a:p>
          <a:p>
            <a:r>
              <a:rPr lang="en-AU" sz="1800" dirty="0"/>
              <a:t>Publication metrics</a:t>
            </a:r>
          </a:p>
          <a:p>
            <a:r>
              <a:rPr lang="en-AU" sz="1800" dirty="0"/>
              <a:t>Impact, profile and social media presence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119B7FCD-CA04-4476-BAEB-94C9DE0E9EAB}"/>
              </a:ext>
            </a:extLst>
          </p:cNvPr>
          <p:cNvSpPr txBox="1">
            <a:spLocks/>
          </p:cNvSpPr>
          <p:nvPr/>
        </p:nvSpPr>
        <p:spPr bwMode="auto">
          <a:xfrm>
            <a:off x="838200" y="71278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lang="en-US" altLang="en-US" sz="4800" b="1" kern="1200" dirty="0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algn="l" rtl="0" eaLnBrk="1" fontAlgn="base" hangingPunct="1">
              <a:lnSpc>
                <a:spcPts val="5500"/>
              </a:lnSpc>
              <a:spcBef>
                <a:spcPct val="0"/>
              </a:spcBef>
              <a:spcAft>
                <a:spcPct val="0"/>
              </a:spcAft>
              <a:defRPr sz="5400" b="1">
                <a:solidFill>
                  <a:srgbClr val="E52212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charset="0"/>
              </a:defRPr>
            </a:lvl9pPr>
          </a:lstStyle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Implementation</a:t>
            </a:r>
          </a:p>
          <a:p>
            <a:r>
              <a:rPr lang="en-AU" dirty="0">
                <a:latin typeface="Calibri" panose="020F0502020204030204" pitchFamily="34" charset="0"/>
                <a:ea typeface="Calibri" panose="020F0502020204030204" pitchFamily="34" charset="0"/>
              </a:rPr>
              <a:t>(rollout and comms)</a:t>
            </a:r>
            <a:endParaRPr lang="en-AU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D502B37-70E3-4025-961A-84D112222E75}"/>
              </a:ext>
            </a:extLst>
          </p:cNvPr>
          <p:cNvSpPr txBox="1">
            <a:spLocks/>
          </p:cNvSpPr>
          <p:nvPr/>
        </p:nvSpPr>
        <p:spPr bwMode="auto">
          <a:xfrm>
            <a:off x="838200" y="2522918"/>
            <a:ext cx="4191000" cy="2410042"/>
          </a:xfrm>
          <a:prstGeom prst="rect">
            <a:avLst/>
          </a:prstGeom>
          <a:solidFill>
            <a:srgbClr val="EE3124"/>
          </a:solidFill>
          <a:ln>
            <a:noFill/>
          </a:ln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Clr>
                <a:schemeClr val="bg1"/>
              </a:buClr>
              <a:buNone/>
            </a:pPr>
            <a:r>
              <a:rPr lang="en-AU" sz="2400" b="1" dirty="0">
                <a:solidFill>
                  <a:schemeClr val="bg1"/>
                </a:solidFill>
              </a:rPr>
              <a:t>Principles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</a:rPr>
              <a:t>Researcher/user focus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</a:rPr>
              <a:t>Carrot before stick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</a:rPr>
              <a:t>Face-to-face and tailored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AU" sz="2400" b="1" dirty="0">
                <a:solidFill>
                  <a:schemeClr val="bg1"/>
                </a:solidFill>
              </a:rPr>
              <a:t>Unified OA solution</a:t>
            </a:r>
          </a:p>
        </p:txBody>
      </p:sp>
    </p:spTree>
    <p:extLst>
      <p:ext uri="{BB962C8B-B14F-4D97-AF65-F5344CB8AC3E}">
        <p14:creationId xmlns:p14="http://schemas.microsoft.com/office/powerpoint/2010/main" val="303787620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id="{0B31A722-212E-4121-ADFD-AF7BE5203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20" y="2977082"/>
            <a:ext cx="886854" cy="88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17205973-469A-4221-B2F9-E4AF34B5BF55}"/>
              </a:ext>
            </a:extLst>
          </p:cNvPr>
          <p:cNvSpPr/>
          <p:nvPr/>
        </p:nvSpPr>
        <p:spPr>
          <a:xfrm>
            <a:off x="199364" y="5642669"/>
            <a:ext cx="5457091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[1] E McKiernan, et al. "Point of view: How open science helps researchers succeed.“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4788" algn="l"/>
              </a:tabLst>
              <a:defRPr/>
            </a:pPr>
            <a:r>
              <a:rPr kumimoji="0" lang="en-AU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AU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Elife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 5 (2016): e16800. doi.org/10.7554/eLife.16800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[2] H Piwowar, et al. “Data reuse and the open data citation advantage.”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4313" algn="l"/>
              </a:tabLst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AU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PeerJ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(2013) doi:10.7717/peerj.175.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[3]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https://www.nhmrc.gov.au/about-us/resources/open-access-policy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[4]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https://www.arc.gov.au/policies-strategies/policy/arc-open-access-policy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E659262-CE47-4D50-9B54-501BD9C02816}"/>
              </a:ext>
            </a:extLst>
          </p:cNvPr>
          <p:cNvGrpSpPr/>
          <p:nvPr/>
        </p:nvGrpSpPr>
        <p:grpSpPr>
          <a:xfrm>
            <a:off x="369486" y="1487664"/>
            <a:ext cx="5336592" cy="1156595"/>
            <a:chOff x="68973" y="2359469"/>
            <a:chExt cx="4585000" cy="993703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B82C25FD-5C4B-4BDE-B82A-39C3BE817C1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72405" y="2734204"/>
              <a:ext cx="3781568" cy="618968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Upload publications for + 30-800% citations </a:t>
              </a:r>
              <a:r>
                <a:rPr kumimoji="0" lang="en-AU" alt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[1]</a:t>
              </a:r>
            </a:p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500"/>
                </a:spcBef>
                <a:spcAft>
                  <a:spcPts val="6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Upload datasets for + 20-60% more citations </a:t>
              </a:r>
              <a:r>
                <a:rPr kumimoji="0" lang="en-AU" alt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[2]</a:t>
              </a:r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20DF2FE6-3454-4366-A6AA-78C8BC59D4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73" y="2379269"/>
              <a:ext cx="675151" cy="675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5EC15E52-340F-4FB0-9212-AEE3B3F6146D}"/>
                </a:ext>
              </a:extLst>
            </p:cNvPr>
            <p:cNvSpPr/>
            <p:nvPr/>
          </p:nvSpPr>
          <p:spPr>
            <a:xfrm flipH="1">
              <a:off x="720966" y="2359469"/>
              <a:ext cx="2206760" cy="325096"/>
            </a:xfrm>
            <a:prstGeom prst="homePlate">
              <a:avLst>
                <a:gd name="adj" fmla="val 32421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Citation advantage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23AAA41-E733-415A-8ABE-600DA8A3C038}"/>
                </a:ext>
              </a:extLst>
            </p:cNvPr>
            <p:cNvSpPr/>
            <p:nvPr/>
          </p:nvSpPr>
          <p:spPr>
            <a:xfrm>
              <a:off x="799745" y="2499158"/>
              <a:ext cx="45719" cy="457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02924A-D362-4285-B56D-A4B4CB2D8705}"/>
              </a:ext>
            </a:extLst>
          </p:cNvPr>
          <p:cNvGrpSpPr/>
          <p:nvPr/>
        </p:nvGrpSpPr>
        <p:grpSpPr>
          <a:xfrm>
            <a:off x="841690" y="2884496"/>
            <a:ext cx="3966244" cy="378387"/>
            <a:chOff x="59783" y="2879518"/>
            <a:chExt cx="3624763" cy="325096"/>
          </a:xfrm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3D9A8E6-B151-44CB-BC78-29AE329BA8FF}"/>
                </a:ext>
              </a:extLst>
            </p:cNvPr>
            <p:cNvSpPr/>
            <p:nvPr/>
          </p:nvSpPr>
          <p:spPr>
            <a:xfrm>
              <a:off x="59783" y="2879518"/>
              <a:ext cx="3624763" cy="325096"/>
            </a:xfrm>
            <a:prstGeom prst="homePlate">
              <a:avLst>
                <a:gd name="adj" fmla="val 32421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>
                  <a:srgbClr val="E52212"/>
                </a:buClr>
                <a:buSzPct val="100000"/>
                <a:buFontTx/>
                <a:buNone/>
                <a:tabLst/>
                <a:defRPr/>
              </a:pPr>
              <a:r>
                <a:rPr kumimoji="0" lang="en-AU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Increase visibility and exposure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33BFE1D-D3AD-431F-BCB1-5CC78721240B}"/>
                </a:ext>
              </a:extLst>
            </p:cNvPr>
            <p:cNvSpPr/>
            <p:nvPr/>
          </p:nvSpPr>
          <p:spPr>
            <a:xfrm>
              <a:off x="3553649" y="3019207"/>
              <a:ext cx="45719" cy="457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0B73E78-79FC-4BA1-96C5-7B19EB45C65E}"/>
              </a:ext>
            </a:extLst>
          </p:cNvPr>
          <p:cNvGrpSpPr/>
          <p:nvPr/>
        </p:nvGrpSpPr>
        <p:grpSpPr>
          <a:xfrm>
            <a:off x="400265" y="4217981"/>
            <a:ext cx="4897039" cy="1170559"/>
            <a:chOff x="114267" y="3491141"/>
            <a:chExt cx="4207350" cy="1005700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602BD8ED-D416-434C-82A9-511DBE993E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67" y="3491141"/>
              <a:ext cx="639302" cy="639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Placeholder 3">
              <a:extLst>
                <a:ext uri="{FF2B5EF4-FFF2-40B4-BE49-F238E27FC236}">
                  <a16:creationId xmlns:a16="http://schemas.microsoft.com/office/drawing/2014/main" id="{6BF6AE12-DF2E-4067-9B65-1B9C050DC59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38871" y="3890813"/>
              <a:ext cx="1066002" cy="5934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Metadata</a:t>
              </a:r>
            </a:p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open within</a:t>
              </a:r>
            </a:p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3 months</a:t>
              </a:r>
              <a:r>
                <a:rPr kumimoji="0" lang="en-AU" alt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 [3,4]</a:t>
              </a:r>
            </a:p>
          </p:txBody>
        </p:sp>
        <p:sp>
          <p:nvSpPr>
            <p:cNvPr id="21" name="Arrow: Pentagon 20">
              <a:extLst>
                <a:ext uri="{FF2B5EF4-FFF2-40B4-BE49-F238E27FC236}">
                  <a16:creationId xmlns:a16="http://schemas.microsoft.com/office/drawing/2014/main" id="{0C945CF5-0495-413E-801A-5ACE26CFF38C}"/>
                </a:ext>
              </a:extLst>
            </p:cNvPr>
            <p:cNvSpPr/>
            <p:nvPr/>
          </p:nvSpPr>
          <p:spPr>
            <a:xfrm flipH="1">
              <a:off x="696028" y="3516078"/>
              <a:ext cx="3485087" cy="325096"/>
            </a:xfrm>
            <a:prstGeom prst="homePlate">
              <a:avLst>
                <a:gd name="adj" fmla="val 32421"/>
              </a:avLst>
            </a:prstGeom>
            <a:solidFill>
              <a:schemeClr val="bg1"/>
            </a:solidFill>
            <a:ln w="19050"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44000" rIns="144000" rtlCol="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 pitchFamily="2" charset="0"/>
                  <a:ea typeface="Roboto" panose="02000000000000000000" pitchFamily="2" charset="0"/>
                  <a:cs typeface="+mn-cs"/>
                </a:rPr>
                <a:t>Mandated by funders &amp; journals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B8709-FC36-4BF6-B215-F1C79A9C56F9}"/>
                </a:ext>
              </a:extLst>
            </p:cNvPr>
            <p:cNvSpPr/>
            <p:nvPr/>
          </p:nvSpPr>
          <p:spPr>
            <a:xfrm>
              <a:off x="782079" y="3655767"/>
              <a:ext cx="45719" cy="4571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AU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20149953-849D-4D8A-BFC0-CBBC0CA171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9526" y="3919220"/>
              <a:ext cx="453619" cy="4536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 Placeholder 3">
              <a:extLst>
                <a:ext uri="{FF2B5EF4-FFF2-40B4-BE49-F238E27FC236}">
                  <a16:creationId xmlns:a16="http://schemas.microsoft.com/office/drawing/2014/main" id="{CCD539D6-2751-4AE3-A99B-FAA571B1A1F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62579" y="3903367"/>
              <a:ext cx="1149503" cy="59347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Text &amp; data</a:t>
              </a:r>
            </a:p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open within</a:t>
              </a:r>
            </a:p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12 months</a:t>
              </a:r>
              <a:r>
                <a:rPr kumimoji="0" lang="en-AU" altLang="en-US" sz="18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 [3,4]</a:t>
              </a:r>
            </a:p>
          </p:txBody>
        </p:sp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AE6DC094-69F8-454E-A669-AA95FF97E96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445294" y="3970566"/>
              <a:ext cx="280635" cy="320533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marL="215895" indent="-215895" algn="l" rtl="0" eaLnBrk="1" fontAlgn="base" hangingPunct="1">
                <a:spcBef>
                  <a:spcPct val="0"/>
                </a:spcBef>
                <a:spcAft>
                  <a:spcPts val="15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>
                  <a:solidFill>
                    <a:schemeClr val="tx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defRPr>
              </a:lvl1pPr>
              <a:lvl2pPr marL="471476" indent="-2412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Char char="–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2pPr>
              <a:lvl3pPr marL="536561" indent="-176209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00000"/>
                <a:buFont typeface="Wingdings 2" panose="05020102010507070707" pitchFamily="18" charset="2"/>
                <a:buChar char="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3pPr>
              <a:lvl4pPr marL="1600160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4pPr>
              <a:lvl5pPr marL="2057349" indent="-228594" algn="l" rtl="0" eaLnBrk="1" fontAlgn="base" hangingPunct="1">
                <a:lnSpc>
                  <a:spcPct val="90000"/>
                </a:lnSpc>
                <a:spcBef>
                  <a:spcPts val="500"/>
                </a:spcBef>
                <a:spcAft>
                  <a:spcPts val="1000"/>
                </a:spcAft>
                <a:buClr>
                  <a:srgbClr val="E52212"/>
                </a:buClr>
                <a:buSzPct val="150000"/>
                <a:buFont typeface="Arial" panose="020B0604020202020204" pitchFamily="34" charset="0"/>
                <a:buChar char="•"/>
                <a:defRPr lang="en-US" altLang="en-US" sz="1600" kern="1200" dirty="0">
                  <a:solidFill>
                    <a:srgbClr val="A6A6A6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  <a:cs typeface="Roboto Condensed" panose="02000000000000000000" pitchFamily="2" charset="0"/>
                </a:defRPr>
              </a:lvl5pPr>
              <a:lvl6pPr marL="2514537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914377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6987" marR="0" lvl="1" indent="0" algn="l" defTabSz="914400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52212"/>
                </a:buClr>
                <a:buSzPct val="100000"/>
                <a:buFont typeface="Roboto Condensed" panose="02000000000000000000" pitchFamily="2" charset="0"/>
                <a:buNone/>
                <a:tabLst/>
                <a:defRPr/>
              </a:pPr>
              <a:r>
                <a:rPr kumimoji="0" lang="en-AU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E52212"/>
                  </a:solidFill>
                  <a:effectLst/>
                  <a:uLnTx/>
                  <a:uFillTx/>
                  <a:latin typeface="Roboto Condensed" panose="02000000000000000000" pitchFamily="2" charset="0"/>
                  <a:ea typeface="Roboto Condensed" panose="02000000000000000000" pitchFamily="2" charset="0"/>
                </a:rPr>
                <a:t>...</a:t>
              </a:r>
            </a:p>
          </p:txBody>
        </p:sp>
        <p:pic>
          <p:nvPicPr>
            <p:cNvPr id="27" name="Picture 12">
              <a:extLst>
                <a:ext uri="{FF2B5EF4-FFF2-40B4-BE49-F238E27FC236}">
                  <a16:creationId xmlns:a16="http://schemas.microsoft.com/office/drawing/2014/main" id="{D31FD856-C2D7-478C-8C61-5159440FD1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4474" y="3917457"/>
              <a:ext cx="457143" cy="4571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2043119-026E-4CCA-ADD8-3CBA591569C6}"/>
              </a:ext>
            </a:extLst>
          </p:cNvPr>
          <p:cNvSpPr txBox="1">
            <a:spLocks/>
          </p:cNvSpPr>
          <p:nvPr/>
        </p:nvSpPr>
        <p:spPr bwMode="auto">
          <a:xfrm>
            <a:off x="899919" y="3359065"/>
            <a:ext cx="3814812" cy="2742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895" indent="-215895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71476" indent="-2412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Char char="–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536561" indent="-176209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tabLst/>
              <a:defRPr/>
            </a:pPr>
            <a:r>
              <a:rPr kumimoji="0" lang="en-AU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Worldwide Researchers, Public,</a:t>
            </a:r>
          </a:p>
          <a:p>
            <a:pPr marL="26987" marR="0" lvl="1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52212"/>
              </a:buClr>
              <a:buSzPct val="100000"/>
              <a:buFont typeface="Roboto Condensed" panose="02000000000000000000" pitchFamily="2" charset="0"/>
              <a:buNone/>
              <a:tabLst/>
              <a:defRPr/>
            </a:pPr>
            <a:r>
              <a:rPr kumimoji="0" lang="en-AU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E52212"/>
                </a:solidFill>
                <a:effectLst/>
                <a:uLnTx/>
                <a:uFillTx/>
                <a:latin typeface="Roboto Condensed" panose="02000000000000000000" pitchFamily="2" charset="0"/>
                <a:ea typeface="Roboto Condensed" panose="02000000000000000000" pitchFamily="2" charset="0"/>
              </a:rPr>
              <a:t>Policymakers, Practitioners, Journalists</a:t>
            </a:r>
            <a:endParaRPr kumimoji="0" lang="en-AU" altLang="en-US" sz="1800" b="1" i="0" u="none" strike="noStrike" kern="1200" cap="none" spc="0" normalizeH="0" baseline="30000" noProof="0" dirty="0">
              <a:ln>
                <a:noFill/>
              </a:ln>
              <a:solidFill>
                <a:srgbClr val="E52212"/>
              </a:solidFill>
              <a:effectLst/>
              <a:uLnTx/>
              <a:uFillTx/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C8E4BA-7E57-49F9-9D0A-6298AD7FE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76"/>
            <a:ext cx="10515600" cy="785217"/>
          </a:xfrm>
        </p:spPr>
        <p:txBody>
          <a:bodyPr/>
          <a:lstStyle/>
          <a:p>
            <a:r>
              <a:rPr lang="en-AU" dirty="0"/>
              <a:t>Benefits of OA to LTU and its researchers</a:t>
            </a:r>
            <a:br>
              <a:rPr lang="en-AU" dirty="0"/>
            </a:br>
            <a:endParaRPr lang="en-AU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ACDC17E-4736-4E2C-854A-8D4C9BB4DD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066039"/>
              </p:ext>
            </p:extLst>
          </p:nvPr>
        </p:nvGraphicFramePr>
        <p:xfrm>
          <a:off x="6299544" y="2884496"/>
          <a:ext cx="5542848" cy="12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1" name="Diagram 30">
            <a:extLst>
              <a:ext uri="{FF2B5EF4-FFF2-40B4-BE49-F238E27FC236}">
                <a16:creationId xmlns:a16="http://schemas.microsoft.com/office/drawing/2014/main" id="{2F29097A-4D3E-486C-B744-BE59FFAAC5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5722634"/>
              </p:ext>
            </p:extLst>
          </p:nvPr>
        </p:nvGraphicFramePr>
        <p:xfrm>
          <a:off x="6299544" y="1510710"/>
          <a:ext cx="5542848" cy="12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4" name="Table 12">
            <a:extLst>
              <a:ext uri="{FF2B5EF4-FFF2-40B4-BE49-F238E27FC236}">
                <a16:creationId xmlns:a16="http://schemas.microsoft.com/office/drawing/2014/main" id="{52DDAB21-B595-4C06-A939-9B0DDB2185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82754"/>
              </p:ext>
            </p:extLst>
          </p:nvPr>
        </p:nvGraphicFramePr>
        <p:xfrm>
          <a:off x="8356457" y="4255437"/>
          <a:ext cx="3117920" cy="1463040"/>
        </p:xfrm>
        <a:graphic>
          <a:graphicData uri="http://schemas.openxmlformats.org/drawingml/2006/table">
            <a:tbl>
              <a:tblPr firstRow="1">
                <a:tableStyleId>{9D7B26C5-4107-4FEC-AEDC-1716B250A1EF}</a:tableStyleId>
              </a:tblPr>
              <a:tblGrid>
                <a:gridCol w="1299900">
                  <a:extLst>
                    <a:ext uri="{9D8B030D-6E8A-4147-A177-3AD203B41FA5}">
                      <a16:colId xmlns:a16="http://schemas.microsoft.com/office/drawing/2014/main" val="3320041682"/>
                    </a:ext>
                  </a:extLst>
                </a:gridCol>
                <a:gridCol w="891633">
                  <a:extLst>
                    <a:ext uri="{9D8B030D-6E8A-4147-A177-3AD203B41FA5}">
                      <a16:colId xmlns:a16="http://schemas.microsoft.com/office/drawing/2014/main" val="1338669363"/>
                    </a:ext>
                  </a:extLst>
                </a:gridCol>
                <a:gridCol w="926387">
                  <a:extLst>
                    <a:ext uri="{9D8B030D-6E8A-4147-A177-3AD203B41FA5}">
                      <a16:colId xmlns:a16="http://schemas.microsoft.com/office/drawing/2014/main" val="3782893523"/>
                    </a:ext>
                  </a:extLst>
                </a:gridCol>
              </a:tblGrid>
              <a:tr h="279623">
                <a:tc>
                  <a:txBody>
                    <a:bodyPr/>
                    <a:lstStyle/>
                    <a:p>
                      <a:pPr algn="r"/>
                      <a:endParaRPr lang="en-AU" sz="18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Gold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Green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2483936885"/>
                  </a:ext>
                </a:extLst>
              </a:tr>
              <a:tr h="279623"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World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17% </a:t>
                      </a:r>
                      <a:r>
                        <a:rPr lang="en-AU" altLang="en-US" sz="18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[5]</a:t>
                      </a:r>
                      <a:endParaRPr lang="en-AU" sz="18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7% </a:t>
                      </a:r>
                      <a:r>
                        <a:rPr lang="en-AU" altLang="en-US" sz="18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[5]</a:t>
                      </a:r>
                      <a:endParaRPr lang="en-AU" sz="1800" dirty="0"/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1184682070"/>
                  </a:ext>
                </a:extLst>
              </a:tr>
              <a:tr h="279623"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Australia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10% </a:t>
                      </a:r>
                      <a:r>
                        <a:rPr lang="en-AU" altLang="en-US" sz="18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[6]</a:t>
                      </a:r>
                      <a:endParaRPr lang="en-AU" sz="18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9% </a:t>
                      </a:r>
                      <a:r>
                        <a:rPr lang="en-AU" sz="1800" baseline="30000" dirty="0"/>
                        <a:t>[7]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3309173408"/>
                  </a:ext>
                </a:extLst>
              </a:tr>
              <a:tr h="279623"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LTU</a:t>
                      </a:r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14% </a:t>
                      </a:r>
                      <a:r>
                        <a:rPr lang="en-AU" altLang="en-US" sz="1800" baseline="30000" dirty="0">
                          <a:solidFill>
                            <a:prstClr val="black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[6]</a:t>
                      </a:r>
                      <a:endParaRPr lang="en-AU" sz="1800" dirty="0"/>
                    </a:p>
                  </a:txBody>
                  <a:tcPr marR="180000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AU" sz="1800" dirty="0"/>
                        <a:t>&lt;1% </a:t>
                      </a:r>
                      <a:r>
                        <a:rPr lang="en-AU" sz="1800" baseline="30000" dirty="0"/>
                        <a:t>[8]</a:t>
                      </a:r>
                    </a:p>
                  </a:txBody>
                  <a:tcPr marR="180000"/>
                </a:tc>
                <a:extLst>
                  <a:ext uri="{0D108BD9-81ED-4DB2-BD59-A6C34878D82A}">
                    <a16:rowId xmlns:a16="http://schemas.microsoft.com/office/drawing/2014/main" val="425384768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0280339-DA36-4924-AE6D-44BFD7DE8A49}"/>
              </a:ext>
            </a:extLst>
          </p:cNvPr>
          <p:cNvSpPr/>
          <p:nvPr/>
        </p:nvSpPr>
        <p:spPr>
          <a:xfrm>
            <a:off x="6739900" y="4243990"/>
            <a:ext cx="1630550" cy="1474487"/>
          </a:xfrm>
          <a:prstGeom prst="rect">
            <a:avLst/>
          </a:prstGeom>
          <a:solidFill>
            <a:srgbClr val="E5221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80010" tIns="26670" rIns="26670" bIns="26670" numCol="1" spcCol="1270" anchor="ctr" anchorCtr="0">
            <a:noAutofit/>
          </a:bodyPr>
          <a:lstStyle/>
          <a:p>
            <a:r>
              <a:rPr lang="en-AU" sz="2000" b="1" dirty="0">
                <a:solidFill>
                  <a:schemeClr val="bg1"/>
                </a:solidFill>
              </a:rPr>
              <a:t>How does</a:t>
            </a:r>
          </a:p>
          <a:p>
            <a:r>
              <a:rPr lang="en-AU" sz="2000" b="1" dirty="0">
                <a:solidFill>
                  <a:schemeClr val="bg1"/>
                </a:solidFill>
              </a:rPr>
              <a:t>LTU compare?</a:t>
            </a:r>
          </a:p>
          <a:p>
            <a:r>
              <a:rPr lang="en-AU" sz="2000" b="1" dirty="0">
                <a:solidFill>
                  <a:schemeClr val="bg1"/>
                </a:solidFill>
              </a:rPr>
              <a:t>(2014 data)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2CDD30E-4613-420E-A671-FF87610A9A18}"/>
              </a:ext>
            </a:extLst>
          </p:cNvPr>
          <p:cNvSpPr/>
          <p:nvPr/>
        </p:nvSpPr>
        <p:spPr>
          <a:xfrm>
            <a:off x="6299544" y="5844713"/>
            <a:ext cx="5625815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[5] S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Haustein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"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state of OA: a large-scale analysis of the prevalence and impact of Open Access articles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". 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PeerJ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(2016) 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e4375. 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1" tooltip="w: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10.7717/peerj.4375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[6] 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Web of Science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[7]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http://roar.eprints.org/view/geoname/geoname=5F2=5FAU.html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*2013 data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[8] </a:t>
            </a:r>
            <a:r>
              <a:rPr kumimoji="0" lang="en-AU" sz="1200" b="0" i="0" u="sng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http://arrow.latrobe.edu.au:8080/vital/access/manager/Index</a:t>
            </a:r>
            <a:endParaRPr kumimoji="0" lang="en-US" sz="1200" b="0" i="0" u="sng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Graphic spid="2" grpId="0">
        <p:bldAsOne/>
      </p:bldGraphic>
      <p:bldGraphic spid="31" grpId="0">
        <p:bldAsOne/>
      </p:bldGraphic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9C469EB-B9F5-4B5C-8632-80013290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Uptake and successes</a:t>
            </a:r>
          </a:p>
        </p:txBody>
      </p:sp>
      <p:pic>
        <p:nvPicPr>
          <p:cNvPr id="1026" name="Chart 2">
            <a:extLst>
              <a:ext uri="{FF2B5EF4-FFF2-40B4-BE49-F238E27FC236}">
                <a16:creationId xmlns:a16="http://schemas.microsoft.com/office/drawing/2014/main" id="{CDA7A462-465D-47F7-BDB3-E236D488D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5" t="11897" r="765" b="765"/>
          <a:stretch/>
        </p:blipFill>
        <p:spPr bwMode="auto">
          <a:xfrm>
            <a:off x="243745" y="1955801"/>
            <a:ext cx="7380462" cy="3818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3FC886F4-34C1-424F-BBEF-3D42576846AD}"/>
              </a:ext>
            </a:extLst>
          </p:cNvPr>
          <p:cNvSpPr txBox="1">
            <a:spLocks/>
          </p:cNvSpPr>
          <p:nvPr/>
        </p:nvSpPr>
        <p:spPr bwMode="auto">
          <a:xfrm>
            <a:off x="7734300" y="1714061"/>
            <a:ext cx="4183046" cy="38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Opportunity to re-engage researchers about practical open scholarship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Rapid increase in publication uploads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High diversity of other uploads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3-minute thesis videos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Infographics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Grant applications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Podcasts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endParaRPr lang="en-US" sz="18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Additional unified look and branding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F53B838-9588-4658-9C17-A7B503770E04}"/>
              </a:ext>
            </a:extLst>
          </p:cNvPr>
          <p:cNvSpPr/>
          <p:nvPr/>
        </p:nvSpPr>
        <p:spPr>
          <a:xfrm>
            <a:off x="5524500" y="5715000"/>
            <a:ext cx="165100" cy="3302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EBCB90F-0BC0-47C5-A085-79A736637F66}"/>
              </a:ext>
            </a:extLst>
          </p:cNvPr>
          <p:cNvSpPr txBox="1">
            <a:spLocks/>
          </p:cNvSpPr>
          <p:nvPr/>
        </p:nvSpPr>
        <p:spPr bwMode="auto">
          <a:xfrm>
            <a:off x="4952799" y="6130924"/>
            <a:ext cx="1308501" cy="541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OPAL launch</a:t>
            </a:r>
          </a:p>
          <a:p>
            <a:pPr marL="0" indent="0" algn="ctr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OA week</a:t>
            </a:r>
          </a:p>
        </p:txBody>
      </p:sp>
    </p:spTree>
    <p:extLst>
      <p:ext uri="{BB962C8B-B14F-4D97-AF65-F5344CB8AC3E}">
        <p14:creationId xmlns:p14="http://schemas.microsoft.com/office/powerpoint/2010/main" val="113986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309E1A7-9980-4754-BDDB-CBF2E94CE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788"/>
            <a:ext cx="8877300" cy="1001274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</a:pPr>
            <a:r>
              <a:rPr lang="en-AU" sz="4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Opportunities for improvement</a:t>
            </a:r>
            <a:endParaRPr lang="en-A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669AEC-2F6F-4CEA-B791-26DDAF96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689" y="2159005"/>
            <a:ext cx="5025546" cy="1714938"/>
          </a:xfrm>
        </p:spPr>
        <p:txBody>
          <a:bodyPr/>
          <a:lstStyle/>
          <a:p>
            <a:pPr marL="0" indent="0" algn="l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</a:t>
            </a:r>
            <a:r>
              <a:rPr lang="en-US" sz="1800" b="0" i="0" dirty="0"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ncrease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tagging and annotation tools for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admins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Particularly for the review queue: customized views, </a:t>
            </a:r>
            <a:r>
              <a:rPr lang="en-US" sz="1800" b="0" i="0" dirty="0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bulk assign publications to a reviewer </a:t>
            </a:r>
            <a:r>
              <a:rPr lang="en-US" sz="1800" b="0" i="0" dirty="0" err="1"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etc</a:t>
            </a:r>
            <a:endParaRPr lang="en-US" sz="1800" b="0" i="0" dirty="0"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841B94D-8C62-411B-B85F-434F99673501}"/>
              </a:ext>
            </a:extLst>
          </p:cNvPr>
          <p:cNvSpPr txBox="1">
            <a:spLocks/>
          </p:cNvSpPr>
          <p:nvPr/>
        </p:nvSpPr>
        <p:spPr bwMode="auto">
          <a:xfrm>
            <a:off x="7079161" y="4041560"/>
            <a:ext cx="4712677" cy="198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Extend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automation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features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Automatically accept link-only items that point to an OA publisher’s DOIs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Improve features for emailing users (e.g. single-click ‘you uploaded the published version. Send us your postprint/AAM’)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57B440A-64B8-485E-B1A2-40CF00446C53}"/>
              </a:ext>
            </a:extLst>
          </p:cNvPr>
          <p:cNvSpPr txBox="1">
            <a:spLocks/>
          </p:cNvSpPr>
          <p:nvPr/>
        </p:nvSpPr>
        <p:spPr bwMode="auto">
          <a:xfrm>
            <a:off x="1069364" y="3784599"/>
            <a:ext cx="5265334" cy="275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Further tools for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published items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Allow for preferred names for authors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Retroactively apply embargos if errors found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Non-semantic keyword tagging system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e.g. ‘mRNA’ ‘messenger RNA’ and ‘messenger-RNA’ all separate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2471D9E7-566B-410F-86F4-CA142323C7C7}"/>
              </a:ext>
            </a:extLst>
          </p:cNvPr>
          <p:cNvSpPr txBox="1">
            <a:spLocks/>
          </p:cNvSpPr>
          <p:nvPr/>
        </p:nvSpPr>
        <p:spPr bwMode="auto">
          <a:xfrm>
            <a:off x="6601767" y="1852174"/>
            <a:ext cx="5315579" cy="130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1" fontAlgn="base" hangingPunct="1">
              <a:spcBef>
                <a:spcPct val="0"/>
              </a:spcBef>
              <a:spcAft>
                <a:spcPts val="1500"/>
              </a:spcAft>
              <a:buClr>
                <a:srgbClr val="E52212"/>
              </a:buClr>
              <a:buSzPct val="100000"/>
              <a:buFont typeface="Wingdings 2" panose="05020102010507070707" pitchFamily="18" charset="2"/>
              <a:buChar char=""/>
              <a:defRPr lang="en-US" altLang="en-US" sz="1600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60375" indent="-236538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Roboto Condensed" panose="02000000000000000000" pitchFamily="2" charset="0"/>
              <a:buChar char="–"/>
              <a:defRPr lang="en-US" altLang="en-US" sz="1600" kern="120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2pPr>
            <a:lvl3pPr marL="625475" indent="-176213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625475" algn="l"/>
              </a:tabLst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>
                <a:srgbClr val="E52212"/>
              </a:buClr>
              <a:buSzPct val="150000"/>
              <a:buFont typeface="Arial" panose="020B0604020202020204" pitchFamily="34" charset="0"/>
              <a:buChar char="•"/>
              <a:defRPr lang="en-US" altLang="en-US" sz="1600" kern="1200" dirty="0">
                <a:solidFill>
                  <a:srgbClr val="A6A6A6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None/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Improve visual </a:t>
            </a: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customization/autonomy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Ability to include both open version and closed version of item</a:t>
            </a:r>
          </a:p>
          <a:p>
            <a:pPr>
              <a:spcBef>
                <a:spcPts val="0"/>
              </a:spcBef>
              <a:spcAft>
                <a:spcPts val="400"/>
              </a:spcAft>
            </a:pP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Greater ability to </a:t>
            </a:r>
            <a:r>
              <a:rPr lang="en-US" sz="1800" dirty="0" err="1">
                <a:latin typeface="Segoe UI" panose="020B0502040204020203" pitchFamily="34" charset="0"/>
                <a:cs typeface="Segoe UI" panose="020B0502040204020203" pitchFamily="34" charset="0"/>
              </a:rPr>
              <a:t>customise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 the landing page, static front page that requires vendor intervention to update.</a:t>
            </a:r>
          </a:p>
        </p:txBody>
      </p:sp>
    </p:spTree>
    <p:extLst>
      <p:ext uri="{BB962C8B-B14F-4D97-AF65-F5344CB8AC3E}">
        <p14:creationId xmlns:p14="http://schemas.microsoft.com/office/powerpoint/2010/main" val="41316010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5F0B3F2-DCB0-4443-9C4E-F375DE89EE8E}"/>
              </a:ext>
            </a:extLst>
          </p:cNvPr>
          <p:cNvGraphicFramePr/>
          <p:nvPr/>
        </p:nvGraphicFramePr>
        <p:xfrm>
          <a:off x="3727320" y="552183"/>
          <a:ext cx="7871008" cy="577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itle 4">
            <a:extLst>
              <a:ext uri="{FF2B5EF4-FFF2-40B4-BE49-F238E27FC236}">
                <a16:creationId xmlns:a16="http://schemas.microsoft.com/office/drawing/2014/main" id="{F0A2086B-6108-4BF8-8497-A6274B7B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27"/>
            <a:ext cx="4927600" cy="785217"/>
          </a:xfrm>
        </p:spPr>
        <p:txBody>
          <a:bodyPr/>
          <a:lstStyle/>
          <a:p>
            <a:r>
              <a:rPr lang="en-AU" dirty="0"/>
              <a:t>Alignment with LTU cultural values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1BBB6B2-2A8A-4517-AE27-A6207AA12026}"/>
              </a:ext>
            </a:extLst>
          </p:cNvPr>
          <p:cNvSpPr/>
          <p:nvPr/>
        </p:nvSpPr>
        <p:spPr>
          <a:xfrm>
            <a:off x="1231900" y="2522772"/>
            <a:ext cx="2946400" cy="183768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Broader strategy:</a:t>
            </a: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MS Mincho" panose="02020609040205080304" pitchFamily="49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Positioning La Trobe as Australia’s </a:t>
            </a:r>
            <a:r>
              <a:rPr kumimoji="0" lang="en-GB" sz="2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leading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MS Mincho" panose="02020609040205080304" pitchFamily="49" charset="-128"/>
                <a:cs typeface="Calibri" panose="020F0502020204030204" pitchFamily="34" charset="0"/>
              </a:rPr>
              <a:t> Open Access university</a:t>
            </a: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MS Mincho" panose="02020609040205080304" pitchFamily="49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986691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+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8575">
          <a:solidFill>
            <a:srgbClr val="EE312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33907 LTU PPT Template - DOM - Widescreen FA v2" id="{9BB2A78B-65D8-448C-8021-32971EA2EEB8}" vid="{C4BF4E20-AB78-4A1F-BA64-F6554E27453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4B2F948B80284A9F9BC1D6CBA68688" ma:contentTypeVersion="13" ma:contentTypeDescription="Create a new document." ma:contentTypeScope="" ma:versionID="3b391be446c800443da25227f33ee011">
  <xsd:schema xmlns:xsd="http://www.w3.org/2001/XMLSchema" xmlns:xs="http://www.w3.org/2001/XMLSchema" xmlns:p="http://schemas.microsoft.com/office/2006/metadata/properties" xmlns:ns3="7db62550-2f2d-4ce9-bfb0-e68d677d38ec" xmlns:ns4="ed313d0a-2885-4ef7-a9ca-d14fc11ba655" targetNamespace="http://schemas.microsoft.com/office/2006/metadata/properties" ma:root="true" ma:fieldsID="6439e8c16be0ac17bb8e32abe7305699" ns3:_="" ns4:_="">
    <xsd:import namespace="7db62550-2f2d-4ce9-bfb0-e68d677d38ec"/>
    <xsd:import namespace="ed313d0a-2885-4ef7-a9ca-d14fc11ba65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62550-2f2d-4ce9-bfb0-e68d677d38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13d0a-2885-4ef7-a9ca-d14fc11ba65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297CA08-DB49-4E25-8C86-A1C9B5B1AD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62550-2f2d-4ce9-bfb0-e68d677d38ec"/>
    <ds:schemaRef ds:uri="ed313d0a-2885-4ef7-a9ca-d14fc11ba6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EE223F-C210-4B4C-893C-E3BF27BECB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4C30ED-899F-46B4-8297-B23B872E2DC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1546</TotalTime>
  <Words>1435</Words>
  <Application>Microsoft Office PowerPoint</Application>
  <PresentationFormat>Widescreen</PresentationFormat>
  <Paragraphs>281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Roboto Condensed</vt:lpstr>
      <vt:lpstr>Roboto Medium</vt:lpstr>
      <vt:lpstr>Segoe UI</vt:lpstr>
      <vt:lpstr>Wingdings 2</vt:lpstr>
      <vt:lpstr>Title + Content</vt:lpstr>
      <vt:lpstr>Figshare</vt:lpstr>
      <vt:lpstr>Aims for the uploading user: increase uptake </vt:lpstr>
      <vt:lpstr>Aims for the admins: increase integration</vt:lpstr>
      <vt:lpstr>Implementation (technical)</vt:lpstr>
      <vt:lpstr>PowerPoint Presentation</vt:lpstr>
      <vt:lpstr>Benefits of OA to LTU and its researchers </vt:lpstr>
      <vt:lpstr>Uptake and successes</vt:lpstr>
      <vt:lpstr>Opportunities for improvement</vt:lpstr>
      <vt:lpstr>Alignment with LTU cultural values</vt:lpstr>
      <vt:lpstr>Part of a wider activity set</vt:lpstr>
      <vt:lpstr>[end]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OA in LTU:</dc:title>
  <dc:creator>Thomas Shafee</dc:creator>
  <cp:lastModifiedBy>Thomas Shafee</cp:lastModifiedBy>
  <cp:revision>66</cp:revision>
  <dcterms:created xsi:type="dcterms:W3CDTF">2020-10-14T01:41:37Z</dcterms:created>
  <dcterms:modified xsi:type="dcterms:W3CDTF">2021-01-20T00:29:22Z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0x010100AD4B2F948B80284A9F9BC1D6CBA68688</vt:lpwstr>
  </property>
</Properties>
</file>