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39"/>
  </p:notesMasterIdLst>
  <p:handoutMasterIdLst>
    <p:handoutMasterId r:id="rId40"/>
  </p:handoutMasterIdLst>
  <p:sldIdLst>
    <p:sldId id="366" r:id="rId5"/>
    <p:sldId id="341" r:id="rId6"/>
    <p:sldId id="391" r:id="rId7"/>
    <p:sldId id="342" r:id="rId8"/>
    <p:sldId id="434" r:id="rId9"/>
    <p:sldId id="449" r:id="rId10"/>
    <p:sldId id="390" r:id="rId11"/>
    <p:sldId id="448" r:id="rId12"/>
    <p:sldId id="451" r:id="rId13"/>
    <p:sldId id="453" r:id="rId14"/>
    <p:sldId id="385" r:id="rId15"/>
    <p:sldId id="368" r:id="rId16"/>
    <p:sldId id="369" r:id="rId17"/>
    <p:sldId id="442" r:id="rId18"/>
    <p:sldId id="437" r:id="rId19"/>
    <p:sldId id="370" r:id="rId20"/>
    <p:sldId id="371" r:id="rId21"/>
    <p:sldId id="372" r:id="rId22"/>
    <p:sldId id="438" r:id="rId23"/>
    <p:sldId id="378" r:id="rId24"/>
    <p:sldId id="452" r:id="rId25"/>
    <p:sldId id="444" r:id="rId26"/>
    <p:sldId id="446" r:id="rId27"/>
    <p:sldId id="379" r:id="rId28"/>
    <p:sldId id="380" r:id="rId29"/>
    <p:sldId id="388" r:id="rId30"/>
    <p:sldId id="443" r:id="rId31"/>
    <p:sldId id="436" r:id="rId32"/>
    <p:sldId id="439" r:id="rId33"/>
    <p:sldId id="440" r:id="rId34"/>
    <p:sldId id="454" r:id="rId35"/>
    <p:sldId id="431" r:id="rId36"/>
    <p:sldId id="441" r:id="rId37"/>
    <p:sldId id="450" r:id="rId38"/>
  </p:sldIdLst>
  <p:sldSz cx="12192000" cy="6858000"/>
  <p:notesSz cx="6797675" cy="9926638"/>
  <p:embeddedFontLs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Open Sans" panose="020B0606030504020204" pitchFamily="34"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Condensed" panose="02000000000000000000" pitchFamily="2" charset="0"/>
      <p:regular r:id="rId55"/>
      <p:bold r:id="rId56"/>
      <p:italic r:id="rId57"/>
      <p:boldItalic r:id="rId58"/>
    </p:embeddedFont>
    <p:embeddedFont>
      <p:font typeface="Wingdings 2" panose="05020102010507070707" pitchFamily="18" charset="2"/>
      <p:regular r:id="rId59"/>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2212"/>
    <a:srgbClr val="2F528F"/>
    <a:srgbClr val="7F7F7F"/>
    <a:srgbClr val="808080"/>
    <a:srgbClr val="DDDDDD"/>
    <a:srgbClr val="A6A6A6"/>
    <a:srgbClr val="3B3838"/>
    <a:srgbClr val="FF6C0B"/>
    <a:srgbClr val="FF9E1B"/>
    <a:srgbClr val="3B3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74618" autoAdjust="0"/>
  </p:normalViewPr>
  <p:slideViewPr>
    <p:cSldViewPr snapToGrid="0">
      <p:cViewPr varScale="1">
        <p:scale>
          <a:sx n="85" d="100"/>
          <a:sy n="85" d="100"/>
        </p:scale>
        <p:origin x="1530" y="84"/>
      </p:cViewPr>
      <p:guideLst>
        <p:guide orient="horz" pos="2160"/>
        <p:guide pos="3840"/>
      </p:guideLst>
    </p:cSldViewPr>
  </p:slideViewPr>
  <p:outlineViewPr>
    <p:cViewPr>
      <p:scale>
        <a:sx n="33" d="100"/>
        <a:sy n="33" d="100"/>
      </p:scale>
      <p:origin x="0" y="-3042"/>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font" Target="fonts/font19.fntdata"/></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F1258E-07D5-486E-A04D-69C39CF801E4}" type="doc">
      <dgm:prSet loTypeId="urn:microsoft.com/office/officeart/2005/8/layout/chevron1" loCatId="process" qsTypeId="urn:microsoft.com/office/officeart/2005/8/quickstyle/simple1" qsCatId="simple" csTypeId="urn:microsoft.com/office/officeart/2005/8/colors/colorful3" csCatId="colorful" phldr="1"/>
      <dgm:spPr/>
    </dgm:pt>
    <dgm:pt modelId="{80B81786-F45C-48D1-8BA2-7FE651EF2261}">
      <dgm:prSet phldrT="[Text]"/>
      <dgm:spPr/>
      <dgm:t>
        <a:bodyPr/>
        <a:lstStyle/>
        <a:p>
          <a:r>
            <a:rPr lang="en-AU"/>
            <a:t>Print</a:t>
          </a:r>
        </a:p>
      </dgm:t>
    </dgm:pt>
    <dgm:pt modelId="{C31B29D2-7356-4214-82EC-20787A361AF0}" type="parTrans" cxnId="{91F356B6-24DB-4C57-805B-25978F78EE46}">
      <dgm:prSet/>
      <dgm:spPr/>
      <dgm:t>
        <a:bodyPr/>
        <a:lstStyle/>
        <a:p>
          <a:endParaRPr lang="en-AU"/>
        </a:p>
      </dgm:t>
    </dgm:pt>
    <dgm:pt modelId="{AB6E3A2A-2202-4BF1-9155-F77B8B24C678}" type="sibTrans" cxnId="{91F356B6-24DB-4C57-805B-25978F78EE46}">
      <dgm:prSet/>
      <dgm:spPr/>
      <dgm:t>
        <a:bodyPr/>
        <a:lstStyle/>
        <a:p>
          <a:endParaRPr lang="en-AU"/>
        </a:p>
      </dgm:t>
    </dgm:pt>
    <dgm:pt modelId="{61B9F722-9C2C-42AF-91FE-777C615EBE25}">
      <dgm:prSet phldrT="[Text]"/>
      <dgm:spPr/>
      <dgm:t>
        <a:bodyPr/>
        <a:lstStyle/>
        <a:p>
          <a:r>
            <a:rPr lang="en-AU"/>
            <a:t>Electronic</a:t>
          </a:r>
        </a:p>
      </dgm:t>
    </dgm:pt>
    <dgm:pt modelId="{3DB4ED4C-B07C-488B-99F6-0F554867449E}" type="parTrans" cxnId="{AE4CEE99-5CB1-4922-B3D8-CEA8B3FFB482}">
      <dgm:prSet/>
      <dgm:spPr/>
      <dgm:t>
        <a:bodyPr/>
        <a:lstStyle/>
        <a:p>
          <a:endParaRPr lang="en-AU"/>
        </a:p>
      </dgm:t>
    </dgm:pt>
    <dgm:pt modelId="{D28536F0-EBD6-4F53-9BE3-26BE372F028D}" type="sibTrans" cxnId="{AE4CEE99-5CB1-4922-B3D8-CEA8B3FFB482}">
      <dgm:prSet/>
      <dgm:spPr/>
      <dgm:t>
        <a:bodyPr/>
        <a:lstStyle/>
        <a:p>
          <a:endParaRPr lang="en-AU"/>
        </a:p>
      </dgm:t>
    </dgm:pt>
    <dgm:pt modelId="{3F95A6AC-581E-4176-9207-C01A68BF19E0}">
      <dgm:prSet phldrT="[Text]"/>
      <dgm:spPr/>
      <dgm:t>
        <a:bodyPr/>
        <a:lstStyle/>
        <a:p>
          <a:r>
            <a:rPr lang="en-AU"/>
            <a:t>Free to read</a:t>
          </a:r>
        </a:p>
      </dgm:t>
    </dgm:pt>
    <dgm:pt modelId="{738F131E-358F-42E5-81C3-87E9494EA685}" type="parTrans" cxnId="{B0CF1441-430A-4C60-9AEE-35A587086E71}">
      <dgm:prSet/>
      <dgm:spPr/>
      <dgm:t>
        <a:bodyPr/>
        <a:lstStyle/>
        <a:p>
          <a:endParaRPr lang="en-AU"/>
        </a:p>
      </dgm:t>
    </dgm:pt>
    <dgm:pt modelId="{A1C5B81A-D997-42BD-BFDD-0209C995BED0}" type="sibTrans" cxnId="{B0CF1441-430A-4C60-9AEE-35A587086E71}">
      <dgm:prSet/>
      <dgm:spPr/>
      <dgm:t>
        <a:bodyPr/>
        <a:lstStyle/>
        <a:p>
          <a:endParaRPr lang="en-AU"/>
        </a:p>
      </dgm:t>
    </dgm:pt>
    <dgm:pt modelId="{52F29F00-C6CD-4AAF-8A93-3E1D883D850E}">
      <dgm:prSet phldrT="[Text]" custT="1"/>
      <dgm:spPr/>
      <dgm:t>
        <a:bodyPr/>
        <a:lstStyle/>
        <a:p>
          <a:r>
            <a:rPr lang="en-AU" sz="2800"/>
            <a:t>Artificial scarcity</a:t>
          </a:r>
        </a:p>
      </dgm:t>
    </dgm:pt>
    <dgm:pt modelId="{1E436298-DA17-40A6-81C1-D385210E7F50}" type="parTrans" cxnId="{2B8D4FFA-8925-4B0B-B3DA-09E44595BC40}">
      <dgm:prSet/>
      <dgm:spPr/>
      <dgm:t>
        <a:bodyPr/>
        <a:lstStyle/>
        <a:p>
          <a:endParaRPr lang="en-AU"/>
        </a:p>
      </dgm:t>
    </dgm:pt>
    <dgm:pt modelId="{141C02C6-A45E-469A-8CCD-375EABDCE85A}" type="sibTrans" cxnId="{2B8D4FFA-8925-4B0B-B3DA-09E44595BC40}">
      <dgm:prSet/>
      <dgm:spPr/>
      <dgm:t>
        <a:bodyPr/>
        <a:lstStyle/>
        <a:p>
          <a:endParaRPr lang="en-AU"/>
        </a:p>
      </dgm:t>
    </dgm:pt>
    <dgm:pt modelId="{76CB6552-0FE8-4496-A5FD-1A0C76731AA9}">
      <dgm:prSet phldrT="[Text]"/>
      <dgm:spPr/>
      <dgm:t>
        <a:bodyPr/>
        <a:lstStyle/>
        <a:p>
          <a:r>
            <a:rPr lang="en-AU"/>
            <a:t>Open</a:t>
          </a:r>
        </a:p>
      </dgm:t>
    </dgm:pt>
    <dgm:pt modelId="{491448A8-8E20-4856-9012-D868EB83624D}" type="parTrans" cxnId="{2D825FE3-08AD-4CF5-8268-C6A8BE2E8C1C}">
      <dgm:prSet/>
      <dgm:spPr/>
      <dgm:t>
        <a:bodyPr/>
        <a:lstStyle/>
        <a:p>
          <a:endParaRPr lang="en-AU"/>
        </a:p>
      </dgm:t>
    </dgm:pt>
    <dgm:pt modelId="{64DF2F06-5E0D-49CE-A758-928F377C2F20}" type="sibTrans" cxnId="{2D825FE3-08AD-4CF5-8268-C6A8BE2E8C1C}">
      <dgm:prSet/>
      <dgm:spPr/>
      <dgm:t>
        <a:bodyPr/>
        <a:lstStyle/>
        <a:p>
          <a:endParaRPr lang="en-AU"/>
        </a:p>
      </dgm:t>
    </dgm:pt>
    <dgm:pt modelId="{4A631F08-6B0E-4731-9981-01C2100E5EDC}">
      <dgm:prSet phldrT="[Text]" custT="1"/>
      <dgm:spPr/>
      <dgm:t>
        <a:bodyPr/>
        <a:lstStyle/>
        <a:p>
          <a:r>
            <a:rPr lang="en-AU" sz="2800"/>
            <a:t>Restricted usage</a:t>
          </a:r>
        </a:p>
      </dgm:t>
    </dgm:pt>
    <dgm:pt modelId="{0BEC631B-76B7-4CEA-80F7-A07DEDFC5B10}" type="parTrans" cxnId="{268B534D-309D-48C4-B519-134BC7F3F0E9}">
      <dgm:prSet/>
      <dgm:spPr/>
      <dgm:t>
        <a:bodyPr/>
        <a:lstStyle/>
        <a:p>
          <a:endParaRPr lang="en-AU"/>
        </a:p>
      </dgm:t>
    </dgm:pt>
    <dgm:pt modelId="{1CFBE0D9-58A6-4F3C-8B70-8A53BE374BB0}" type="sibTrans" cxnId="{268B534D-309D-48C4-B519-134BC7F3F0E9}">
      <dgm:prSet/>
      <dgm:spPr/>
      <dgm:t>
        <a:bodyPr/>
        <a:lstStyle/>
        <a:p>
          <a:endParaRPr lang="en-AU"/>
        </a:p>
      </dgm:t>
    </dgm:pt>
    <dgm:pt modelId="{B96B5ED3-DA04-4DE3-8F80-83F6FF626AF2}">
      <dgm:prSet phldrT="[Text]" custT="1"/>
      <dgm:spPr/>
      <dgm:t>
        <a:bodyPr/>
        <a:lstStyle/>
        <a:p>
          <a:r>
            <a:rPr lang="en-AU" sz="2800"/>
            <a:t>Strict DRM</a:t>
          </a:r>
        </a:p>
      </dgm:t>
    </dgm:pt>
    <dgm:pt modelId="{B2C50B66-0897-47E1-853E-712CD86B282B}" type="parTrans" cxnId="{C2FA8A4C-B3BB-4012-85FD-FBABEA4510F3}">
      <dgm:prSet/>
      <dgm:spPr/>
      <dgm:t>
        <a:bodyPr/>
        <a:lstStyle/>
        <a:p>
          <a:endParaRPr lang="en-AU"/>
        </a:p>
      </dgm:t>
    </dgm:pt>
    <dgm:pt modelId="{96CD1144-5DC9-49AD-BD15-8934128E2A65}" type="sibTrans" cxnId="{C2FA8A4C-B3BB-4012-85FD-FBABEA4510F3}">
      <dgm:prSet/>
      <dgm:spPr/>
      <dgm:t>
        <a:bodyPr/>
        <a:lstStyle/>
        <a:p>
          <a:endParaRPr lang="en-AU"/>
        </a:p>
      </dgm:t>
    </dgm:pt>
    <dgm:pt modelId="{C8701C11-F88B-4BBC-8484-BE3D3AA5DE2F}">
      <dgm:prSet phldrT="[Text]" custT="1"/>
      <dgm:spPr/>
      <dgm:t>
        <a:bodyPr/>
        <a:lstStyle/>
        <a:p>
          <a:r>
            <a:rPr lang="en-AU" sz="2800"/>
            <a:t>FAIR/Five Rs</a:t>
          </a:r>
        </a:p>
      </dgm:t>
    </dgm:pt>
    <dgm:pt modelId="{08CD184E-1271-4986-8E1B-75001136628C}" type="parTrans" cxnId="{D5E1ADA1-2163-47C9-8F95-B5D78379145C}">
      <dgm:prSet/>
      <dgm:spPr/>
    </dgm:pt>
    <dgm:pt modelId="{B9A2EA3E-1C19-4023-9C19-B8F8DDCEE708}" type="sibTrans" cxnId="{D5E1ADA1-2163-47C9-8F95-B5D78379145C}">
      <dgm:prSet/>
      <dgm:spPr/>
    </dgm:pt>
    <dgm:pt modelId="{40286E96-B9E5-4151-98C1-94239782F0C0}">
      <dgm:prSet phldrT="[Text]" custT="1"/>
      <dgm:spPr/>
      <dgm:t>
        <a:bodyPr/>
        <a:lstStyle/>
        <a:p>
          <a:r>
            <a:rPr lang="en-AU" sz="2800"/>
            <a:t>Knowledge equity</a:t>
          </a:r>
        </a:p>
      </dgm:t>
    </dgm:pt>
    <dgm:pt modelId="{D59BC2CF-109D-4B34-8986-B19E11B49069}" type="parTrans" cxnId="{91B02D22-9785-40E3-888D-02A0F94A2382}">
      <dgm:prSet/>
      <dgm:spPr/>
    </dgm:pt>
    <dgm:pt modelId="{20C6A6C6-C852-4D99-876E-E4B517DAE668}" type="sibTrans" cxnId="{91B02D22-9785-40E3-888D-02A0F94A2382}">
      <dgm:prSet/>
      <dgm:spPr/>
    </dgm:pt>
    <dgm:pt modelId="{8E941BBC-12B3-4E8C-B626-E3C0A5F3F68D}">
      <dgm:prSet phldrT="[Text]" custT="1"/>
      <dgm:spPr/>
      <dgm:t>
        <a:bodyPr/>
        <a:lstStyle/>
        <a:p>
          <a:r>
            <a:rPr lang="en-AU" sz="2800"/>
            <a:t>Traditional limitations</a:t>
          </a:r>
        </a:p>
      </dgm:t>
    </dgm:pt>
    <dgm:pt modelId="{1BCE0D77-8289-48F1-A4E6-46B6E44A4762}" type="parTrans" cxnId="{D5612DBD-F1EC-4B0A-A9C8-7812CC32C555}">
      <dgm:prSet/>
      <dgm:spPr/>
      <dgm:t>
        <a:bodyPr/>
        <a:lstStyle/>
        <a:p>
          <a:endParaRPr lang="en-AU"/>
        </a:p>
      </dgm:t>
    </dgm:pt>
    <dgm:pt modelId="{FAF24E9C-3B75-4CDF-BC1D-2D8B35A56770}" type="sibTrans" cxnId="{D5612DBD-F1EC-4B0A-A9C8-7812CC32C555}">
      <dgm:prSet/>
      <dgm:spPr/>
      <dgm:t>
        <a:bodyPr/>
        <a:lstStyle/>
        <a:p>
          <a:endParaRPr lang="en-AU"/>
        </a:p>
      </dgm:t>
    </dgm:pt>
    <dgm:pt modelId="{35F42313-5F76-4345-96E9-F8A0AA7681E5}">
      <dgm:prSet phldrT="[Text]" custT="1"/>
      <dgm:spPr/>
      <dgm:t>
        <a:bodyPr/>
        <a:lstStyle/>
        <a:p>
          <a:r>
            <a:rPr lang="en-AU" sz="2800"/>
            <a:t>Paywalled</a:t>
          </a:r>
        </a:p>
      </dgm:t>
    </dgm:pt>
    <dgm:pt modelId="{B920700A-DD90-4DF9-A795-7FF2A1CCA3FF}" type="parTrans" cxnId="{023EFB8F-F9D7-42DD-A8B5-00DFFED599D8}">
      <dgm:prSet/>
      <dgm:spPr/>
      <dgm:t>
        <a:bodyPr/>
        <a:lstStyle/>
        <a:p>
          <a:endParaRPr lang="en-AU"/>
        </a:p>
      </dgm:t>
    </dgm:pt>
    <dgm:pt modelId="{95DB957F-8C79-4053-A8E7-215799C86EBF}" type="sibTrans" cxnId="{023EFB8F-F9D7-42DD-A8B5-00DFFED599D8}">
      <dgm:prSet/>
      <dgm:spPr/>
      <dgm:t>
        <a:bodyPr/>
        <a:lstStyle/>
        <a:p>
          <a:endParaRPr lang="en-AU"/>
        </a:p>
      </dgm:t>
    </dgm:pt>
    <dgm:pt modelId="{5714291C-CD39-4ABA-B0F2-3414A56741FC}">
      <dgm:prSet phldrT="[Text]" custT="1"/>
      <dgm:spPr/>
      <dgm:t>
        <a:bodyPr/>
        <a:lstStyle/>
        <a:p>
          <a:r>
            <a:rPr lang="en-AU" sz="2800" dirty="0"/>
            <a:t>Access isn’t enough</a:t>
          </a:r>
        </a:p>
      </dgm:t>
    </dgm:pt>
    <dgm:pt modelId="{B07833C2-F24F-470E-B03C-6DBCE5319C4F}" type="parTrans" cxnId="{E818D418-A968-49DC-8E04-C7CA84C646F9}">
      <dgm:prSet/>
      <dgm:spPr/>
      <dgm:t>
        <a:bodyPr/>
        <a:lstStyle/>
        <a:p>
          <a:endParaRPr lang="en-AU"/>
        </a:p>
      </dgm:t>
    </dgm:pt>
    <dgm:pt modelId="{A96D30D3-84FD-46FD-83A1-4FDAE9F8420A}" type="sibTrans" cxnId="{E818D418-A968-49DC-8E04-C7CA84C646F9}">
      <dgm:prSet/>
      <dgm:spPr/>
      <dgm:t>
        <a:bodyPr/>
        <a:lstStyle/>
        <a:p>
          <a:endParaRPr lang="en-AU"/>
        </a:p>
      </dgm:t>
    </dgm:pt>
    <dgm:pt modelId="{D1FFA6F0-9402-45A5-BF7D-698BBA894295}" type="pres">
      <dgm:prSet presAssocID="{27F1258E-07D5-486E-A04D-69C39CF801E4}" presName="Name0" presStyleCnt="0">
        <dgm:presLayoutVars>
          <dgm:dir/>
          <dgm:animLvl val="lvl"/>
          <dgm:resizeHandles val="exact"/>
        </dgm:presLayoutVars>
      </dgm:prSet>
      <dgm:spPr/>
    </dgm:pt>
    <dgm:pt modelId="{3477D5C9-29B8-4BBA-8923-01C5DCDE2D37}" type="pres">
      <dgm:prSet presAssocID="{80B81786-F45C-48D1-8BA2-7FE651EF2261}" presName="composite" presStyleCnt="0"/>
      <dgm:spPr/>
    </dgm:pt>
    <dgm:pt modelId="{0C70E119-08D6-45AC-8F37-5FFC5092BBE4}" type="pres">
      <dgm:prSet presAssocID="{80B81786-F45C-48D1-8BA2-7FE651EF2261}" presName="parTx" presStyleLbl="node1" presStyleIdx="0" presStyleCnt="4">
        <dgm:presLayoutVars>
          <dgm:chMax val="0"/>
          <dgm:chPref val="0"/>
          <dgm:bulletEnabled val="1"/>
        </dgm:presLayoutVars>
      </dgm:prSet>
      <dgm:spPr/>
    </dgm:pt>
    <dgm:pt modelId="{41320444-9D0E-4A01-9B0B-128D06E9D279}" type="pres">
      <dgm:prSet presAssocID="{80B81786-F45C-48D1-8BA2-7FE651EF2261}" presName="desTx" presStyleLbl="revTx" presStyleIdx="0" presStyleCnt="4">
        <dgm:presLayoutVars>
          <dgm:bulletEnabled val="1"/>
        </dgm:presLayoutVars>
      </dgm:prSet>
      <dgm:spPr/>
    </dgm:pt>
    <dgm:pt modelId="{2EED8AE3-1CAF-4A45-BD6B-3CDDBBD0C371}" type="pres">
      <dgm:prSet presAssocID="{AB6E3A2A-2202-4BF1-9155-F77B8B24C678}" presName="space" presStyleCnt="0"/>
      <dgm:spPr/>
    </dgm:pt>
    <dgm:pt modelId="{47FC2534-8919-452B-895B-9C16853F349D}" type="pres">
      <dgm:prSet presAssocID="{61B9F722-9C2C-42AF-91FE-777C615EBE25}" presName="composite" presStyleCnt="0"/>
      <dgm:spPr/>
    </dgm:pt>
    <dgm:pt modelId="{87318693-C4FD-4961-ABEB-73E59F7F011A}" type="pres">
      <dgm:prSet presAssocID="{61B9F722-9C2C-42AF-91FE-777C615EBE25}" presName="parTx" presStyleLbl="node1" presStyleIdx="1" presStyleCnt="4">
        <dgm:presLayoutVars>
          <dgm:chMax val="0"/>
          <dgm:chPref val="0"/>
          <dgm:bulletEnabled val="1"/>
        </dgm:presLayoutVars>
      </dgm:prSet>
      <dgm:spPr/>
    </dgm:pt>
    <dgm:pt modelId="{8D6D0CD4-13D5-4DB2-AF70-A56CA4B60A88}" type="pres">
      <dgm:prSet presAssocID="{61B9F722-9C2C-42AF-91FE-777C615EBE25}" presName="desTx" presStyleLbl="revTx" presStyleIdx="1" presStyleCnt="4">
        <dgm:presLayoutVars>
          <dgm:bulletEnabled val="1"/>
        </dgm:presLayoutVars>
      </dgm:prSet>
      <dgm:spPr/>
    </dgm:pt>
    <dgm:pt modelId="{2DC2A603-025E-401E-B7C0-1F275D17C8C3}" type="pres">
      <dgm:prSet presAssocID="{D28536F0-EBD6-4F53-9BE3-26BE372F028D}" presName="space" presStyleCnt="0"/>
      <dgm:spPr/>
    </dgm:pt>
    <dgm:pt modelId="{EB3D34B3-4F7C-4072-8EC7-4F726F87F4C5}" type="pres">
      <dgm:prSet presAssocID="{3F95A6AC-581E-4176-9207-C01A68BF19E0}" presName="composite" presStyleCnt="0"/>
      <dgm:spPr/>
    </dgm:pt>
    <dgm:pt modelId="{9A3E8F48-475C-48A7-86C9-D09E3D280683}" type="pres">
      <dgm:prSet presAssocID="{3F95A6AC-581E-4176-9207-C01A68BF19E0}" presName="parTx" presStyleLbl="node1" presStyleIdx="2" presStyleCnt="4">
        <dgm:presLayoutVars>
          <dgm:chMax val="0"/>
          <dgm:chPref val="0"/>
          <dgm:bulletEnabled val="1"/>
        </dgm:presLayoutVars>
      </dgm:prSet>
      <dgm:spPr/>
    </dgm:pt>
    <dgm:pt modelId="{6B2A207F-1323-4131-A58B-F02A1CC2431B}" type="pres">
      <dgm:prSet presAssocID="{3F95A6AC-581E-4176-9207-C01A68BF19E0}" presName="desTx" presStyleLbl="revTx" presStyleIdx="2" presStyleCnt="4">
        <dgm:presLayoutVars>
          <dgm:bulletEnabled val="1"/>
        </dgm:presLayoutVars>
      </dgm:prSet>
      <dgm:spPr/>
    </dgm:pt>
    <dgm:pt modelId="{8AD4CD7D-A950-41B1-AB20-1D370B4E5BE1}" type="pres">
      <dgm:prSet presAssocID="{A1C5B81A-D997-42BD-BFDD-0209C995BED0}" presName="space" presStyleCnt="0"/>
      <dgm:spPr/>
    </dgm:pt>
    <dgm:pt modelId="{5A5D1F7D-B92B-44F3-92E8-A86501C94AB8}" type="pres">
      <dgm:prSet presAssocID="{76CB6552-0FE8-4496-A5FD-1A0C76731AA9}" presName="composite" presStyleCnt="0"/>
      <dgm:spPr/>
    </dgm:pt>
    <dgm:pt modelId="{4F0AF9B6-DC57-4732-BA2E-791AF9CCB1B9}" type="pres">
      <dgm:prSet presAssocID="{76CB6552-0FE8-4496-A5FD-1A0C76731AA9}" presName="parTx" presStyleLbl="node1" presStyleIdx="3" presStyleCnt="4">
        <dgm:presLayoutVars>
          <dgm:chMax val="0"/>
          <dgm:chPref val="0"/>
          <dgm:bulletEnabled val="1"/>
        </dgm:presLayoutVars>
      </dgm:prSet>
      <dgm:spPr/>
    </dgm:pt>
    <dgm:pt modelId="{72E88874-AD7D-42FD-881E-14353AFB9EF9}" type="pres">
      <dgm:prSet presAssocID="{76CB6552-0FE8-4496-A5FD-1A0C76731AA9}" presName="desTx" presStyleLbl="revTx" presStyleIdx="3" presStyleCnt="4">
        <dgm:presLayoutVars>
          <dgm:bulletEnabled val="1"/>
        </dgm:presLayoutVars>
      </dgm:prSet>
      <dgm:spPr/>
    </dgm:pt>
  </dgm:ptLst>
  <dgm:cxnLst>
    <dgm:cxn modelId="{DB981202-8237-495C-AF4E-B931FE79371F}" type="presOf" srcId="{40286E96-B9E5-4151-98C1-94239782F0C0}" destId="{72E88874-AD7D-42FD-881E-14353AFB9EF9}" srcOrd="0" destOrd="1" presId="urn:microsoft.com/office/officeart/2005/8/layout/chevron1"/>
    <dgm:cxn modelId="{08C7FD07-794C-4326-A315-5E9287F813E9}" type="presOf" srcId="{35F42313-5F76-4345-96E9-F8A0AA7681E5}" destId="{8D6D0CD4-13D5-4DB2-AF70-A56CA4B60A88}" srcOrd="0" destOrd="1" presId="urn:microsoft.com/office/officeart/2005/8/layout/chevron1"/>
    <dgm:cxn modelId="{7471A217-D79B-4EB1-B941-7F1B02FF7168}" type="presOf" srcId="{8E941BBC-12B3-4E8C-B626-E3C0A5F3F68D}" destId="{41320444-9D0E-4A01-9B0B-128D06E9D279}" srcOrd="0" destOrd="0" presId="urn:microsoft.com/office/officeart/2005/8/layout/chevron1"/>
    <dgm:cxn modelId="{E818D418-A968-49DC-8E04-C7CA84C646F9}" srcId="{3F95A6AC-581E-4176-9207-C01A68BF19E0}" destId="{5714291C-CD39-4ABA-B0F2-3414A56741FC}" srcOrd="1" destOrd="0" parTransId="{B07833C2-F24F-470E-B03C-6DBCE5319C4F}" sibTransId="{A96D30D3-84FD-46FD-83A1-4FDAE9F8420A}"/>
    <dgm:cxn modelId="{06D2B41D-B07C-4EE0-BDAA-4FF76A6CB55B}" type="presOf" srcId="{80B81786-F45C-48D1-8BA2-7FE651EF2261}" destId="{0C70E119-08D6-45AC-8F37-5FFC5092BBE4}" srcOrd="0" destOrd="0" presId="urn:microsoft.com/office/officeart/2005/8/layout/chevron1"/>
    <dgm:cxn modelId="{91B02D22-9785-40E3-888D-02A0F94A2382}" srcId="{76CB6552-0FE8-4496-A5FD-1A0C76731AA9}" destId="{40286E96-B9E5-4151-98C1-94239782F0C0}" srcOrd="1" destOrd="0" parTransId="{D59BC2CF-109D-4B34-8986-B19E11B49069}" sibTransId="{20C6A6C6-C852-4D99-876E-E4B517DAE668}"/>
    <dgm:cxn modelId="{240A512A-7B1A-4855-99C3-E687EFA50B25}" type="presOf" srcId="{52F29F00-C6CD-4AAF-8A93-3E1D883D850E}" destId="{8D6D0CD4-13D5-4DB2-AF70-A56CA4B60A88}" srcOrd="0" destOrd="0" presId="urn:microsoft.com/office/officeart/2005/8/layout/chevron1"/>
    <dgm:cxn modelId="{BA43892B-1DEE-49BD-B191-06796999B54A}" type="presOf" srcId="{3F95A6AC-581E-4176-9207-C01A68BF19E0}" destId="{9A3E8F48-475C-48A7-86C9-D09E3D280683}" srcOrd="0" destOrd="0" presId="urn:microsoft.com/office/officeart/2005/8/layout/chevron1"/>
    <dgm:cxn modelId="{C4A9F23A-A57D-4F54-B4F2-7E650429E70F}" type="presOf" srcId="{61B9F722-9C2C-42AF-91FE-777C615EBE25}" destId="{87318693-C4FD-4961-ABEB-73E59F7F011A}" srcOrd="0" destOrd="0" presId="urn:microsoft.com/office/officeart/2005/8/layout/chevron1"/>
    <dgm:cxn modelId="{4452FF5E-9D36-4E05-8563-2B373B731CD8}" type="presOf" srcId="{C8701C11-F88B-4BBC-8484-BE3D3AA5DE2F}" destId="{72E88874-AD7D-42FD-881E-14353AFB9EF9}" srcOrd="0" destOrd="0" presId="urn:microsoft.com/office/officeart/2005/8/layout/chevron1"/>
    <dgm:cxn modelId="{B0CF1441-430A-4C60-9AEE-35A587086E71}" srcId="{27F1258E-07D5-486E-A04D-69C39CF801E4}" destId="{3F95A6AC-581E-4176-9207-C01A68BF19E0}" srcOrd="2" destOrd="0" parTransId="{738F131E-358F-42E5-81C3-87E9494EA685}" sibTransId="{A1C5B81A-D997-42BD-BFDD-0209C995BED0}"/>
    <dgm:cxn modelId="{C2FA8A4C-B3BB-4012-85FD-FBABEA4510F3}" srcId="{61B9F722-9C2C-42AF-91FE-777C615EBE25}" destId="{B96B5ED3-DA04-4DE3-8F80-83F6FF626AF2}" srcOrd="2" destOrd="0" parTransId="{B2C50B66-0897-47E1-853E-712CD86B282B}" sibTransId="{96CD1144-5DC9-49AD-BD15-8934128E2A65}"/>
    <dgm:cxn modelId="{268B534D-309D-48C4-B519-134BC7F3F0E9}" srcId="{3F95A6AC-581E-4176-9207-C01A68BF19E0}" destId="{4A631F08-6B0E-4731-9981-01C2100E5EDC}" srcOrd="0" destOrd="0" parTransId="{0BEC631B-76B7-4CEA-80F7-A07DEDFC5B10}" sibTransId="{1CFBE0D9-58A6-4F3C-8B70-8A53BE374BB0}"/>
    <dgm:cxn modelId="{04F3CC84-3A6E-4ABE-93D2-C0E504EF3553}" type="presOf" srcId="{4A631F08-6B0E-4731-9981-01C2100E5EDC}" destId="{6B2A207F-1323-4131-A58B-F02A1CC2431B}" srcOrd="0" destOrd="0" presId="urn:microsoft.com/office/officeart/2005/8/layout/chevron1"/>
    <dgm:cxn modelId="{4FEDA685-7DF1-4CD2-9D5C-E6A684E7B083}" type="presOf" srcId="{B96B5ED3-DA04-4DE3-8F80-83F6FF626AF2}" destId="{8D6D0CD4-13D5-4DB2-AF70-A56CA4B60A88}" srcOrd="0" destOrd="2" presId="urn:microsoft.com/office/officeart/2005/8/layout/chevron1"/>
    <dgm:cxn modelId="{023EFB8F-F9D7-42DD-A8B5-00DFFED599D8}" srcId="{61B9F722-9C2C-42AF-91FE-777C615EBE25}" destId="{35F42313-5F76-4345-96E9-F8A0AA7681E5}" srcOrd="1" destOrd="0" parTransId="{B920700A-DD90-4DF9-A795-7FF2A1CCA3FF}" sibTransId="{95DB957F-8C79-4053-A8E7-215799C86EBF}"/>
    <dgm:cxn modelId="{AE4CEE99-5CB1-4922-B3D8-CEA8B3FFB482}" srcId="{27F1258E-07D5-486E-A04D-69C39CF801E4}" destId="{61B9F722-9C2C-42AF-91FE-777C615EBE25}" srcOrd="1" destOrd="0" parTransId="{3DB4ED4C-B07C-488B-99F6-0F554867449E}" sibTransId="{D28536F0-EBD6-4F53-9BE3-26BE372F028D}"/>
    <dgm:cxn modelId="{D5E1ADA1-2163-47C9-8F95-B5D78379145C}" srcId="{76CB6552-0FE8-4496-A5FD-1A0C76731AA9}" destId="{C8701C11-F88B-4BBC-8484-BE3D3AA5DE2F}" srcOrd="0" destOrd="0" parTransId="{08CD184E-1271-4986-8E1B-75001136628C}" sibTransId="{B9A2EA3E-1C19-4023-9C19-B8F8DDCEE708}"/>
    <dgm:cxn modelId="{91F356B6-24DB-4C57-805B-25978F78EE46}" srcId="{27F1258E-07D5-486E-A04D-69C39CF801E4}" destId="{80B81786-F45C-48D1-8BA2-7FE651EF2261}" srcOrd="0" destOrd="0" parTransId="{C31B29D2-7356-4214-82EC-20787A361AF0}" sibTransId="{AB6E3A2A-2202-4BF1-9155-F77B8B24C678}"/>
    <dgm:cxn modelId="{D5612DBD-F1EC-4B0A-A9C8-7812CC32C555}" srcId="{80B81786-F45C-48D1-8BA2-7FE651EF2261}" destId="{8E941BBC-12B3-4E8C-B626-E3C0A5F3F68D}" srcOrd="0" destOrd="0" parTransId="{1BCE0D77-8289-48F1-A4E6-46B6E44A4762}" sibTransId="{FAF24E9C-3B75-4CDF-BC1D-2D8B35A56770}"/>
    <dgm:cxn modelId="{2D825FE3-08AD-4CF5-8268-C6A8BE2E8C1C}" srcId="{27F1258E-07D5-486E-A04D-69C39CF801E4}" destId="{76CB6552-0FE8-4496-A5FD-1A0C76731AA9}" srcOrd="3" destOrd="0" parTransId="{491448A8-8E20-4856-9012-D868EB83624D}" sibTransId="{64DF2F06-5E0D-49CE-A758-928F377C2F20}"/>
    <dgm:cxn modelId="{8B6762E3-D06C-464D-B782-F079B072CB95}" type="presOf" srcId="{76CB6552-0FE8-4496-A5FD-1A0C76731AA9}" destId="{4F0AF9B6-DC57-4732-BA2E-791AF9CCB1B9}" srcOrd="0" destOrd="0" presId="urn:microsoft.com/office/officeart/2005/8/layout/chevron1"/>
    <dgm:cxn modelId="{D12BA2E7-CCF6-4450-926F-2ED97FA882BD}" type="presOf" srcId="{27F1258E-07D5-486E-A04D-69C39CF801E4}" destId="{D1FFA6F0-9402-45A5-BF7D-698BBA894295}" srcOrd="0" destOrd="0" presId="urn:microsoft.com/office/officeart/2005/8/layout/chevron1"/>
    <dgm:cxn modelId="{B47A08F9-8F7F-4111-B3A3-470ED1B35C41}" type="presOf" srcId="{5714291C-CD39-4ABA-B0F2-3414A56741FC}" destId="{6B2A207F-1323-4131-A58B-F02A1CC2431B}" srcOrd="0" destOrd="1" presId="urn:microsoft.com/office/officeart/2005/8/layout/chevron1"/>
    <dgm:cxn modelId="{2B8D4FFA-8925-4B0B-B3DA-09E44595BC40}" srcId="{61B9F722-9C2C-42AF-91FE-777C615EBE25}" destId="{52F29F00-C6CD-4AAF-8A93-3E1D883D850E}" srcOrd="0" destOrd="0" parTransId="{1E436298-DA17-40A6-81C1-D385210E7F50}" sibTransId="{141C02C6-A45E-469A-8CCD-375EABDCE85A}"/>
    <dgm:cxn modelId="{0A7D2DC4-0FA1-4FB4-8E25-19DE4E86A21B}" type="presParOf" srcId="{D1FFA6F0-9402-45A5-BF7D-698BBA894295}" destId="{3477D5C9-29B8-4BBA-8923-01C5DCDE2D37}" srcOrd="0" destOrd="0" presId="urn:microsoft.com/office/officeart/2005/8/layout/chevron1"/>
    <dgm:cxn modelId="{CB7368DC-F3B8-40FF-BD1E-A107E56824FD}" type="presParOf" srcId="{3477D5C9-29B8-4BBA-8923-01C5DCDE2D37}" destId="{0C70E119-08D6-45AC-8F37-5FFC5092BBE4}" srcOrd="0" destOrd="0" presId="urn:microsoft.com/office/officeart/2005/8/layout/chevron1"/>
    <dgm:cxn modelId="{C4C734F0-4C9E-41E3-9A21-E839B64299E5}" type="presParOf" srcId="{3477D5C9-29B8-4BBA-8923-01C5DCDE2D37}" destId="{41320444-9D0E-4A01-9B0B-128D06E9D279}" srcOrd="1" destOrd="0" presId="urn:microsoft.com/office/officeart/2005/8/layout/chevron1"/>
    <dgm:cxn modelId="{CB2AC64C-3EAB-424C-B69B-197F66B098CE}" type="presParOf" srcId="{D1FFA6F0-9402-45A5-BF7D-698BBA894295}" destId="{2EED8AE3-1CAF-4A45-BD6B-3CDDBBD0C371}" srcOrd="1" destOrd="0" presId="urn:microsoft.com/office/officeart/2005/8/layout/chevron1"/>
    <dgm:cxn modelId="{AF632384-9989-4180-BF9E-AEC0E7C8E286}" type="presParOf" srcId="{D1FFA6F0-9402-45A5-BF7D-698BBA894295}" destId="{47FC2534-8919-452B-895B-9C16853F349D}" srcOrd="2" destOrd="0" presId="urn:microsoft.com/office/officeart/2005/8/layout/chevron1"/>
    <dgm:cxn modelId="{A615700C-6FFF-47D0-B119-E6834067AF3C}" type="presParOf" srcId="{47FC2534-8919-452B-895B-9C16853F349D}" destId="{87318693-C4FD-4961-ABEB-73E59F7F011A}" srcOrd="0" destOrd="0" presId="urn:microsoft.com/office/officeart/2005/8/layout/chevron1"/>
    <dgm:cxn modelId="{A557E930-E27A-4370-8861-DBDE46AC41A8}" type="presParOf" srcId="{47FC2534-8919-452B-895B-9C16853F349D}" destId="{8D6D0CD4-13D5-4DB2-AF70-A56CA4B60A88}" srcOrd="1" destOrd="0" presId="urn:microsoft.com/office/officeart/2005/8/layout/chevron1"/>
    <dgm:cxn modelId="{A7971F2D-3CE2-4868-AE55-538077EBF686}" type="presParOf" srcId="{D1FFA6F0-9402-45A5-BF7D-698BBA894295}" destId="{2DC2A603-025E-401E-B7C0-1F275D17C8C3}" srcOrd="3" destOrd="0" presId="urn:microsoft.com/office/officeart/2005/8/layout/chevron1"/>
    <dgm:cxn modelId="{7416D15F-9455-4785-8F9D-1FA269EF1A6E}" type="presParOf" srcId="{D1FFA6F0-9402-45A5-BF7D-698BBA894295}" destId="{EB3D34B3-4F7C-4072-8EC7-4F726F87F4C5}" srcOrd="4" destOrd="0" presId="urn:microsoft.com/office/officeart/2005/8/layout/chevron1"/>
    <dgm:cxn modelId="{119826FC-5319-4763-896D-E3771C22E30E}" type="presParOf" srcId="{EB3D34B3-4F7C-4072-8EC7-4F726F87F4C5}" destId="{9A3E8F48-475C-48A7-86C9-D09E3D280683}" srcOrd="0" destOrd="0" presId="urn:microsoft.com/office/officeart/2005/8/layout/chevron1"/>
    <dgm:cxn modelId="{DDA24388-B4CE-4C5A-B6E1-D3210D318A9A}" type="presParOf" srcId="{EB3D34B3-4F7C-4072-8EC7-4F726F87F4C5}" destId="{6B2A207F-1323-4131-A58B-F02A1CC2431B}" srcOrd="1" destOrd="0" presId="urn:microsoft.com/office/officeart/2005/8/layout/chevron1"/>
    <dgm:cxn modelId="{636C64B1-6106-4525-96C8-CE8F88D77FA3}" type="presParOf" srcId="{D1FFA6F0-9402-45A5-BF7D-698BBA894295}" destId="{8AD4CD7D-A950-41B1-AB20-1D370B4E5BE1}" srcOrd="5" destOrd="0" presId="urn:microsoft.com/office/officeart/2005/8/layout/chevron1"/>
    <dgm:cxn modelId="{E6CE2F7D-85E6-4013-A742-2D941FE7A78F}" type="presParOf" srcId="{D1FFA6F0-9402-45A5-BF7D-698BBA894295}" destId="{5A5D1F7D-B92B-44F3-92E8-A86501C94AB8}" srcOrd="6" destOrd="0" presId="urn:microsoft.com/office/officeart/2005/8/layout/chevron1"/>
    <dgm:cxn modelId="{23EFEEAA-5441-4414-A6FA-B05E1442A98D}" type="presParOf" srcId="{5A5D1F7D-B92B-44F3-92E8-A86501C94AB8}" destId="{4F0AF9B6-DC57-4732-BA2E-791AF9CCB1B9}" srcOrd="0" destOrd="0" presId="urn:microsoft.com/office/officeart/2005/8/layout/chevron1"/>
    <dgm:cxn modelId="{3CB4C0BC-E329-432A-B66F-CD826B295BBE}" type="presParOf" srcId="{5A5D1F7D-B92B-44F3-92E8-A86501C94AB8}" destId="{72E88874-AD7D-42FD-881E-14353AFB9EF9}"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9D61DD-C5B6-4C40-8414-FE64FD643E7A}" type="doc">
      <dgm:prSet loTypeId="urn:microsoft.com/office/officeart/2005/8/layout/vList5" loCatId="list" qsTypeId="urn:microsoft.com/office/officeart/2005/8/quickstyle/simple2" qsCatId="simple" csTypeId="urn:microsoft.com/office/officeart/2005/8/colors/accent3_2" csCatId="accent3" phldr="1"/>
      <dgm:spPr/>
      <dgm:t>
        <a:bodyPr/>
        <a:lstStyle/>
        <a:p>
          <a:endParaRPr lang="en-US"/>
        </a:p>
      </dgm:t>
    </dgm:pt>
    <dgm:pt modelId="{08E317FE-750F-4D75-907D-578DEAA0E9E1}">
      <dgm:prSet/>
      <dgm:spPr>
        <a:solidFill>
          <a:srgbClr val="E52212"/>
        </a:solidFill>
      </dgm:spPr>
      <dgm:t>
        <a:bodyPr/>
        <a:lstStyle/>
        <a:p>
          <a:r>
            <a:rPr lang="en-AU" dirty="0"/>
            <a:t>Advocate strategically. Where are the openings?</a:t>
          </a:r>
          <a:endParaRPr lang="en-US" dirty="0"/>
        </a:p>
      </dgm:t>
    </dgm:pt>
    <dgm:pt modelId="{0BBC583F-E61F-4D51-A3F0-F42F5B46DB7B}" type="parTrans" cxnId="{DA1C2179-EC3F-4DF1-8272-AB96FA189DC7}">
      <dgm:prSet/>
      <dgm:spPr/>
      <dgm:t>
        <a:bodyPr/>
        <a:lstStyle/>
        <a:p>
          <a:endParaRPr lang="en-US"/>
        </a:p>
      </dgm:t>
    </dgm:pt>
    <dgm:pt modelId="{4E92A6F0-D5B7-4CE7-A6E7-7CA48B27EF44}" type="sibTrans" cxnId="{DA1C2179-EC3F-4DF1-8272-AB96FA189DC7}">
      <dgm:prSet/>
      <dgm:spPr/>
      <dgm:t>
        <a:bodyPr/>
        <a:lstStyle/>
        <a:p>
          <a:endParaRPr lang="en-US"/>
        </a:p>
      </dgm:t>
    </dgm:pt>
    <dgm:pt modelId="{7EDB63AB-2CF8-42B9-8EDC-422EE9BBB14B}">
      <dgm:prSet/>
      <dgm:spPr>
        <a:solidFill>
          <a:srgbClr val="E52212"/>
        </a:solidFill>
      </dgm:spPr>
      <dgm:t>
        <a:bodyPr/>
        <a:lstStyle/>
        <a:p>
          <a:r>
            <a:rPr lang="en-AU"/>
            <a:t>Frame benefits clearly to stakeholders</a:t>
          </a:r>
          <a:endParaRPr lang="en-US"/>
        </a:p>
      </dgm:t>
    </dgm:pt>
    <dgm:pt modelId="{0A3FEF35-1A14-4604-B384-88D4AE91B2FB}" type="parTrans" cxnId="{4C344037-1DD7-4EE8-945E-F806ACEAED32}">
      <dgm:prSet/>
      <dgm:spPr/>
      <dgm:t>
        <a:bodyPr/>
        <a:lstStyle/>
        <a:p>
          <a:endParaRPr lang="en-US"/>
        </a:p>
      </dgm:t>
    </dgm:pt>
    <dgm:pt modelId="{034D554A-29D1-457F-B0CF-727556548FBE}" type="sibTrans" cxnId="{4C344037-1DD7-4EE8-945E-F806ACEAED32}">
      <dgm:prSet/>
      <dgm:spPr/>
      <dgm:t>
        <a:bodyPr/>
        <a:lstStyle/>
        <a:p>
          <a:endParaRPr lang="en-US"/>
        </a:p>
      </dgm:t>
    </dgm:pt>
    <dgm:pt modelId="{A84F3614-F65A-48FB-96A0-A73996AB8641}">
      <dgm:prSet/>
      <dgm:spPr/>
      <dgm:t>
        <a:bodyPr/>
        <a:lstStyle/>
        <a:p>
          <a:pPr>
            <a:buNone/>
          </a:pPr>
          <a:r>
            <a:rPr lang="en-AU" dirty="0"/>
            <a:t>Focus on gains for learning and students - not just the resource</a:t>
          </a:r>
          <a:endParaRPr lang="en-US" dirty="0"/>
        </a:p>
      </dgm:t>
    </dgm:pt>
    <dgm:pt modelId="{F396809C-1759-407B-85FD-BF5789DC6B7F}" type="parTrans" cxnId="{94D5D757-2011-4BBC-BE8D-D2DC482FB9C4}">
      <dgm:prSet/>
      <dgm:spPr/>
      <dgm:t>
        <a:bodyPr/>
        <a:lstStyle/>
        <a:p>
          <a:endParaRPr lang="en-US"/>
        </a:p>
      </dgm:t>
    </dgm:pt>
    <dgm:pt modelId="{2FDB9BA9-46DB-4400-8DDF-3F93C7619207}" type="sibTrans" cxnId="{94D5D757-2011-4BBC-BE8D-D2DC482FB9C4}">
      <dgm:prSet/>
      <dgm:spPr/>
      <dgm:t>
        <a:bodyPr/>
        <a:lstStyle/>
        <a:p>
          <a:endParaRPr lang="en-US"/>
        </a:p>
      </dgm:t>
    </dgm:pt>
    <dgm:pt modelId="{FF9EBAC5-B94D-4F45-95CF-B9C6BEFD15B4}">
      <dgm:prSet/>
      <dgm:spPr/>
      <dgm:t>
        <a:bodyPr/>
        <a:lstStyle/>
        <a:p>
          <a:pPr>
            <a:buNone/>
          </a:pPr>
          <a:r>
            <a:rPr lang="en-AU" dirty="0"/>
            <a:t>Advocating for open access “by stealth”. Frame it in terms of the “so what?”</a:t>
          </a:r>
          <a:endParaRPr lang="en-US" dirty="0"/>
        </a:p>
      </dgm:t>
    </dgm:pt>
    <dgm:pt modelId="{D2331EE1-975A-4AF1-9AAC-749333D880D4}" type="parTrans" cxnId="{2D37E560-B25F-4105-A952-CA80DB2668A2}">
      <dgm:prSet/>
      <dgm:spPr/>
      <dgm:t>
        <a:bodyPr/>
        <a:lstStyle/>
        <a:p>
          <a:endParaRPr lang="en-US"/>
        </a:p>
      </dgm:t>
    </dgm:pt>
    <dgm:pt modelId="{F14F4D16-E518-4670-9F3D-4841D630C7C0}" type="sibTrans" cxnId="{2D37E560-B25F-4105-A952-CA80DB2668A2}">
      <dgm:prSet/>
      <dgm:spPr/>
      <dgm:t>
        <a:bodyPr/>
        <a:lstStyle/>
        <a:p>
          <a:endParaRPr lang="en-US"/>
        </a:p>
      </dgm:t>
    </dgm:pt>
    <dgm:pt modelId="{B94A253C-55F9-4AD4-AEB1-98273F3DB0C2}">
      <dgm:prSet/>
      <dgm:spPr/>
      <dgm:t>
        <a:bodyPr/>
        <a:lstStyle/>
        <a:p>
          <a:pPr>
            <a:buNone/>
          </a:pPr>
          <a:r>
            <a:rPr lang="en-AU" dirty="0"/>
            <a:t>Diversity, inclusion, and equity – see RMIT’s Open Educational Practices Framework</a:t>
          </a:r>
          <a:endParaRPr lang="en-US" dirty="0"/>
        </a:p>
      </dgm:t>
    </dgm:pt>
    <dgm:pt modelId="{5341A23B-2EF6-4B62-A9DB-6904703915D2}" type="parTrans" cxnId="{E449C921-D129-418B-9013-6EC575345DAD}">
      <dgm:prSet/>
      <dgm:spPr/>
      <dgm:t>
        <a:bodyPr/>
        <a:lstStyle/>
        <a:p>
          <a:endParaRPr lang="en-US"/>
        </a:p>
      </dgm:t>
    </dgm:pt>
    <dgm:pt modelId="{E8B11A47-3613-4A2F-BF20-3E0C74CB9F78}" type="sibTrans" cxnId="{E449C921-D129-418B-9013-6EC575345DAD}">
      <dgm:prSet/>
      <dgm:spPr/>
      <dgm:t>
        <a:bodyPr/>
        <a:lstStyle/>
        <a:p>
          <a:endParaRPr lang="en-US"/>
        </a:p>
      </dgm:t>
    </dgm:pt>
    <dgm:pt modelId="{3CB29AE5-F6B9-4F0E-94ED-B0265EC88FC1}">
      <dgm:prSet/>
      <dgm:spPr>
        <a:solidFill>
          <a:srgbClr val="E52212"/>
        </a:solidFill>
      </dgm:spPr>
      <dgm:t>
        <a:bodyPr/>
        <a:lstStyle/>
        <a:p>
          <a:r>
            <a:rPr lang="en-AU"/>
            <a:t>Open avenues for creating OER</a:t>
          </a:r>
          <a:endParaRPr lang="en-US"/>
        </a:p>
      </dgm:t>
    </dgm:pt>
    <dgm:pt modelId="{618FA05B-D46E-4C86-B22F-288B2580CE72}" type="parTrans" cxnId="{EC415C66-3760-4034-B78F-2F4D6EF23E63}">
      <dgm:prSet/>
      <dgm:spPr/>
      <dgm:t>
        <a:bodyPr/>
        <a:lstStyle/>
        <a:p>
          <a:endParaRPr lang="en-US"/>
        </a:p>
      </dgm:t>
    </dgm:pt>
    <dgm:pt modelId="{0B36DA68-E1D3-42EE-8DA3-CFD239EA32D5}" type="sibTrans" cxnId="{EC415C66-3760-4034-B78F-2F4D6EF23E63}">
      <dgm:prSet/>
      <dgm:spPr/>
      <dgm:t>
        <a:bodyPr/>
        <a:lstStyle/>
        <a:p>
          <a:endParaRPr lang="en-US"/>
        </a:p>
      </dgm:t>
    </dgm:pt>
    <dgm:pt modelId="{634DC5A1-9B2E-4D3C-B3D9-4EA6B296D2BC}">
      <dgm:prSet/>
      <dgm:spPr/>
      <dgm:t>
        <a:bodyPr/>
        <a:lstStyle/>
        <a:p>
          <a:pPr>
            <a:buNone/>
          </a:pPr>
          <a:r>
            <a:rPr lang="en-US" dirty="0"/>
            <a:t>What’s in it for them?</a:t>
          </a:r>
        </a:p>
      </dgm:t>
    </dgm:pt>
    <dgm:pt modelId="{FE58B052-882C-467F-9CC5-F0EAAB04C5BE}" type="parTrans" cxnId="{BA3EE2B2-2B9D-4DFF-8A57-5C1E327DCD5C}">
      <dgm:prSet/>
      <dgm:spPr/>
      <dgm:t>
        <a:bodyPr/>
        <a:lstStyle/>
        <a:p>
          <a:endParaRPr lang="en-AU"/>
        </a:p>
      </dgm:t>
    </dgm:pt>
    <dgm:pt modelId="{10F4E016-8B10-411F-A919-2C437AC6670A}" type="sibTrans" cxnId="{BA3EE2B2-2B9D-4DFF-8A57-5C1E327DCD5C}">
      <dgm:prSet/>
      <dgm:spPr/>
      <dgm:t>
        <a:bodyPr/>
        <a:lstStyle/>
        <a:p>
          <a:endParaRPr lang="en-AU"/>
        </a:p>
      </dgm:t>
    </dgm:pt>
    <dgm:pt modelId="{15855151-9F8D-4D2A-9A2C-07E46A5C1E5F}" type="pres">
      <dgm:prSet presAssocID="{839D61DD-C5B6-4C40-8414-FE64FD643E7A}" presName="Name0" presStyleCnt="0">
        <dgm:presLayoutVars>
          <dgm:dir/>
          <dgm:animLvl val="lvl"/>
          <dgm:resizeHandles val="exact"/>
        </dgm:presLayoutVars>
      </dgm:prSet>
      <dgm:spPr/>
    </dgm:pt>
    <dgm:pt modelId="{DB97A1A4-4159-4514-AC29-FC2B0A2D8814}" type="pres">
      <dgm:prSet presAssocID="{08E317FE-750F-4D75-907D-578DEAA0E9E1}" presName="linNode" presStyleCnt="0"/>
      <dgm:spPr/>
    </dgm:pt>
    <dgm:pt modelId="{B097510D-AB28-4031-9930-4F2F51B9F5E3}" type="pres">
      <dgm:prSet presAssocID="{08E317FE-750F-4D75-907D-578DEAA0E9E1}" presName="parentText" presStyleLbl="node1" presStyleIdx="0" presStyleCnt="3">
        <dgm:presLayoutVars>
          <dgm:chMax val="1"/>
          <dgm:bulletEnabled val="1"/>
        </dgm:presLayoutVars>
      </dgm:prSet>
      <dgm:spPr/>
    </dgm:pt>
    <dgm:pt modelId="{32D573CF-3261-4691-A37E-517BB440D429}" type="pres">
      <dgm:prSet presAssocID="{4E92A6F0-D5B7-4CE7-A6E7-7CA48B27EF44}" presName="sp" presStyleCnt="0"/>
      <dgm:spPr/>
    </dgm:pt>
    <dgm:pt modelId="{2EDB22FD-3468-43EE-B4ED-2974D87ADC27}" type="pres">
      <dgm:prSet presAssocID="{7EDB63AB-2CF8-42B9-8EDC-422EE9BBB14B}" presName="linNode" presStyleCnt="0"/>
      <dgm:spPr/>
    </dgm:pt>
    <dgm:pt modelId="{9A816D9F-2AE1-4735-AD0A-64DA3829BB06}" type="pres">
      <dgm:prSet presAssocID="{7EDB63AB-2CF8-42B9-8EDC-422EE9BBB14B}" presName="parentText" presStyleLbl="node1" presStyleIdx="1" presStyleCnt="3">
        <dgm:presLayoutVars>
          <dgm:chMax val="1"/>
          <dgm:bulletEnabled val="1"/>
        </dgm:presLayoutVars>
      </dgm:prSet>
      <dgm:spPr/>
    </dgm:pt>
    <dgm:pt modelId="{A8EDB090-F63D-47E3-93D7-DFDF9B7D2231}" type="pres">
      <dgm:prSet presAssocID="{7EDB63AB-2CF8-42B9-8EDC-422EE9BBB14B}" presName="descendantText" presStyleLbl="alignAccFollowNode1" presStyleIdx="0" presStyleCnt="1" custScaleY="123905">
        <dgm:presLayoutVars>
          <dgm:bulletEnabled val="1"/>
        </dgm:presLayoutVars>
      </dgm:prSet>
      <dgm:spPr/>
    </dgm:pt>
    <dgm:pt modelId="{72B95457-58C1-4582-9A55-9A4CA244FA25}" type="pres">
      <dgm:prSet presAssocID="{034D554A-29D1-457F-B0CF-727556548FBE}" presName="sp" presStyleCnt="0"/>
      <dgm:spPr/>
    </dgm:pt>
    <dgm:pt modelId="{8F964008-77A6-411D-ACBF-5A93F14AB035}" type="pres">
      <dgm:prSet presAssocID="{3CB29AE5-F6B9-4F0E-94ED-B0265EC88FC1}" presName="linNode" presStyleCnt="0"/>
      <dgm:spPr/>
    </dgm:pt>
    <dgm:pt modelId="{51128077-E908-4C3D-B28D-E35AAC34E0D7}" type="pres">
      <dgm:prSet presAssocID="{3CB29AE5-F6B9-4F0E-94ED-B0265EC88FC1}" presName="parentText" presStyleLbl="node1" presStyleIdx="2" presStyleCnt="3">
        <dgm:presLayoutVars>
          <dgm:chMax val="1"/>
          <dgm:bulletEnabled val="1"/>
        </dgm:presLayoutVars>
      </dgm:prSet>
      <dgm:spPr/>
    </dgm:pt>
  </dgm:ptLst>
  <dgm:cxnLst>
    <dgm:cxn modelId="{E449C921-D129-418B-9013-6EC575345DAD}" srcId="{7EDB63AB-2CF8-42B9-8EDC-422EE9BBB14B}" destId="{B94A253C-55F9-4AD4-AEB1-98273F3DB0C2}" srcOrd="3" destOrd="0" parTransId="{5341A23B-2EF6-4B62-A9DB-6904703915D2}" sibTransId="{E8B11A47-3613-4A2F-BF20-3E0C74CB9F78}"/>
    <dgm:cxn modelId="{4C344037-1DD7-4EE8-945E-F806ACEAED32}" srcId="{839D61DD-C5B6-4C40-8414-FE64FD643E7A}" destId="{7EDB63AB-2CF8-42B9-8EDC-422EE9BBB14B}" srcOrd="1" destOrd="0" parTransId="{0A3FEF35-1A14-4604-B384-88D4AE91B2FB}" sibTransId="{034D554A-29D1-457F-B0CF-727556548FBE}"/>
    <dgm:cxn modelId="{2D37E560-B25F-4105-A952-CA80DB2668A2}" srcId="{7EDB63AB-2CF8-42B9-8EDC-422EE9BBB14B}" destId="{FF9EBAC5-B94D-4F45-95CF-B9C6BEFD15B4}" srcOrd="2" destOrd="0" parTransId="{D2331EE1-975A-4AF1-9AAC-749333D880D4}" sibTransId="{F14F4D16-E518-4670-9F3D-4841D630C7C0}"/>
    <dgm:cxn modelId="{EC415C66-3760-4034-B78F-2F4D6EF23E63}" srcId="{839D61DD-C5B6-4C40-8414-FE64FD643E7A}" destId="{3CB29AE5-F6B9-4F0E-94ED-B0265EC88FC1}" srcOrd="2" destOrd="0" parTransId="{618FA05B-D46E-4C86-B22F-288B2580CE72}" sibTransId="{0B36DA68-E1D3-42EE-8DA3-CFD239EA32D5}"/>
    <dgm:cxn modelId="{0E5AD147-083A-4592-9A71-E56972E08D68}" type="presOf" srcId="{3CB29AE5-F6B9-4F0E-94ED-B0265EC88FC1}" destId="{51128077-E908-4C3D-B28D-E35AAC34E0D7}" srcOrd="0" destOrd="0" presId="urn:microsoft.com/office/officeart/2005/8/layout/vList5"/>
    <dgm:cxn modelId="{9A3AF76A-F77D-43E4-90DA-811836D59CB5}" type="presOf" srcId="{B94A253C-55F9-4AD4-AEB1-98273F3DB0C2}" destId="{A8EDB090-F63D-47E3-93D7-DFDF9B7D2231}" srcOrd="0" destOrd="3" presId="urn:microsoft.com/office/officeart/2005/8/layout/vList5"/>
    <dgm:cxn modelId="{94D5D757-2011-4BBC-BE8D-D2DC482FB9C4}" srcId="{7EDB63AB-2CF8-42B9-8EDC-422EE9BBB14B}" destId="{A84F3614-F65A-48FB-96A0-A73996AB8641}" srcOrd="1" destOrd="0" parTransId="{F396809C-1759-407B-85FD-BF5789DC6B7F}" sibTransId="{2FDB9BA9-46DB-4400-8DDF-3F93C7619207}"/>
    <dgm:cxn modelId="{DA1C2179-EC3F-4DF1-8272-AB96FA189DC7}" srcId="{839D61DD-C5B6-4C40-8414-FE64FD643E7A}" destId="{08E317FE-750F-4D75-907D-578DEAA0E9E1}" srcOrd="0" destOrd="0" parTransId="{0BBC583F-E61F-4D51-A3F0-F42F5B46DB7B}" sibTransId="{4E92A6F0-D5B7-4CE7-A6E7-7CA48B27EF44}"/>
    <dgm:cxn modelId="{BA3EE2B2-2B9D-4DFF-8A57-5C1E327DCD5C}" srcId="{7EDB63AB-2CF8-42B9-8EDC-422EE9BBB14B}" destId="{634DC5A1-9B2E-4D3C-B3D9-4EA6B296D2BC}" srcOrd="0" destOrd="0" parTransId="{FE58B052-882C-467F-9CC5-F0EAAB04C5BE}" sibTransId="{10F4E016-8B10-411F-A919-2C437AC6670A}"/>
    <dgm:cxn modelId="{E6EAD1B7-9F44-42F8-BA35-811222DFDB04}" type="presOf" srcId="{634DC5A1-9B2E-4D3C-B3D9-4EA6B296D2BC}" destId="{A8EDB090-F63D-47E3-93D7-DFDF9B7D2231}" srcOrd="0" destOrd="0" presId="urn:microsoft.com/office/officeart/2005/8/layout/vList5"/>
    <dgm:cxn modelId="{222E9FC5-1655-43F8-9859-739AD27A2A83}" type="presOf" srcId="{08E317FE-750F-4D75-907D-578DEAA0E9E1}" destId="{B097510D-AB28-4031-9930-4F2F51B9F5E3}" srcOrd="0" destOrd="0" presId="urn:microsoft.com/office/officeart/2005/8/layout/vList5"/>
    <dgm:cxn modelId="{F3F6F6DE-BDB2-4A13-A0F9-718B7A75293D}" type="presOf" srcId="{FF9EBAC5-B94D-4F45-95CF-B9C6BEFD15B4}" destId="{A8EDB090-F63D-47E3-93D7-DFDF9B7D2231}" srcOrd="0" destOrd="2" presId="urn:microsoft.com/office/officeart/2005/8/layout/vList5"/>
    <dgm:cxn modelId="{44312CE2-FBCD-496A-A8E4-2C336265A71C}" type="presOf" srcId="{839D61DD-C5B6-4C40-8414-FE64FD643E7A}" destId="{15855151-9F8D-4D2A-9A2C-07E46A5C1E5F}" srcOrd="0" destOrd="0" presId="urn:microsoft.com/office/officeart/2005/8/layout/vList5"/>
    <dgm:cxn modelId="{B3E2A7F4-4106-4802-80B7-7D70415A3996}" type="presOf" srcId="{7EDB63AB-2CF8-42B9-8EDC-422EE9BBB14B}" destId="{9A816D9F-2AE1-4735-AD0A-64DA3829BB06}" srcOrd="0" destOrd="0" presId="urn:microsoft.com/office/officeart/2005/8/layout/vList5"/>
    <dgm:cxn modelId="{5D0974FF-CD95-4AD1-A263-830800E2342A}" type="presOf" srcId="{A84F3614-F65A-48FB-96A0-A73996AB8641}" destId="{A8EDB090-F63D-47E3-93D7-DFDF9B7D2231}" srcOrd="0" destOrd="1" presId="urn:microsoft.com/office/officeart/2005/8/layout/vList5"/>
    <dgm:cxn modelId="{6F25E1F7-5253-4C2F-9AB5-55C189154B14}" type="presParOf" srcId="{15855151-9F8D-4D2A-9A2C-07E46A5C1E5F}" destId="{DB97A1A4-4159-4514-AC29-FC2B0A2D8814}" srcOrd="0" destOrd="0" presId="urn:microsoft.com/office/officeart/2005/8/layout/vList5"/>
    <dgm:cxn modelId="{3D5AE5C1-B1C6-4544-A6C5-9E53399D02B1}" type="presParOf" srcId="{DB97A1A4-4159-4514-AC29-FC2B0A2D8814}" destId="{B097510D-AB28-4031-9930-4F2F51B9F5E3}" srcOrd="0" destOrd="0" presId="urn:microsoft.com/office/officeart/2005/8/layout/vList5"/>
    <dgm:cxn modelId="{4E9BF751-BA08-4EAC-9128-22A03E0F69C0}" type="presParOf" srcId="{15855151-9F8D-4D2A-9A2C-07E46A5C1E5F}" destId="{32D573CF-3261-4691-A37E-517BB440D429}" srcOrd="1" destOrd="0" presId="urn:microsoft.com/office/officeart/2005/8/layout/vList5"/>
    <dgm:cxn modelId="{75378EF4-BBE6-4690-B75A-D961264EEF65}" type="presParOf" srcId="{15855151-9F8D-4D2A-9A2C-07E46A5C1E5F}" destId="{2EDB22FD-3468-43EE-B4ED-2974D87ADC27}" srcOrd="2" destOrd="0" presId="urn:microsoft.com/office/officeart/2005/8/layout/vList5"/>
    <dgm:cxn modelId="{D41BE08C-0361-4632-BED6-1810FAC0F654}" type="presParOf" srcId="{2EDB22FD-3468-43EE-B4ED-2974D87ADC27}" destId="{9A816D9F-2AE1-4735-AD0A-64DA3829BB06}" srcOrd="0" destOrd="0" presId="urn:microsoft.com/office/officeart/2005/8/layout/vList5"/>
    <dgm:cxn modelId="{C17C6D18-1C4C-4C24-8ED6-9BFCC688B1CD}" type="presParOf" srcId="{2EDB22FD-3468-43EE-B4ED-2974D87ADC27}" destId="{A8EDB090-F63D-47E3-93D7-DFDF9B7D2231}" srcOrd="1" destOrd="0" presId="urn:microsoft.com/office/officeart/2005/8/layout/vList5"/>
    <dgm:cxn modelId="{2575B2CB-63ED-49B2-808A-21E7BC40161B}" type="presParOf" srcId="{15855151-9F8D-4D2A-9A2C-07E46A5C1E5F}" destId="{72B95457-58C1-4582-9A55-9A4CA244FA25}" srcOrd="3" destOrd="0" presId="urn:microsoft.com/office/officeart/2005/8/layout/vList5"/>
    <dgm:cxn modelId="{FAD1D02D-895A-4E19-BFD1-D8C99C216ADA}" type="presParOf" srcId="{15855151-9F8D-4D2A-9A2C-07E46A5C1E5F}" destId="{8F964008-77A6-411D-ACBF-5A93F14AB035}" srcOrd="4" destOrd="0" presId="urn:microsoft.com/office/officeart/2005/8/layout/vList5"/>
    <dgm:cxn modelId="{D57E4039-0A7C-442A-9CF1-0A6E5E25DA04}" type="presParOf" srcId="{8F964008-77A6-411D-ACBF-5A93F14AB035}" destId="{51128077-E908-4C3D-B28D-E35AAC34E0D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0E119-08D6-45AC-8F37-5FFC5092BBE4}">
      <dsp:nvSpPr>
        <dsp:cNvPr id="0" name=""/>
        <dsp:cNvSpPr/>
      </dsp:nvSpPr>
      <dsp:spPr>
        <a:xfrm>
          <a:off x="2147" y="715859"/>
          <a:ext cx="2907403" cy="1162961"/>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AU" sz="3100" kern="1200"/>
            <a:t>Print</a:t>
          </a:r>
        </a:p>
      </dsp:txBody>
      <dsp:txXfrm>
        <a:off x="583628" y="715859"/>
        <a:ext cx="1744442" cy="1162961"/>
      </dsp:txXfrm>
    </dsp:sp>
    <dsp:sp modelId="{41320444-9D0E-4A01-9B0B-128D06E9D279}">
      <dsp:nvSpPr>
        <dsp:cNvPr id="0" name=""/>
        <dsp:cNvSpPr/>
      </dsp:nvSpPr>
      <dsp:spPr>
        <a:xfrm>
          <a:off x="2147" y="2024191"/>
          <a:ext cx="2325922" cy="171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AU" sz="2800" kern="1200"/>
            <a:t>Traditional limitations</a:t>
          </a:r>
        </a:p>
      </dsp:txBody>
      <dsp:txXfrm>
        <a:off x="2147" y="2024191"/>
        <a:ext cx="2325922" cy="1716503"/>
      </dsp:txXfrm>
    </dsp:sp>
    <dsp:sp modelId="{87318693-C4FD-4961-ABEB-73E59F7F011A}">
      <dsp:nvSpPr>
        <dsp:cNvPr id="0" name=""/>
        <dsp:cNvSpPr/>
      </dsp:nvSpPr>
      <dsp:spPr>
        <a:xfrm>
          <a:off x="2693550" y="715859"/>
          <a:ext cx="2907403" cy="1162961"/>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AU" sz="3100" kern="1200"/>
            <a:t>Electronic</a:t>
          </a:r>
        </a:p>
      </dsp:txBody>
      <dsp:txXfrm>
        <a:off x="3275031" y="715859"/>
        <a:ext cx="1744442" cy="1162961"/>
      </dsp:txXfrm>
    </dsp:sp>
    <dsp:sp modelId="{8D6D0CD4-13D5-4DB2-AF70-A56CA4B60A88}">
      <dsp:nvSpPr>
        <dsp:cNvPr id="0" name=""/>
        <dsp:cNvSpPr/>
      </dsp:nvSpPr>
      <dsp:spPr>
        <a:xfrm>
          <a:off x="2693550" y="2024191"/>
          <a:ext cx="2325922" cy="171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AU" sz="2800" kern="1200"/>
            <a:t>Artificial scarcity</a:t>
          </a:r>
        </a:p>
        <a:p>
          <a:pPr marL="285750" lvl="1" indent="-285750" algn="l" defTabSz="1244600">
            <a:lnSpc>
              <a:spcPct val="90000"/>
            </a:lnSpc>
            <a:spcBef>
              <a:spcPct val="0"/>
            </a:spcBef>
            <a:spcAft>
              <a:spcPct val="15000"/>
            </a:spcAft>
            <a:buChar char="•"/>
          </a:pPr>
          <a:r>
            <a:rPr lang="en-AU" sz="2800" kern="1200"/>
            <a:t>Paywalled</a:t>
          </a:r>
        </a:p>
        <a:p>
          <a:pPr marL="285750" lvl="1" indent="-285750" algn="l" defTabSz="1244600">
            <a:lnSpc>
              <a:spcPct val="90000"/>
            </a:lnSpc>
            <a:spcBef>
              <a:spcPct val="0"/>
            </a:spcBef>
            <a:spcAft>
              <a:spcPct val="15000"/>
            </a:spcAft>
            <a:buChar char="•"/>
          </a:pPr>
          <a:r>
            <a:rPr lang="en-AU" sz="2800" kern="1200"/>
            <a:t>Strict DRM</a:t>
          </a:r>
        </a:p>
      </dsp:txBody>
      <dsp:txXfrm>
        <a:off x="2693550" y="2024191"/>
        <a:ext cx="2325922" cy="1716503"/>
      </dsp:txXfrm>
    </dsp:sp>
    <dsp:sp modelId="{9A3E8F48-475C-48A7-86C9-D09E3D280683}">
      <dsp:nvSpPr>
        <dsp:cNvPr id="0" name=""/>
        <dsp:cNvSpPr/>
      </dsp:nvSpPr>
      <dsp:spPr>
        <a:xfrm>
          <a:off x="5384954" y="715859"/>
          <a:ext cx="2907403" cy="1162961"/>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AU" sz="3100" kern="1200"/>
            <a:t>Free to read</a:t>
          </a:r>
        </a:p>
      </dsp:txBody>
      <dsp:txXfrm>
        <a:off x="5966435" y="715859"/>
        <a:ext cx="1744442" cy="1162961"/>
      </dsp:txXfrm>
    </dsp:sp>
    <dsp:sp modelId="{6B2A207F-1323-4131-A58B-F02A1CC2431B}">
      <dsp:nvSpPr>
        <dsp:cNvPr id="0" name=""/>
        <dsp:cNvSpPr/>
      </dsp:nvSpPr>
      <dsp:spPr>
        <a:xfrm>
          <a:off x="5384954" y="2024191"/>
          <a:ext cx="2325922" cy="171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AU" sz="2800" kern="1200"/>
            <a:t>Restricted usage</a:t>
          </a:r>
        </a:p>
        <a:p>
          <a:pPr marL="285750" lvl="1" indent="-285750" algn="l" defTabSz="1244600">
            <a:lnSpc>
              <a:spcPct val="90000"/>
            </a:lnSpc>
            <a:spcBef>
              <a:spcPct val="0"/>
            </a:spcBef>
            <a:spcAft>
              <a:spcPct val="15000"/>
            </a:spcAft>
            <a:buChar char="•"/>
          </a:pPr>
          <a:r>
            <a:rPr lang="en-AU" sz="2800" kern="1200" dirty="0"/>
            <a:t>Access isn’t enough</a:t>
          </a:r>
        </a:p>
      </dsp:txBody>
      <dsp:txXfrm>
        <a:off x="5384954" y="2024191"/>
        <a:ext cx="2325922" cy="1716503"/>
      </dsp:txXfrm>
    </dsp:sp>
    <dsp:sp modelId="{4F0AF9B6-DC57-4732-BA2E-791AF9CCB1B9}">
      <dsp:nvSpPr>
        <dsp:cNvPr id="0" name=""/>
        <dsp:cNvSpPr/>
      </dsp:nvSpPr>
      <dsp:spPr>
        <a:xfrm>
          <a:off x="8076358" y="715859"/>
          <a:ext cx="2907403" cy="1162961"/>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016" tIns="41339" rIns="41339" bIns="41339" numCol="1" spcCol="1270" anchor="ctr" anchorCtr="0">
          <a:noAutofit/>
        </a:bodyPr>
        <a:lstStyle/>
        <a:p>
          <a:pPr marL="0" lvl="0" indent="0" algn="ctr" defTabSz="1377950">
            <a:lnSpc>
              <a:spcPct val="90000"/>
            </a:lnSpc>
            <a:spcBef>
              <a:spcPct val="0"/>
            </a:spcBef>
            <a:spcAft>
              <a:spcPct val="35000"/>
            </a:spcAft>
            <a:buNone/>
          </a:pPr>
          <a:r>
            <a:rPr lang="en-AU" sz="3100" kern="1200"/>
            <a:t>Open</a:t>
          </a:r>
        </a:p>
      </dsp:txBody>
      <dsp:txXfrm>
        <a:off x="8657839" y="715859"/>
        <a:ext cx="1744442" cy="1162961"/>
      </dsp:txXfrm>
    </dsp:sp>
    <dsp:sp modelId="{72E88874-AD7D-42FD-881E-14353AFB9EF9}">
      <dsp:nvSpPr>
        <dsp:cNvPr id="0" name=""/>
        <dsp:cNvSpPr/>
      </dsp:nvSpPr>
      <dsp:spPr>
        <a:xfrm>
          <a:off x="8076358" y="2024191"/>
          <a:ext cx="2325922" cy="1716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r>
            <a:rPr lang="en-AU" sz="2800" kern="1200"/>
            <a:t>FAIR/Five Rs</a:t>
          </a:r>
        </a:p>
        <a:p>
          <a:pPr marL="285750" lvl="1" indent="-285750" algn="l" defTabSz="1244600">
            <a:lnSpc>
              <a:spcPct val="90000"/>
            </a:lnSpc>
            <a:spcBef>
              <a:spcPct val="0"/>
            </a:spcBef>
            <a:spcAft>
              <a:spcPct val="15000"/>
            </a:spcAft>
            <a:buChar char="•"/>
          </a:pPr>
          <a:r>
            <a:rPr lang="en-AU" sz="2800" kern="1200"/>
            <a:t>Knowledge equity</a:t>
          </a:r>
        </a:p>
      </dsp:txBody>
      <dsp:txXfrm>
        <a:off x="8076358" y="2024191"/>
        <a:ext cx="2325922" cy="17165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97510D-AB28-4031-9930-4F2F51B9F5E3}">
      <dsp:nvSpPr>
        <dsp:cNvPr id="0" name=""/>
        <dsp:cNvSpPr/>
      </dsp:nvSpPr>
      <dsp:spPr>
        <a:xfrm>
          <a:off x="0" y="1662"/>
          <a:ext cx="3785616" cy="1097077"/>
        </a:xfrm>
        <a:prstGeom prst="roundRect">
          <a:avLst/>
        </a:prstGeom>
        <a:solidFill>
          <a:srgbClr val="E5221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AU" sz="2600" kern="1200" dirty="0"/>
            <a:t>Advocate strategically. Where are the openings?</a:t>
          </a:r>
          <a:endParaRPr lang="en-US" sz="2600" kern="1200" dirty="0"/>
        </a:p>
      </dsp:txBody>
      <dsp:txXfrm>
        <a:off x="53555" y="55217"/>
        <a:ext cx="3678506" cy="989967"/>
      </dsp:txXfrm>
    </dsp:sp>
    <dsp:sp modelId="{A8EDB090-F63D-47E3-93D7-DFDF9B7D2231}">
      <dsp:nvSpPr>
        <dsp:cNvPr id="0" name=""/>
        <dsp:cNvSpPr/>
      </dsp:nvSpPr>
      <dsp:spPr>
        <a:xfrm rot="5400000">
          <a:off x="6606874" y="-1662859"/>
          <a:ext cx="1087467" cy="6729984"/>
        </a:xfrm>
        <a:prstGeom prst="round2Same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None/>
          </a:pPr>
          <a:r>
            <a:rPr lang="en-US" sz="1400" kern="1200" dirty="0"/>
            <a:t>What’s in it for them?</a:t>
          </a:r>
        </a:p>
        <a:p>
          <a:pPr marL="114300" lvl="1" indent="-114300" algn="l" defTabSz="622300">
            <a:lnSpc>
              <a:spcPct val="90000"/>
            </a:lnSpc>
            <a:spcBef>
              <a:spcPct val="0"/>
            </a:spcBef>
            <a:spcAft>
              <a:spcPct val="15000"/>
            </a:spcAft>
            <a:buNone/>
          </a:pPr>
          <a:r>
            <a:rPr lang="en-AU" sz="1400" kern="1200" dirty="0"/>
            <a:t>Focus on gains for learning and students - not just the resource</a:t>
          </a:r>
          <a:endParaRPr lang="en-US" sz="1400" kern="1200" dirty="0"/>
        </a:p>
        <a:p>
          <a:pPr marL="114300" lvl="1" indent="-114300" algn="l" defTabSz="622300">
            <a:lnSpc>
              <a:spcPct val="90000"/>
            </a:lnSpc>
            <a:spcBef>
              <a:spcPct val="0"/>
            </a:spcBef>
            <a:spcAft>
              <a:spcPct val="15000"/>
            </a:spcAft>
            <a:buNone/>
          </a:pPr>
          <a:r>
            <a:rPr lang="en-AU" sz="1400" kern="1200" dirty="0"/>
            <a:t>Advocating for open access “by stealth”. Frame it in terms of the “so what?”</a:t>
          </a:r>
          <a:endParaRPr lang="en-US" sz="1400" kern="1200" dirty="0"/>
        </a:p>
        <a:p>
          <a:pPr marL="114300" lvl="1" indent="-114300" algn="l" defTabSz="622300">
            <a:lnSpc>
              <a:spcPct val="90000"/>
            </a:lnSpc>
            <a:spcBef>
              <a:spcPct val="0"/>
            </a:spcBef>
            <a:spcAft>
              <a:spcPct val="15000"/>
            </a:spcAft>
            <a:buNone/>
          </a:pPr>
          <a:r>
            <a:rPr lang="en-AU" sz="1400" kern="1200" dirty="0"/>
            <a:t>Diversity, inclusion, and equity – see RMIT’s Open Educational Practices Framework</a:t>
          </a:r>
          <a:endParaRPr lang="en-US" sz="1400" kern="1200" dirty="0"/>
        </a:p>
      </dsp:txBody>
      <dsp:txXfrm rot="-5400000">
        <a:off x="3785616" y="1211485"/>
        <a:ext cx="6676898" cy="981295"/>
      </dsp:txXfrm>
    </dsp:sp>
    <dsp:sp modelId="{9A816D9F-2AE1-4735-AD0A-64DA3829BB06}">
      <dsp:nvSpPr>
        <dsp:cNvPr id="0" name=""/>
        <dsp:cNvSpPr/>
      </dsp:nvSpPr>
      <dsp:spPr>
        <a:xfrm>
          <a:off x="0" y="1153593"/>
          <a:ext cx="3785616" cy="1097077"/>
        </a:xfrm>
        <a:prstGeom prst="roundRect">
          <a:avLst/>
        </a:prstGeom>
        <a:solidFill>
          <a:srgbClr val="E5221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AU" sz="2600" kern="1200"/>
            <a:t>Frame benefits clearly to stakeholders</a:t>
          </a:r>
          <a:endParaRPr lang="en-US" sz="2600" kern="1200"/>
        </a:p>
      </dsp:txBody>
      <dsp:txXfrm>
        <a:off x="53555" y="1207148"/>
        <a:ext cx="3678506" cy="989967"/>
      </dsp:txXfrm>
    </dsp:sp>
    <dsp:sp modelId="{51128077-E908-4C3D-B28D-E35AAC34E0D7}">
      <dsp:nvSpPr>
        <dsp:cNvPr id="0" name=""/>
        <dsp:cNvSpPr/>
      </dsp:nvSpPr>
      <dsp:spPr>
        <a:xfrm>
          <a:off x="0" y="2305525"/>
          <a:ext cx="3785616" cy="1097077"/>
        </a:xfrm>
        <a:prstGeom prst="roundRect">
          <a:avLst/>
        </a:prstGeom>
        <a:solidFill>
          <a:srgbClr val="E5221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AU" sz="2600" kern="1200"/>
            <a:t>Open avenues for creating OER</a:t>
          </a:r>
          <a:endParaRPr lang="en-US" sz="2600" kern="1200"/>
        </a:p>
      </dsp:txBody>
      <dsp:txXfrm>
        <a:off x="53555" y="2359080"/>
        <a:ext cx="3678506" cy="98996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ACB76CB-9D91-4931-9B19-81E9EC39C120}" type="datetimeFigureOut">
              <a:rPr lang="en-US"/>
              <a:pPr>
                <a:defRPr/>
              </a:pPr>
              <a:t>7/30/2020</a:t>
            </a:fld>
            <a:endParaRPr lang="en-US"/>
          </a:p>
        </p:txBody>
      </p:sp>
      <p:sp>
        <p:nvSpPr>
          <p:cNvPr id="4" name="Footer Placeholder 3"/>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49688" y="9428163"/>
            <a:ext cx="2946400" cy="49847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1804609D-BEAB-435E-8B23-B9ED016ECEF4}" type="slidenum">
              <a:rPr lang="en-US"/>
              <a:pPr>
                <a:defRPr/>
              </a:pPr>
              <a:t>‹#›</a:t>
            </a:fld>
            <a:endParaRPr lang="en-US"/>
          </a:p>
        </p:txBody>
      </p:sp>
    </p:spTree>
    <p:extLst>
      <p:ext uri="{BB962C8B-B14F-4D97-AF65-F5344CB8AC3E}">
        <p14:creationId xmlns:p14="http://schemas.microsoft.com/office/powerpoint/2010/main" val="3039816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7A063BE-DD0E-45A6-AB68-D8E2D910CEC4}" type="datetimeFigureOut">
              <a:rPr lang="en-US"/>
              <a:pPr>
                <a:defRPr/>
              </a:pPr>
              <a:t>7/30/2020</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F1BA03A8-B7E6-4BBF-9068-BCF6C4272CF0}" type="slidenum">
              <a:rPr lang="en-US"/>
              <a:pPr>
                <a:defRPr/>
              </a:pPr>
              <a:t>‹#›</a:t>
            </a:fld>
            <a:endParaRPr lang="en-US"/>
          </a:p>
        </p:txBody>
      </p:sp>
    </p:spTree>
    <p:extLst>
      <p:ext uri="{BB962C8B-B14F-4D97-AF65-F5344CB8AC3E}">
        <p14:creationId xmlns:p14="http://schemas.microsoft.com/office/powerpoint/2010/main" val="30430889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t>But principles can apply as wide as transparent criteria for performance assessment (e.g. DORA), strategy and decision making, </a:t>
            </a:r>
            <a:r>
              <a:rPr lang="en-AU" sz="1200" b="0" i="0" kern="1200">
                <a:solidFill>
                  <a:schemeClr val="tx1"/>
                </a:solidFill>
                <a:effectLst/>
                <a:latin typeface="+mn-lt"/>
                <a:ea typeface="+mn-ea"/>
                <a:cs typeface="+mn-cs"/>
              </a:rPr>
              <a:t>Open-book accounting,</a:t>
            </a:r>
            <a:r>
              <a:rPr lang="en-AU"/>
              <a:t> etc.</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3</a:t>
            </a:fld>
            <a:endParaRPr lang="en-US"/>
          </a:p>
        </p:txBody>
      </p:sp>
    </p:spTree>
    <p:extLst>
      <p:ext uri="{BB962C8B-B14F-4D97-AF65-F5344CB8AC3E}">
        <p14:creationId xmlns:p14="http://schemas.microsoft.com/office/powerpoint/2010/main" val="2954276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CC licensing is the tool</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14</a:t>
            </a:fld>
            <a:endParaRPr lang="en-US"/>
          </a:p>
        </p:txBody>
      </p:sp>
    </p:spTree>
    <p:extLst>
      <p:ext uri="{BB962C8B-B14F-4D97-AF65-F5344CB8AC3E}">
        <p14:creationId xmlns:p14="http://schemas.microsoft.com/office/powerpoint/2010/main" val="462177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16</a:t>
            </a:fld>
            <a:endParaRPr lang="en-US"/>
          </a:p>
        </p:txBody>
      </p:sp>
    </p:spTree>
    <p:extLst>
      <p:ext uri="{BB962C8B-B14F-4D97-AF65-F5344CB8AC3E}">
        <p14:creationId xmlns:p14="http://schemas.microsoft.com/office/powerpoint/2010/main" val="4008857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Currency and </a:t>
            </a:r>
          </a:p>
          <a:p>
            <a:r>
              <a:rPr lang="en-AU" dirty="0"/>
              <a:t>David Walker example was possible because there are business/economics texts out there to adopt</a:t>
            </a:r>
          </a:p>
          <a:p>
            <a:r>
              <a:rPr lang="en-AU" dirty="0"/>
              <a:t>This is more difficult for law where there are fewer open texts available</a:t>
            </a:r>
          </a:p>
          <a:p>
            <a:r>
              <a:rPr lang="en-AU" dirty="0"/>
              <a:t>Therefore, academics and librarians creating new texts is paramount</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20</a:t>
            </a:fld>
            <a:endParaRPr lang="en-US"/>
          </a:p>
        </p:txBody>
      </p:sp>
    </p:spTree>
    <p:extLst>
      <p:ext uri="{BB962C8B-B14F-4D97-AF65-F5344CB8AC3E}">
        <p14:creationId xmlns:p14="http://schemas.microsoft.com/office/powerpoint/2010/main" val="141815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71865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Motivations – why?</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24</a:t>
            </a:fld>
            <a:endParaRPr lang="en-US"/>
          </a:p>
        </p:txBody>
      </p:sp>
    </p:spTree>
    <p:extLst>
      <p:ext uri="{BB962C8B-B14F-4D97-AF65-F5344CB8AC3E}">
        <p14:creationId xmlns:p14="http://schemas.microsoft.com/office/powerpoint/2010/main" val="1654412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Taking a step back: the relative barriers in different fields affect culture (e.g. in maths, all high prestige publishing is done openly).</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25</a:t>
            </a:fld>
            <a:endParaRPr lang="en-US"/>
          </a:p>
        </p:txBody>
      </p:sp>
    </p:spTree>
    <p:extLst>
      <p:ext uri="{BB962C8B-B14F-4D97-AF65-F5344CB8AC3E}">
        <p14:creationId xmlns:p14="http://schemas.microsoft.com/office/powerpoint/2010/main" val="3611197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do ourselves no favours if we just run in with all guns firing like a bull in a China shop. Pick the right timing, circumstances, and pitch carefully to each stakeholder. Target new courses, units under review, and academics you sense are “open to open” i.e. open-minded and willing.</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26</a:t>
            </a:fld>
            <a:endParaRPr lang="en-US"/>
          </a:p>
        </p:txBody>
      </p:sp>
    </p:spTree>
    <p:extLst>
      <p:ext uri="{BB962C8B-B14F-4D97-AF65-F5344CB8AC3E}">
        <p14:creationId xmlns:p14="http://schemas.microsoft.com/office/powerpoint/2010/main" val="901297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27</a:t>
            </a:fld>
            <a:endParaRPr lang="en-US"/>
          </a:p>
        </p:txBody>
      </p:sp>
    </p:spTree>
    <p:extLst>
      <p:ext uri="{BB962C8B-B14F-4D97-AF65-F5344CB8AC3E}">
        <p14:creationId xmlns:p14="http://schemas.microsoft.com/office/powerpoint/2010/main" val="1021563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Since Steven and I are speaking as outsiders to this field: Some quotes from people with legal scholarship backgrounds</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28</a:t>
            </a:fld>
            <a:endParaRPr lang="en-US"/>
          </a:p>
        </p:txBody>
      </p:sp>
    </p:spTree>
    <p:extLst>
      <p:ext uri="{BB962C8B-B14F-4D97-AF65-F5344CB8AC3E}">
        <p14:creationId xmlns:p14="http://schemas.microsoft.com/office/powerpoint/2010/main" val="2225595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AU"/>
              <a:t>For Australian research: normal </a:t>
            </a:r>
            <a:r>
              <a:rPr lang="en-AU" b="0"/>
              <a:t>research = </a:t>
            </a:r>
            <a:r>
              <a:rPr lang="en-AU" sz="1200" b="0" i="0" u="none" strike="noStrike" kern="1200">
                <a:solidFill>
                  <a:schemeClr val="tx1"/>
                </a:solidFill>
                <a:effectLst/>
                <a:latin typeface="+mn-lt"/>
                <a:ea typeface="+mn-ea"/>
                <a:cs typeface="+mn-cs"/>
              </a:rPr>
              <a:t>11 cites, but OA = 15 cites</a:t>
            </a:r>
          </a:p>
          <a:p>
            <a:endParaRPr lang="en-AU"/>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32</a:t>
            </a:fld>
            <a:endParaRPr lang="en-US"/>
          </a:p>
        </p:txBody>
      </p:sp>
    </p:spTree>
    <p:extLst>
      <p:ext uri="{BB962C8B-B14F-4D97-AF65-F5344CB8AC3E}">
        <p14:creationId xmlns:p14="http://schemas.microsoft.com/office/powerpoint/2010/main" val="3425656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Citation metrics are an easy and well-measured example of the effect of open access content. For journal publications in law and legal studies, there is a consistent and measurable increase in impact within the academic community.</a:t>
            </a:r>
          </a:p>
          <a:p>
            <a:r>
              <a:rPr lang="en-AU"/>
              <a:t>This may also reflect broader reach, engagement and impact outside the ivory tower.</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5</a:t>
            </a:fld>
            <a:endParaRPr lang="en-US"/>
          </a:p>
        </p:txBody>
      </p:sp>
    </p:spTree>
    <p:extLst>
      <p:ext uri="{BB962C8B-B14F-4D97-AF65-F5344CB8AC3E}">
        <p14:creationId xmlns:p14="http://schemas.microsoft.com/office/powerpoint/2010/main" val="187781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What can I do with this thing?</a:t>
            </a:r>
          </a:p>
          <a:p>
            <a:r>
              <a:rPr lang="en-AU" dirty="0"/>
              <a:t>An OER says: many things! Go for it – as long as your use adheres to the activities permitted by the license.</a:t>
            </a:r>
          </a:p>
          <a:p>
            <a:r>
              <a:rPr lang="en-AU" dirty="0"/>
              <a:t>A traditional commercial learning resource says: here is a long list of things you cannot do with this resource. A whole world of possibilities is ruled out a priori, by the terms of restrictive commercial licenses.</a:t>
            </a:r>
          </a:p>
          <a:p>
            <a:endParaRPr lang="en-AU" dirty="0"/>
          </a:p>
          <a:p>
            <a:r>
              <a:rPr lang="en-AU" dirty="0"/>
              <a:t>OER comes in many forms…</a:t>
            </a:r>
          </a:p>
          <a:p>
            <a:endParaRPr lang="en-AU" dirty="0"/>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7</a:t>
            </a:fld>
            <a:endParaRPr lang="en-US"/>
          </a:p>
        </p:txBody>
      </p:sp>
    </p:spTree>
    <p:extLst>
      <p:ext uri="{BB962C8B-B14F-4D97-AF65-F5344CB8AC3E}">
        <p14:creationId xmlns:p14="http://schemas.microsoft.com/office/powerpoint/2010/main" val="149524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AU" sz="1200" kern="1200" dirty="0">
                <a:solidFill>
                  <a:schemeClr val="tx1"/>
                </a:solidFill>
                <a:effectLst/>
                <a:latin typeface="+mn-lt"/>
                <a:ea typeface="+mn-ea"/>
                <a:cs typeface="+mn-cs"/>
              </a:rPr>
              <a:t>Levelling the playing field is profound. Access to education means access to knowledge, which means access to agency, access to means of change to improve society from different perspective.</a:t>
            </a:r>
          </a:p>
          <a:p>
            <a:pPr rtl="0" fontAlgn="ctr"/>
            <a:r>
              <a:rPr lang="en-AU" sz="1200" kern="1200" dirty="0">
                <a:solidFill>
                  <a:schemeClr val="tx1"/>
                </a:solidFill>
                <a:effectLst/>
                <a:latin typeface="+mn-lt"/>
                <a:ea typeface="+mn-ea"/>
                <a:cs typeface="+mn-cs"/>
              </a:rPr>
              <a:t>But it's not just all about costs. It's about new ways of learning altogether. </a:t>
            </a:r>
          </a:p>
          <a:p>
            <a:pPr rtl="0" fontAlgn="ctr"/>
            <a:r>
              <a:rPr lang="en-AU" sz="1200" kern="1200" dirty="0">
                <a:solidFill>
                  <a:schemeClr val="tx1"/>
                </a:solidFill>
                <a:effectLst/>
                <a:latin typeface="+mn-lt"/>
                <a:ea typeface="+mn-ea"/>
                <a:cs typeface="+mn-cs"/>
              </a:rPr>
              <a:t>Avoid reinventing the wheel. Millions of educators. Adapt existing open material, then localise it.</a:t>
            </a:r>
          </a:p>
          <a:p>
            <a:pPr rtl="0" fontAlgn="ctr"/>
            <a:r>
              <a:rPr lang="en-AU" sz="1200" kern="1200" dirty="0">
                <a:solidFill>
                  <a:schemeClr val="tx1"/>
                </a:solidFill>
                <a:effectLst/>
                <a:latin typeface="+mn-lt"/>
                <a:ea typeface="+mn-ea"/>
                <a:cs typeface="+mn-cs"/>
              </a:rPr>
              <a:t>Lifelong learning - we don't stop learning just because we've graduated. Revisiting past lessons.</a:t>
            </a:r>
          </a:p>
          <a:p>
            <a:pPr rtl="0" fontAlgn="ctr"/>
            <a:r>
              <a:rPr lang="en-AU" sz="1200" kern="1200" dirty="0">
                <a:solidFill>
                  <a:schemeClr val="tx1"/>
                </a:solidFill>
                <a:effectLst/>
                <a:latin typeface="+mn-lt"/>
                <a:ea typeface="+mn-ea"/>
                <a:cs typeface="+mn-cs"/>
              </a:rPr>
              <a:t>Highly adaptable in a changing world. When mega-events like COVID and GFC drop, you can instantly update content as a user/reader. </a:t>
            </a:r>
          </a:p>
          <a:p>
            <a:pPr lvl="1" rtl="0" fontAlgn="ctr"/>
            <a:r>
              <a:rPr lang="en-AU" sz="1200" kern="1200" dirty="0">
                <a:solidFill>
                  <a:schemeClr val="tx1"/>
                </a:solidFill>
                <a:effectLst/>
                <a:latin typeface="+mn-lt"/>
                <a:ea typeface="+mn-ea"/>
                <a:cs typeface="+mn-cs"/>
              </a:rPr>
              <a:t>Read-write relationship. Not read-only.</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8</a:t>
            </a:fld>
            <a:endParaRPr lang="en-US"/>
          </a:p>
        </p:txBody>
      </p:sp>
    </p:spTree>
    <p:extLst>
      <p:ext uri="{BB962C8B-B14F-4D97-AF65-F5344CB8AC3E}">
        <p14:creationId xmlns:p14="http://schemas.microsoft.com/office/powerpoint/2010/main" val="183645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AU" sz="1200" kern="1200" dirty="0">
                <a:solidFill>
                  <a:schemeClr val="tx1"/>
                </a:solidFill>
                <a:effectLst/>
                <a:latin typeface="+mn-lt"/>
                <a:ea typeface="+mn-ea"/>
                <a:cs typeface="+mn-cs"/>
              </a:rPr>
              <a:t>It's not just about airy-fairy utopianism. It's borne out in the evidence and data. </a:t>
            </a:r>
          </a:p>
          <a:p>
            <a:pPr rtl="0" fontAlgn="ctr"/>
            <a:r>
              <a:rPr lang="en-AU" sz="1200" kern="1200" dirty="0">
                <a:solidFill>
                  <a:schemeClr val="tx1"/>
                </a:solidFill>
                <a:effectLst/>
                <a:latin typeface="+mn-lt"/>
                <a:ea typeface="+mn-ea"/>
                <a:cs typeface="+mn-cs"/>
              </a:rPr>
              <a:t>OER improves learning outcomes. Not just generally, but PARTICULARLY for underserved populations and precarious students from lower socio-economic backgrounds.</a:t>
            </a:r>
          </a:p>
          <a:p>
            <a:pPr rtl="0" fontAlgn="ctr"/>
            <a:r>
              <a:rPr lang="en-AU" sz="1200" kern="1200" dirty="0">
                <a:solidFill>
                  <a:schemeClr val="tx1"/>
                </a:solidFill>
                <a:effectLst/>
                <a:latin typeface="+mn-lt"/>
                <a:ea typeface="+mn-ea"/>
                <a:cs typeface="+mn-cs"/>
              </a:rPr>
              <a:t>This is important because of misconceptions that free = low quality. There is nothing about commercially produced resources that guarantees quality.</a:t>
            </a:r>
          </a:p>
          <a:p>
            <a:pPr rtl="0" fontAlgn="ctr"/>
            <a:r>
              <a:rPr lang="en-AU" sz="1200" kern="1200" dirty="0">
                <a:solidFill>
                  <a:schemeClr val="tx1"/>
                </a:solidFill>
                <a:effectLst/>
                <a:latin typeface="+mn-lt"/>
                <a:ea typeface="+mn-ea"/>
                <a:cs typeface="+mn-cs"/>
              </a:rPr>
              <a:t>Reference to this paper at the end of the presentation.</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9</a:t>
            </a:fld>
            <a:endParaRPr lang="en-US"/>
          </a:p>
        </p:txBody>
      </p:sp>
    </p:spTree>
    <p:extLst>
      <p:ext uri="{BB962C8B-B14F-4D97-AF65-F5344CB8AC3E}">
        <p14:creationId xmlns:p14="http://schemas.microsoft.com/office/powerpoint/2010/main" val="3813879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AU" sz="1200" kern="1200" dirty="0">
                <a:solidFill>
                  <a:schemeClr val="tx1"/>
                </a:solidFill>
                <a:effectLst/>
                <a:latin typeface="+mn-lt"/>
                <a:ea typeface="+mn-ea"/>
                <a:cs typeface="+mn-cs"/>
              </a:rPr>
              <a:t>A common mistake librarians make is to narrowly focus on “open access” only. </a:t>
            </a:r>
          </a:p>
          <a:p>
            <a:pPr lvl="1" rtl="0" fontAlgn="ctr"/>
            <a:r>
              <a:rPr lang="en-AU" sz="1200" kern="1200" dirty="0">
                <a:solidFill>
                  <a:schemeClr val="tx1"/>
                </a:solidFill>
                <a:effectLst/>
                <a:latin typeface="+mn-lt"/>
                <a:ea typeface="+mn-ea"/>
                <a:cs typeface="+mn-cs"/>
              </a:rPr>
              <a:t>Firstly, open access means little to anyone except people who are already converts.</a:t>
            </a:r>
          </a:p>
          <a:p>
            <a:pPr lvl="1" rtl="0" fontAlgn="ctr"/>
            <a:r>
              <a:rPr lang="en-AU" sz="1200" kern="1200" dirty="0">
                <a:solidFill>
                  <a:schemeClr val="tx1"/>
                </a:solidFill>
                <a:effectLst/>
                <a:latin typeface="+mn-lt"/>
                <a:ea typeface="+mn-ea"/>
                <a:cs typeface="+mn-cs"/>
              </a:rPr>
              <a:t>But…open access as means to what? What is the “so what”?</a:t>
            </a:r>
          </a:p>
          <a:p>
            <a:pPr lvl="1" rtl="0" fontAlgn="ctr"/>
            <a:r>
              <a:rPr lang="en-AU" sz="1200" kern="1200" dirty="0">
                <a:solidFill>
                  <a:schemeClr val="tx1"/>
                </a:solidFill>
                <a:effectLst/>
                <a:latin typeface="+mn-lt"/>
                <a:ea typeface="+mn-ea"/>
                <a:cs typeface="+mn-cs"/>
              </a:rPr>
              <a:t>The answer you give here is the key to persuading stakeholders, but also thinking about why we're doing it, how do we get value out of it.</a:t>
            </a:r>
          </a:p>
          <a:p>
            <a:pPr rtl="0" fontAlgn="ctr"/>
            <a:r>
              <a:rPr lang="en-AU" sz="1200" kern="1200" dirty="0">
                <a:solidFill>
                  <a:schemeClr val="tx1"/>
                </a:solidFill>
                <a:effectLst/>
                <a:latin typeface="+mn-lt"/>
                <a:ea typeface="+mn-ea"/>
                <a:cs typeface="+mn-cs"/>
              </a:rPr>
              <a:t>One bridge between open access and So What is FAIR/the Five Rs</a:t>
            </a:r>
          </a:p>
          <a:p>
            <a:pPr lvl="1" rtl="0" fontAlgn="ctr"/>
            <a:r>
              <a:rPr lang="en-AU" sz="1200" kern="1200" dirty="0">
                <a:solidFill>
                  <a:schemeClr val="tx1"/>
                </a:solidFill>
                <a:effectLst/>
                <a:latin typeface="+mn-lt"/>
                <a:ea typeface="+mn-ea"/>
                <a:cs typeface="+mn-cs"/>
              </a:rPr>
              <a:t>e.g. Download an American open textbook chapter, adapt and edit it to contextualise it from an Australian perspective, and then remix it with your own authored chapters into comparative law open textbook of your own. Share with your students and Americans!</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10</a:t>
            </a:fld>
            <a:endParaRPr lang="en-US"/>
          </a:p>
        </p:txBody>
      </p:sp>
    </p:spTree>
    <p:extLst>
      <p:ext uri="{BB962C8B-B14F-4D97-AF65-F5344CB8AC3E}">
        <p14:creationId xmlns:p14="http://schemas.microsoft.com/office/powerpoint/2010/main" val="2316246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AU" sz="1200" kern="1200" dirty="0">
                <a:solidFill>
                  <a:schemeClr val="tx1"/>
                </a:solidFill>
                <a:effectLst/>
                <a:latin typeface="+mn-lt"/>
                <a:ea typeface="+mn-ea"/>
                <a:cs typeface="+mn-cs"/>
              </a:rPr>
              <a:t>A common mistake librarians make is to narrowly focus on “open access” only. </a:t>
            </a:r>
          </a:p>
          <a:p>
            <a:pPr lvl="1" rtl="0" fontAlgn="ctr"/>
            <a:r>
              <a:rPr lang="en-AU" sz="1200" kern="1200" dirty="0">
                <a:solidFill>
                  <a:schemeClr val="tx1"/>
                </a:solidFill>
                <a:effectLst/>
                <a:latin typeface="+mn-lt"/>
                <a:ea typeface="+mn-ea"/>
                <a:cs typeface="+mn-cs"/>
              </a:rPr>
              <a:t>Firstly, open access means little to anyone except people who are already converts.</a:t>
            </a:r>
          </a:p>
          <a:p>
            <a:pPr lvl="1" rtl="0" fontAlgn="ctr"/>
            <a:r>
              <a:rPr lang="en-AU" sz="1200" kern="1200" dirty="0">
                <a:solidFill>
                  <a:schemeClr val="tx1"/>
                </a:solidFill>
                <a:effectLst/>
                <a:latin typeface="+mn-lt"/>
                <a:ea typeface="+mn-ea"/>
                <a:cs typeface="+mn-cs"/>
              </a:rPr>
              <a:t>But…open access as means to what? What is the “so what”?</a:t>
            </a:r>
          </a:p>
          <a:p>
            <a:pPr lvl="1" rtl="0" fontAlgn="ctr"/>
            <a:r>
              <a:rPr lang="en-AU" sz="1200" kern="1200" dirty="0">
                <a:solidFill>
                  <a:schemeClr val="tx1"/>
                </a:solidFill>
                <a:effectLst/>
                <a:latin typeface="+mn-lt"/>
                <a:ea typeface="+mn-ea"/>
                <a:cs typeface="+mn-cs"/>
              </a:rPr>
              <a:t>The answer you give here is the key to persuading stakeholders, but also thinking about why we're doing it, how do we get value out of it.</a:t>
            </a:r>
          </a:p>
          <a:p>
            <a:pPr rtl="0" fontAlgn="ctr"/>
            <a:r>
              <a:rPr lang="en-AU" sz="1200" kern="1200" dirty="0">
                <a:solidFill>
                  <a:schemeClr val="tx1"/>
                </a:solidFill>
                <a:effectLst/>
                <a:latin typeface="+mn-lt"/>
                <a:ea typeface="+mn-ea"/>
                <a:cs typeface="+mn-cs"/>
              </a:rPr>
              <a:t>One bridge between open access and So What is FAIR/the Five Rs</a:t>
            </a:r>
          </a:p>
          <a:p>
            <a:pPr lvl="1" rtl="0" fontAlgn="ctr"/>
            <a:r>
              <a:rPr lang="en-AU" sz="1200" kern="1200" dirty="0">
                <a:solidFill>
                  <a:schemeClr val="tx1"/>
                </a:solidFill>
                <a:effectLst/>
                <a:latin typeface="+mn-lt"/>
                <a:ea typeface="+mn-ea"/>
                <a:cs typeface="+mn-cs"/>
              </a:rPr>
              <a:t>e.g. Download an American open textbook chapter, adapt and edit it to contextualise it from an Australian perspective, and then remix it with your own authored chapters into comparative law open textbook of your own. Share with your students and Americans!</a:t>
            </a:r>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11</a:t>
            </a:fld>
            <a:endParaRPr lang="en-US"/>
          </a:p>
        </p:txBody>
      </p:sp>
    </p:spTree>
    <p:extLst>
      <p:ext uri="{BB962C8B-B14F-4D97-AF65-F5344CB8AC3E}">
        <p14:creationId xmlns:p14="http://schemas.microsoft.com/office/powerpoint/2010/main" val="3426634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Last 30 years we’ve been through a slow, tentative, and incomplete Print to Electronic revolution</a:t>
            </a:r>
          </a:p>
          <a:p>
            <a:pPr marL="171450" indent="-171450">
              <a:buFont typeface="Arial" panose="020B0604020202020204" pitchFamily="34" charset="0"/>
              <a:buChar char="•"/>
            </a:pPr>
            <a:r>
              <a:rPr lang="en-AU" dirty="0"/>
              <a:t>Future of the book – what happened to that utopian dream?</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DRM happened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Artificial scarcity happened</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dirty="0"/>
              <a:t>More things are increasingly free to read – ABC comparison. You can’t do anything else with it than passively consume.</a:t>
            </a:r>
          </a:p>
          <a:p>
            <a:pPr marL="171450" indent="-171450">
              <a:buFont typeface="Arial" panose="020B0604020202020204" pitchFamily="34" charset="0"/>
              <a:buChar char="•"/>
            </a:pPr>
            <a:r>
              <a:rPr lang="en-AU" dirty="0"/>
              <a:t>We should aim high and aspire to “true open access” and the five Rs – where resources become dynamic sites of engagement, not just something you read.</a:t>
            </a:r>
          </a:p>
          <a:p>
            <a:pPr marL="171450" indent="-171450">
              <a:buFont typeface="Arial" panose="020B0604020202020204" pitchFamily="34" charset="0"/>
              <a:buChar char="•"/>
            </a:pPr>
            <a:r>
              <a:rPr lang="en-AU" dirty="0"/>
              <a:t>But there is a tension between idealism and pragmatism.</a:t>
            </a:r>
          </a:p>
          <a:p>
            <a:pPr marL="171450" indent="-171450">
              <a:buFont typeface="Arial" panose="020B0604020202020204" pitchFamily="34" charset="0"/>
              <a:buChar char="•"/>
            </a:pPr>
            <a:r>
              <a:rPr lang="en-AU" dirty="0"/>
              <a:t>Our pragmatist position at LTU: Zero Textbook Costs for students. Regardless of whether that involves library subscriptions to DRM-protected resources, DRM-free resources, or “true open access” resources. In reality it will be some combination of these.</a:t>
            </a: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12</a:t>
            </a:fld>
            <a:endParaRPr lang="en-US"/>
          </a:p>
        </p:txBody>
      </p:sp>
    </p:spTree>
    <p:extLst>
      <p:ext uri="{BB962C8B-B14F-4D97-AF65-F5344CB8AC3E}">
        <p14:creationId xmlns:p14="http://schemas.microsoft.com/office/powerpoint/2010/main" val="2739962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AU" sz="1200" kern="1200" dirty="0">
                <a:solidFill>
                  <a:schemeClr val="tx1"/>
                </a:solidFill>
                <a:effectLst/>
                <a:latin typeface="+mn-lt"/>
                <a:ea typeface="+mn-ea"/>
                <a:cs typeface="+mn-cs"/>
              </a:rPr>
              <a:t>COVID-19 is a chance to go back to the question of what was and is the original promise of digital education</a:t>
            </a:r>
          </a:p>
          <a:p>
            <a:pPr rtl="0" fontAlgn="ctr"/>
            <a:r>
              <a:rPr lang="en-AU" sz="1200" kern="1200" dirty="0">
                <a:solidFill>
                  <a:schemeClr val="tx1"/>
                </a:solidFill>
                <a:effectLst/>
                <a:latin typeface="+mn-lt"/>
                <a:ea typeface="+mn-ea"/>
                <a:cs typeface="+mn-cs"/>
              </a:rPr>
              <a:t>Optimism in the 90s about the promise of instant, digital, affordable access to education as well as new ways of engaging students where they have an interactive/co-creative relationship with learning resources rather than being passive recipients</a:t>
            </a:r>
          </a:p>
          <a:p>
            <a:pPr rtl="0" fontAlgn="ctr"/>
            <a:r>
              <a:rPr lang="en-AU" sz="1200" kern="1200" dirty="0">
                <a:solidFill>
                  <a:schemeClr val="tx1"/>
                </a:solidFill>
                <a:effectLst/>
                <a:latin typeface="+mn-lt"/>
                <a:ea typeface="+mn-ea"/>
                <a:cs typeface="+mn-cs"/>
              </a:rPr>
              <a:t>In many ways we've fallen short of the promise - there are still barriers to equity, to access, to engaging students</a:t>
            </a:r>
          </a:p>
          <a:p>
            <a:pPr rtl="0" fontAlgn="ctr"/>
            <a:r>
              <a:rPr lang="en-AU" sz="1200" kern="1200" dirty="0">
                <a:solidFill>
                  <a:schemeClr val="tx1"/>
                </a:solidFill>
                <a:effectLst/>
                <a:latin typeface="+mn-lt"/>
                <a:ea typeface="+mn-ea"/>
                <a:cs typeface="+mn-cs"/>
              </a:rPr>
              <a:t>The new COVID world is a double edged sword</a:t>
            </a:r>
          </a:p>
          <a:p>
            <a:pPr lvl="1" rtl="0" fontAlgn="ctr"/>
            <a:r>
              <a:rPr lang="en-AU" sz="1200" kern="1200" dirty="0">
                <a:solidFill>
                  <a:schemeClr val="tx1"/>
                </a:solidFill>
                <a:effectLst/>
                <a:latin typeface="+mn-lt"/>
                <a:ea typeface="+mn-ea"/>
                <a:cs typeface="+mn-cs"/>
              </a:rPr>
              <a:t>Sharpens existing inequities and barriers </a:t>
            </a:r>
          </a:p>
          <a:p>
            <a:pPr lvl="2" rtl="0" fontAlgn="ctr"/>
            <a:r>
              <a:rPr lang="en-AU" sz="1200" kern="1200" dirty="0">
                <a:solidFill>
                  <a:schemeClr val="tx1"/>
                </a:solidFill>
                <a:effectLst/>
                <a:latin typeface="+mn-lt"/>
                <a:ea typeface="+mn-ea"/>
                <a:cs typeface="+mn-cs"/>
              </a:rPr>
              <a:t>e.g. social distancing and the Library, and student unemployment crisis</a:t>
            </a:r>
          </a:p>
          <a:p>
            <a:pPr lvl="1" rtl="0" fontAlgn="ctr"/>
            <a:r>
              <a:rPr lang="en-AU" sz="1200" kern="1200" dirty="0">
                <a:solidFill>
                  <a:schemeClr val="tx1"/>
                </a:solidFill>
                <a:effectLst/>
                <a:latin typeface="+mn-lt"/>
                <a:ea typeface="+mn-ea"/>
                <a:cs typeface="+mn-cs"/>
              </a:rPr>
              <a:t>conversely, sudden transition to online forces us to rethink digital learning and do it better</a:t>
            </a:r>
          </a:p>
          <a:p>
            <a:pPr marL="457200" marR="0" lvl="1" indent="0" algn="l" defTabSz="914400" rtl="0" eaLnBrk="0" fontAlgn="ctr" latinLnBrk="0" hangingPunct="0">
              <a:lnSpc>
                <a:spcPct val="100000"/>
              </a:lnSpc>
              <a:spcBef>
                <a:spcPct val="30000"/>
              </a:spcBef>
              <a:spcAft>
                <a:spcPct val="0"/>
              </a:spcAft>
              <a:buClrTx/>
              <a:buSzTx/>
              <a:buFontTx/>
              <a:buNone/>
              <a:tabLst/>
              <a:defRPr/>
            </a:pPr>
            <a:r>
              <a:rPr lang="en-AU" sz="1200" kern="1200" dirty="0">
                <a:solidFill>
                  <a:schemeClr val="tx1"/>
                </a:solidFill>
                <a:effectLst/>
                <a:latin typeface="+mn-lt"/>
                <a:ea typeface="+mn-ea"/>
                <a:cs typeface="+mn-cs"/>
              </a:rPr>
              <a:t>A lot of the unsolved dilemmas come down to licensing. We can solve this with OEP.</a:t>
            </a:r>
          </a:p>
          <a:p>
            <a:pPr lvl="1" rtl="0" fontAlgn="ctr"/>
            <a:endParaRPr lang="en-AU" sz="1200" kern="1200" dirty="0">
              <a:solidFill>
                <a:schemeClr val="tx1"/>
              </a:solidFill>
              <a:effectLst/>
              <a:latin typeface="+mn-lt"/>
              <a:ea typeface="+mn-ea"/>
              <a:cs typeface="+mn-cs"/>
            </a:endParaRPr>
          </a:p>
          <a:p>
            <a:endParaRPr lang="en-AU" dirty="0"/>
          </a:p>
          <a:p>
            <a:endParaRPr lang="en-AU" dirty="0"/>
          </a:p>
        </p:txBody>
      </p:sp>
      <p:sp>
        <p:nvSpPr>
          <p:cNvPr id="4" name="Slide Number Placeholder 3"/>
          <p:cNvSpPr>
            <a:spLocks noGrp="1"/>
          </p:cNvSpPr>
          <p:nvPr>
            <p:ph type="sldNum" sz="quarter" idx="5"/>
          </p:nvPr>
        </p:nvSpPr>
        <p:spPr/>
        <p:txBody>
          <a:bodyPr/>
          <a:lstStyle/>
          <a:p>
            <a:pPr>
              <a:defRPr/>
            </a:pPr>
            <a:fld id="{F1BA03A8-B7E6-4BBF-9068-BCF6C4272CF0}" type="slidenum">
              <a:rPr lang="en-US" smtClean="0"/>
              <a:pPr>
                <a:defRPr/>
              </a:pPr>
              <a:t>13</a:t>
            </a:fld>
            <a:endParaRPr lang="en-US"/>
          </a:p>
        </p:txBody>
      </p:sp>
    </p:spTree>
    <p:extLst>
      <p:ext uri="{BB962C8B-B14F-4D97-AF65-F5344CB8AC3E}">
        <p14:creationId xmlns:p14="http://schemas.microsoft.com/office/powerpoint/2010/main" val="16482135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E52212"/>
        </a:solidFill>
        <a:effectLst/>
      </p:bgPr>
    </p:bg>
    <p:spTree>
      <p:nvGrpSpPr>
        <p:cNvPr id="1" name=""/>
        <p:cNvGrpSpPr/>
        <p:nvPr/>
      </p:nvGrpSpPr>
      <p:grpSpPr>
        <a:xfrm>
          <a:off x="0" y="0"/>
          <a:ext cx="0" cy="0"/>
          <a:chOff x="0" y="0"/>
          <a:chExt cx="0" cy="0"/>
        </a:xfrm>
      </p:grpSpPr>
      <p:sp>
        <p:nvSpPr>
          <p:cNvPr id="12" name="TextBox 32"/>
          <p:cNvSpPr txBox="1">
            <a:spLocks noChangeAspect="1" noChangeArrowheads="1"/>
          </p:cNvSpPr>
          <p:nvPr userDrawn="1"/>
        </p:nvSpPr>
        <p:spPr bwMode="auto">
          <a:xfrm>
            <a:off x="11001902" y="0"/>
            <a:ext cx="1190098" cy="303536"/>
          </a:xfrm>
          <a:prstGeom prst="rect">
            <a:avLst/>
          </a:prstGeom>
          <a:solidFill>
            <a:schemeClr val="tx1"/>
          </a:solidFill>
          <a:ln>
            <a:noFill/>
          </a:ln>
        </p:spPr>
        <p:txBody>
          <a:bodyPr wrap="none" lIns="144000" tIns="72000" rIns="144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latrobe.edu.au</a:t>
            </a:r>
          </a:p>
        </p:txBody>
      </p:sp>
      <p:sp>
        <p:nvSpPr>
          <p:cNvPr id="14" name="TextBox 13"/>
          <p:cNvSpPr txBox="1">
            <a:spLocks noChangeArrowheads="1"/>
          </p:cNvSpPr>
          <p:nvPr userDrawn="1"/>
        </p:nvSpPr>
        <p:spPr bwMode="auto">
          <a:xfrm>
            <a:off x="6991374" y="6477868"/>
            <a:ext cx="47345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AU" sz="800" kern="1200" baseline="0">
                <a:solidFill>
                  <a:schemeClr val="bg1"/>
                </a:solidFill>
                <a:latin typeface="Roboto" panose="02000000000000000000" pitchFamily="2" charset="0"/>
                <a:ea typeface="Roboto" panose="02000000000000000000" pitchFamily="2" charset="0"/>
                <a:cs typeface="+mn-cs"/>
              </a:rPr>
              <a:t>La Trobe University CRICOS Provider Code Number 00115M</a:t>
            </a:r>
            <a:endParaRPr lang="en-US" altLang="en-US" sz="800" kern="1200" baseline="0">
              <a:solidFill>
                <a:schemeClr val="bg1"/>
              </a:solidFill>
              <a:latin typeface="Roboto" panose="02000000000000000000" pitchFamily="2" charset="0"/>
              <a:ea typeface="Roboto" panose="02000000000000000000" pitchFamily="2" charset="0"/>
              <a:cs typeface="+mn-cs"/>
            </a:endParaRPr>
          </a:p>
        </p:txBody>
      </p:sp>
      <p:sp>
        <p:nvSpPr>
          <p:cNvPr id="21" name="Title 1"/>
          <p:cNvSpPr>
            <a:spLocks noGrp="1"/>
          </p:cNvSpPr>
          <p:nvPr>
            <p:ph type="title" hasCustomPrompt="1"/>
          </p:nvPr>
        </p:nvSpPr>
        <p:spPr>
          <a:xfrm>
            <a:off x="1781387" y="2716107"/>
            <a:ext cx="8622453" cy="1737005"/>
          </a:xfrm>
        </p:spPr>
        <p:txBody>
          <a:bodyPr wrap="square" anchor="b" anchorCtr="1">
            <a:normAutofit/>
          </a:bodyPr>
          <a:lstStyle>
            <a:lvl1pPr algn="ctr">
              <a:lnSpc>
                <a:spcPct val="100000"/>
              </a:lnSpc>
              <a:defRPr sz="48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Presentation Title</a:t>
            </a:r>
          </a:p>
        </p:txBody>
      </p:sp>
      <p:sp>
        <p:nvSpPr>
          <p:cNvPr id="22" name="Text Placeholder 2"/>
          <p:cNvSpPr>
            <a:spLocks noGrp="1"/>
          </p:cNvSpPr>
          <p:nvPr>
            <p:ph type="body" idx="1" hasCustomPrompt="1"/>
          </p:nvPr>
        </p:nvSpPr>
        <p:spPr>
          <a:xfrm>
            <a:off x="1781387" y="4858004"/>
            <a:ext cx="8622453" cy="364236"/>
          </a:xfrm>
        </p:spPr>
        <p:txBody>
          <a:bodyPr wrap="square">
            <a:normAutofit/>
          </a:bodyPr>
          <a:lstStyle>
            <a:lvl1pPr marL="0" indent="0" algn="ctr">
              <a:lnSpc>
                <a:spcPct val="100000"/>
              </a:lnSpc>
              <a:spcBef>
                <a:spcPts val="0"/>
              </a:spcBef>
              <a:spcAft>
                <a:spcPts val="0"/>
              </a:spcAft>
              <a:buNone/>
              <a:defRPr sz="1800" b="0" baseline="0">
                <a:solidFill>
                  <a:schemeClr val="bg1"/>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Presenter Name – Presenter Title</a:t>
            </a:r>
          </a:p>
        </p:txBody>
      </p:sp>
      <p:sp>
        <p:nvSpPr>
          <p:cNvPr id="26" name="Text Placeholder 2"/>
          <p:cNvSpPr>
            <a:spLocks noGrp="1"/>
          </p:cNvSpPr>
          <p:nvPr>
            <p:ph type="body" idx="10" hasCustomPrompt="1"/>
          </p:nvPr>
        </p:nvSpPr>
        <p:spPr>
          <a:xfrm>
            <a:off x="1781386" y="5261033"/>
            <a:ext cx="8622453" cy="364236"/>
          </a:xfrm>
        </p:spPr>
        <p:txBody>
          <a:bodyPr wrap="square">
            <a:normAutofit/>
          </a:bodyPr>
          <a:lstStyle>
            <a:lvl1pPr marL="0" indent="0" algn="ctr">
              <a:lnSpc>
                <a:spcPct val="100000"/>
              </a:lnSpc>
              <a:spcBef>
                <a:spcPts val="0"/>
              </a:spcBef>
              <a:spcAft>
                <a:spcPts val="0"/>
              </a:spcAft>
              <a:buNone/>
              <a:defRPr sz="1800" b="0" baseline="0">
                <a:solidFill>
                  <a:schemeClr val="bg1"/>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4628" y="766754"/>
            <a:ext cx="1322744" cy="1278134"/>
          </a:xfrm>
          <a:prstGeom prst="rect">
            <a:avLst/>
          </a:prstGeom>
        </p:spPr>
      </p:pic>
    </p:spTree>
    <p:extLst>
      <p:ext uri="{BB962C8B-B14F-4D97-AF65-F5344CB8AC3E}">
        <p14:creationId xmlns:p14="http://schemas.microsoft.com/office/powerpoint/2010/main" val="301426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702924"/>
            <a:ext cx="10515600" cy="1325563"/>
          </a:xfrm>
        </p:spPr>
        <p:txBody>
          <a:bodyPr/>
          <a:lstStyle>
            <a:lvl1pPr>
              <a:defRPr/>
            </a:lvl1pPr>
          </a:lstStyle>
          <a:p>
            <a:r>
              <a:rPr lang="en-US"/>
              <a:t>Heading</a:t>
            </a:r>
          </a:p>
        </p:txBody>
      </p:sp>
      <p:sp>
        <p:nvSpPr>
          <p:cNvPr id="3" name="Text Placeholder 2"/>
          <p:cNvSpPr>
            <a:spLocks noGrp="1"/>
          </p:cNvSpPr>
          <p:nvPr>
            <p:ph type="body" idx="1" hasCustomPrompt="1"/>
          </p:nvPr>
        </p:nvSpPr>
        <p:spPr>
          <a:xfrm>
            <a:off x="839789" y="2772698"/>
            <a:ext cx="5157787" cy="3179751"/>
          </a:xfrm>
        </p:spPr>
        <p:txBody>
          <a:bodyPr/>
          <a:lstStyle>
            <a:lvl1pPr marL="0" indent="0" algn="l" rtl="0" eaLnBrk="1" fontAlgn="base" hangingPunct="1">
              <a:lnSpc>
                <a:spcPct val="100000"/>
              </a:lnSpc>
              <a:spcBef>
                <a:spcPct val="0"/>
              </a:spcBef>
              <a:spcAft>
                <a:spcPts val="1000"/>
              </a:spcAft>
              <a:buNone/>
              <a:defRPr lang="en-US" sz="1800" kern="1200" baseline="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 / Intro paragraph</a:t>
            </a:r>
          </a:p>
        </p:txBody>
      </p:sp>
      <p:sp>
        <p:nvSpPr>
          <p:cNvPr id="8" name="Text Placeholder 7"/>
          <p:cNvSpPr>
            <a:spLocks noGrp="1"/>
          </p:cNvSpPr>
          <p:nvPr>
            <p:ph type="body" sz="quarter" idx="10" hasCustomPrompt="1"/>
          </p:nvPr>
        </p:nvSpPr>
        <p:spPr>
          <a:xfrm>
            <a:off x="6172201" y="2772698"/>
            <a:ext cx="5183188" cy="3179751"/>
          </a:xfrm>
        </p:spPr>
        <p:txBody>
          <a:bodyPr/>
          <a:lstStyle>
            <a:lvl1pPr>
              <a:lnSpc>
                <a:spcPct val="100000"/>
              </a:lnSpc>
              <a:spcBef>
                <a:spcPts val="0"/>
              </a:spcBef>
              <a:defRPr/>
            </a:lvl1pPr>
            <a:lvl2pPr marL="176213" indent="0">
              <a:buNone/>
              <a:defRPr/>
            </a:lvl2pPr>
          </a:lstStyle>
          <a:p>
            <a:pPr lvl="0"/>
            <a:r>
              <a:rPr lang="en-US"/>
              <a:t>Bulleted list</a:t>
            </a:r>
          </a:p>
        </p:txBody>
      </p:sp>
    </p:spTree>
    <p:extLst>
      <p:ext uri="{BB962C8B-B14F-4D97-AF65-F5344CB8AC3E}">
        <p14:creationId xmlns:p14="http://schemas.microsoft.com/office/powerpoint/2010/main" val="1388467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Content 1-Col + Medi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13492"/>
            <a:ext cx="10515600" cy="1325563"/>
          </a:xfrm>
        </p:spPr>
        <p:txBody>
          <a:bodyPr/>
          <a:lstStyle>
            <a:lvl1pPr>
              <a:defRPr/>
            </a:lvl1pPr>
          </a:lstStyle>
          <a:p>
            <a:r>
              <a:rPr lang="en-US"/>
              <a:t>Heading</a:t>
            </a:r>
          </a:p>
        </p:txBody>
      </p:sp>
      <p:sp>
        <p:nvSpPr>
          <p:cNvPr id="16" name="Text Placeholder 2"/>
          <p:cNvSpPr>
            <a:spLocks noGrp="1"/>
          </p:cNvSpPr>
          <p:nvPr>
            <p:ph type="body" idx="1" hasCustomPrompt="1"/>
          </p:nvPr>
        </p:nvSpPr>
        <p:spPr>
          <a:xfrm>
            <a:off x="839790" y="3535266"/>
            <a:ext cx="3524777" cy="2016498"/>
          </a:xfrm>
        </p:spPr>
        <p:txBody>
          <a:bodyPr/>
          <a:lstStyle>
            <a:lvl1pPr marL="0" indent="0" algn="l" rtl="0" eaLnBrk="1" fontAlgn="base" hangingPunct="1">
              <a:spcBef>
                <a:spcPct val="0"/>
              </a:spcBef>
              <a:spcAft>
                <a:spcPts val="1000"/>
              </a:spcAft>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17" name="Text Placeholder 2"/>
          <p:cNvSpPr>
            <a:spLocks noGrp="1"/>
          </p:cNvSpPr>
          <p:nvPr>
            <p:ph type="body" idx="11" hasCustomPrompt="1"/>
          </p:nvPr>
        </p:nvSpPr>
        <p:spPr>
          <a:xfrm>
            <a:off x="839790" y="2775228"/>
            <a:ext cx="3524777" cy="582561"/>
          </a:xfrm>
        </p:spPr>
        <p:txBody>
          <a:bodyPr/>
          <a:lstStyle>
            <a:lvl1pPr marL="0" indent="0" algn="l" rtl="0" eaLnBrk="1" fontAlgn="base" hangingPunct="1">
              <a:spcBef>
                <a:spcPct val="0"/>
              </a:spcBef>
              <a:spcAft>
                <a:spcPct val="0"/>
              </a:spcAft>
              <a:buNone/>
              <a:defRPr lang="en-US" sz="180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18" name="Media Placeholder 3"/>
          <p:cNvSpPr>
            <a:spLocks noGrp="1"/>
          </p:cNvSpPr>
          <p:nvPr>
            <p:ph type="media" sz="quarter" idx="10"/>
          </p:nvPr>
        </p:nvSpPr>
        <p:spPr>
          <a:xfrm>
            <a:off x="4849285" y="2781107"/>
            <a:ext cx="6580716" cy="2770657"/>
          </a:xfrm>
        </p:spPr>
        <p:txBody>
          <a:bodyPr/>
          <a:lstStyle/>
          <a:p>
            <a:pPr lvl="0"/>
            <a:r>
              <a:rPr lang="en-US" altLang="en-US" noProof="0"/>
              <a:t>Click icon to add media</a:t>
            </a:r>
            <a:endParaRPr lang="en-AU" altLang="en-US" noProof="0"/>
          </a:p>
        </p:txBody>
      </p:sp>
    </p:spTree>
    <p:extLst>
      <p:ext uri="{BB962C8B-B14F-4D97-AF65-F5344CB8AC3E}">
        <p14:creationId xmlns:p14="http://schemas.microsoft.com/office/powerpoint/2010/main" val="3606725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7" name="Media Placeholder 3"/>
          <p:cNvSpPr>
            <a:spLocks noGrp="1"/>
          </p:cNvSpPr>
          <p:nvPr>
            <p:ph type="media" sz="quarter" idx="10"/>
          </p:nvPr>
        </p:nvSpPr>
        <p:spPr>
          <a:xfrm>
            <a:off x="677334" y="1143000"/>
            <a:ext cx="10837333" cy="4572000"/>
          </a:xfrm>
        </p:spPr>
        <p:txBody>
          <a:bodyPr/>
          <a:lstStyle/>
          <a:p>
            <a:pPr lvl="0"/>
            <a:r>
              <a:rPr lang="en-US" altLang="en-US" noProof="0"/>
              <a:t>Click icon to add media</a:t>
            </a:r>
            <a:endParaRPr lang="en-AU" altLang="en-US" noProof="0"/>
          </a:p>
        </p:txBody>
      </p:sp>
    </p:spTree>
    <p:extLst>
      <p:ext uri="{BB962C8B-B14F-4D97-AF65-F5344CB8AC3E}">
        <p14:creationId xmlns:p14="http://schemas.microsoft.com/office/powerpoint/2010/main" val="3972925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2-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13492"/>
            <a:ext cx="10515600" cy="1325563"/>
          </a:xfrm>
        </p:spPr>
        <p:txBody>
          <a:bodyPr/>
          <a:lstStyle>
            <a:lvl1pPr>
              <a:defRPr/>
            </a:lvl1pPr>
          </a:lstStyle>
          <a:p>
            <a:r>
              <a:rPr lang="en-US"/>
              <a:t>Heading</a:t>
            </a:r>
          </a:p>
        </p:txBody>
      </p:sp>
      <p:sp>
        <p:nvSpPr>
          <p:cNvPr id="17" name="Text Placeholder 2"/>
          <p:cNvSpPr>
            <a:spLocks noGrp="1"/>
          </p:cNvSpPr>
          <p:nvPr>
            <p:ph type="body" idx="11" hasCustomPrompt="1"/>
          </p:nvPr>
        </p:nvSpPr>
        <p:spPr>
          <a:xfrm>
            <a:off x="839789" y="2772699"/>
            <a:ext cx="5157788" cy="3232845"/>
          </a:xfrm>
        </p:spPr>
        <p:txBody>
          <a:bodyPr/>
          <a:lstStyle>
            <a:lvl1pPr marL="0" indent="0" algn="l" rtl="0" eaLnBrk="1" fontAlgn="base" hangingPunct="1">
              <a:spcBef>
                <a:spcPct val="0"/>
              </a:spcBef>
              <a:spcAft>
                <a:spcPts val="1000"/>
              </a:spcAft>
              <a:buNone/>
              <a:defRPr lang="en-US" sz="180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 </a:t>
            </a:r>
          </a:p>
        </p:txBody>
      </p:sp>
      <p:sp>
        <p:nvSpPr>
          <p:cNvPr id="9" name="Text Placeholder 2"/>
          <p:cNvSpPr>
            <a:spLocks noGrp="1"/>
          </p:cNvSpPr>
          <p:nvPr>
            <p:ph type="body" idx="12" hasCustomPrompt="1"/>
          </p:nvPr>
        </p:nvSpPr>
        <p:spPr>
          <a:xfrm>
            <a:off x="6172201" y="2772699"/>
            <a:ext cx="5181600" cy="3232845"/>
          </a:xfrm>
        </p:spPr>
        <p:txBody>
          <a:bodyPr/>
          <a:lstStyle>
            <a:lvl1pPr marL="0" indent="0" algn="l" rtl="0" eaLnBrk="1" fontAlgn="base" hangingPunct="1">
              <a:spcBef>
                <a:spcPct val="0"/>
              </a:spcBef>
              <a:spcAft>
                <a:spcPts val="1000"/>
              </a:spcAft>
              <a:buNone/>
              <a:defRPr lang="en-US" altLang="en-US" sz="180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Tree>
    <p:extLst>
      <p:ext uri="{BB962C8B-B14F-4D97-AF65-F5344CB8AC3E}">
        <p14:creationId xmlns:p14="http://schemas.microsoft.com/office/powerpoint/2010/main" val="34630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 Content List Summary">
    <p:spTree>
      <p:nvGrpSpPr>
        <p:cNvPr id="1" name=""/>
        <p:cNvGrpSpPr/>
        <p:nvPr/>
      </p:nvGrpSpPr>
      <p:grpSpPr>
        <a:xfrm>
          <a:off x="0" y="0"/>
          <a:ext cx="0" cy="0"/>
          <a:chOff x="0" y="0"/>
          <a:chExt cx="0" cy="0"/>
        </a:xfrm>
      </p:grpSpPr>
      <p:sp>
        <p:nvSpPr>
          <p:cNvPr id="7" name="Text Placeholder 7"/>
          <p:cNvSpPr>
            <a:spLocks noGrp="1"/>
          </p:cNvSpPr>
          <p:nvPr>
            <p:ph type="body" sz="quarter" idx="12" hasCustomPrompt="1"/>
          </p:nvPr>
        </p:nvSpPr>
        <p:spPr>
          <a:xfrm>
            <a:off x="838202" y="1569463"/>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a:t>Bulleted subheading</a:t>
            </a:r>
          </a:p>
        </p:txBody>
      </p:sp>
      <p:sp>
        <p:nvSpPr>
          <p:cNvPr id="8" name="Text Placeholder 2"/>
          <p:cNvSpPr>
            <a:spLocks noGrp="1"/>
          </p:cNvSpPr>
          <p:nvPr>
            <p:ph type="body" idx="11" hasCustomPrompt="1"/>
          </p:nvPr>
        </p:nvSpPr>
        <p:spPr>
          <a:xfrm>
            <a:off x="4263268" y="1569462"/>
            <a:ext cx="7066721" cy="754064"/>
          </a:xfrm>
        </p:spPr>
        <p:txBody>
          <a:bodyPr/>
          <a:lstStyle>
            <a:lvl1pPr marL="0" indent="0" algn="l" rtl="0" eaLnBrk="1" fontAlgn="base" hangingPunct="1">
              <a:spcBef>
                <a:spcPct val="0"/>
              </a:spcBef>
              <a:spcAft>
                <a:spcPts val="1000"/>
              </a:spcAft>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12" name="Text Placeholder 7"/>
          <p:cNvSpPr>
            <a:spLocks noGrp="1"/>
          </p:cNvSpPr>
          <p:nvPr>
            <p:ph type="body" sz="quarter" idx="13" hasCustomPrompt="1"/>
          </p:nvPr>
        </p:nvSpPr>
        <p:spPr>
          <a:xfrm>
            <a:off x="838202" y="2677467"/>
            <a:ext cx="2772205" cy="754063"/>
          </a:xfrm>
        </p:spPr>
        <p:txBody>
          <a:bodyPr/>
          <a:lstStyle>
            <a:lvl1pPr marL="215900" marR="0" indent="-215900" algn="l" defTabSz="914400" rtl="0" eaLnBrk="0" fontAlgn="base" latinLnBrk="0" hangingPunct="0">
              <a:lnSpc>
                <a:spcPct val="100000"/>
              </a:lnSpc>
              <a:spcBef>
                <a:spcPts val="0"/>
              </a:spcBef>
              <a:spcAft>
                <a:spcPts val="1500"/>
              </a:spcAft>
              <a:buClr>
                <a:srgbClr val="E52212"/>
              </a:buClr>
              <a:buSzPct val="100000"/>
              <a:buFont typeface="Wingdings 2" panose="05020102010507070707" pitchFamily="18" charset="2"/>
              <a:buChar char=""/>
              <a:tabLst/>
              <a:defRPr>
                <a:solidFill>
                  <a:srgbClr val="E52212"/>
                </a:solidFill>
              </a:defRPr>
            </a:lvl1pPr>
            <a:lvl2pPr marL="176213" indent="0">
              <a:buNone/>
              <a:defRPr/>
            </a:lvl2pPr>
          </a:lstStyle>
          <a:p>
            <a:pPr marL="215900" marR="0" lvl="0" indent="-215900" algn="l" defTabSz="914400" rtl="0" eaLnBrk="0" fontAlgn="base" latinLnBrk="0" hangingPunct="0">
              <a:lnSpc>
                <a:spcPct val="100000"/>
              </a:lnSpc>
              <a:spcBef>
                <a:spcPts val="0"/>
              </a:spcBef>
              <a:spcAft>
                <a:spcPts val="1500"/>
              </a:spcAft>
              <a:buClr>
                <a:srgbClr val="E52212"/>
              </a:buClr>
              <a:buSzPct val="100000"/>
              <a:buFont typeface="Wingdings 2" panose="05020102010507070707" pitchFamily="18" charset="2"/>
              <a:buChar char=""/>
              <a:tabLst/>
              <a:defRPr/>
            </a:pPr>
            <a:r>
              <a:rPr lang="en-US"/>
              <a:t>Bulleted subheading</a:t>
            </a:r>
          </a:p>
          <a:p>
            <a:pPr lvl="0"/>
            <a:endParaRPr lang="en-US"/>
          </a:p>
        </p:txBody>
      </p:sp>
      <p:sp>
        <p:nvSpPr>
          <p:cNvPr id="13" name="Text Placeholder 2"/>
          <p:cNvSpPr>
            <a:spLocks noGrp="1"/>
          </p:cNvSpPr>
          <p:nvPr>
            <p:ph type="body" idx="14" hasCustomPrompt="1"/>
          </p:nvPr>
        </p:nvSpPr>
        <p:spPr>
          <a:xfrm>
            <a:off x="4263268" y="2677466"/>
            <a:ext cx="7066721" cy="754064"/>
          </a:xfrm>
        </p:spPr>
        <p:txBody>
          <a:bodyPr/>
          <a:lstStyle>
            <a:lvl1pPr marL="0" indent="0" algn="l" rtl="0" eaLnBrk="1" fontAlgn="base" hangingPunct="1">
              <a:spcBef>
                <a:spcPct val="0"/>
              </a:spcBef>
              <a:spcAft>
                <a:spcPts val="1000"/>
              </a:spcAft>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14" name="Text Placeholder 7"/>
          <p:cNvSpPr>
            <a:spLocks noGrp="1"/>
          </p:cNvSpPr>
          <p:nvPr>
            <p:ph type="body" sz="quarter" idx="15" hasCustomPrompt="1"/>
          </p:nvPr>
        </p:nvSpPr>
        <p:spPr>
          <a:xfrm>
            <a:off x="838202" y="3791602"/>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a:t>Bulleted subheading</a:t>
            </a:r>
          </a:p>
        </p:txBody>
      </p:sp>
      <p:sp>
        <p:nvSpPr>
          <p:cNvPr id="15" name="Text Placeholder 2"/>
          <p:cNvSpPr>
            <a:spLocks noGrp="1"/>
          </p:cNvSpPr>
          <p:nvPr>
            <p:ph type="body" idx="16" hasCustomPrompt="1"/>
          </p:nvPr>
        </p:nvSpPr>
        <p:spPr>
          <a:xfrm>
            <a:off x="4263268" y="3791602"/>
            <a:ext cx="7066721" cy="754064"/>
          </a:xfrm>
        </p:spPr>
        <p:txBody>
          <a:bodyPr/>
          <a:lstStyle>
            <a:lvl1pPr marL="0" indent="0" algn="l" rtl="0" eaLnBrk="1" fontAlgn="base" hangingPunct="1">
              <a:spcBef>
                <a:spcPct val="0"/>
              </a:spcBef>
              <a:spcAft>
                <a:spcPts val="1000"/>
              </a:spcAft>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16" name="Text Placeholder 7"/>
          <p:cNvSpPr>
            <a:spLocks noGrp="1"/>
          </p:cNvSpPr>
          <p:nvPr>
            <p:ph type="body" sz="quarter" idx="17" hasCustomPrompt="1"/>
          </p:nvPr>
        </p:nvSpPr>
        <p:spPr>
          <a:xfrm>
            <a:off x="838202" y="4899607"/>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a:t>Bulleted subheading</a:t>
            </a:r>
          </a:p>
        </p:txBody>
      </p:sp>
      <p:sp>
        <p:nvSpPr>
          <p:cNvPr id="18" name="Text Placeholder 2"/>
          <p:cNvSpPr>
            <a:spLocks noGrp="1"/>
          </p:cNvSpPr>
          <p:nvPr>
            <p:ph type="body" idx="18" hasCustomPrompt="1"/>
          </p:nvPr>
        </p:nvSpPr>
        <p:spPr>
          <a:xfrm>
            <a:off x="4263268" y="4899606"/>
            <a:ext cx="7066721" cy="754064"/>
          </a:xfrm>
        </p:spPr>
        <p:txBody>
          <a:bodyPr/>
          <a:lstStyle>
            <a:lvl1pPr marL="0" indent="0" algn="l" rtl="0" eaLnBrk="1" fontAlgn="base" hangingPunct="1">
              <a:spcBef>
                <a:spcPct val="0"/>
              </a:spcBef>
              <a:spcAft>
                <a:spcPts val="1000"/>
              </a:spcAft>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Tree>
    <p:extLst>
      <p:ext uri="{BB962C8B-B14F-4D97-AF65-F5344CB8AC3E}">
        <p14:creationId xmlns:p14="http://schemas.microsoft.com/office/powerpoint/2010/main" val="1800756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 Content List ">
    <p:spTree>
      <p:nvGrpSpPr>
        <p:cNvPr id="1" name=""/>
        <p:cNvGrpSpPr/>
        <p:nvPr/>
      </p:nvGrpSpPr>
      <p:grpSpPr>
        <a:xfrm>
          <a:off x="0" y="0"/>
          <a:ext cx="0" cy="0"/>
          <a:chOff x="0" y="0"/>
          <a:chExt cx="0" cy="0"/>
        </a:xfrm>
      </p:grpSpPr>
      <p:sp>
        <p:nvSpPr>
          <p:cNvPr id="7" name="Text Placeholder 7"/>
          <p:cNvSpPr>
            <a:spLocks noGrp="1"/>
          </p:cNvSpPr>
          <p:nvPr>
            <p:ph type="body" sz="quarter" idx="12" hasCustomPrompt="1"/>
          </p:nvPr>
        </p:nvSpPr>
        <p:spPr>
          <a:xfrm>
            <a:off x="838202" y="1569463"/>
            <a:ext cx="2772205" cy="754063"/>
          </a:xfrm>
        </p:spPr>
        <p:txBody>
          <a:bodyPr/>
          <a:lstStyle>
            <a:lvl1pPr>
              <a:lnSpc>
                <a:spcPct val="100000"/>
              </a:lnSpc>
              <a:spcBef>
                <a:spcPts val="0"/>
              </a:spcBef>
              <a:defRPr>
                <a:solidFill>
                  <a:srgbClr val="E52212"/>
                </a:solidFill>
              </a:defRPr>
            </a:lvl1pPr>
            <a:lvl2pPr marL="176213" indent="0">
              <a:buNone/>
              <a:defRPr/>
            </a:lvl2pPr>
          </a:lstStyle>
          <a:p>
            <a:pPr lvl="0"/>
            <a:r>
              <a:rPr lang="en-US"/>
              <a:t>Bulleted subheading</a:t>
            </a:r>
          </a:p>
        </p:txBody>
      </p:sp>
      <p:sp>
        <p:nvSpPr>
          <p:cNvPr id="8" name="Text Placeholder 2"/>
          <p:cNvSpPr>
            <a:spLocks noGrp="1"/>
          </p:cNvSpPr>
          <p:nvPr>
            <p:ph type="body" idx="11" hasCustomPrompt="1"/>
          </p:nvPr>
        </p:nvSpPr>
        <p:spPr>
          <a:xfrm>
            <a:off x="4263268" y="1569463"/>
            <a:ext cx="7066721" cy="4182409"/>
          </a:xfrm>
        </p:spPr>
        <p:txBody>
          <a:bodyPr/>
          <a:lstStyle>
            <a:lvl1pPr marL="0" indent="0" algn="l" rtl="0" eaLnBrk="1" fontAlgn="base" hangingPunct="1">
              <a:spcBef>
                <a:spcPct val="0"/>
              </a:spcBef>
              <a:spcAft>
                <a:spcPts val="1000"/>
              </a:spcAft>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Tree>
    <p:extLst>
      <p:ext uri="{BB962C8B-B14F-4D97-AF65-F5344CB8AC3E}">
        <p14:creationId xmlns:p14="http://schemas.microsoft.com/office/powerpoint/2010/main" val="2583214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 3 images (Positionals)">
    <p:spTree>
      <p:nvGrpSpPr>
        <p:cNvPr id="1" name=""/>
        <p:cNvGrpSpPr/>
        <p:nvPr/>
      </p:nvGrpSpPr>
      <p:grpSpPr>
        <a:xfrm>
          <a:off x="0" y="0"/>
          <a:ext cx="0" cy="0"/>
          <a:chOff x="0" y="0"/>
          <a:chExt cx="0" cy="0"/>
        </a:xfrm>
      </p:grpSpPr>
      <p:sp>
        <p:nvSpPr>
          <p:cNvPr id="7" name="Rectangle 6"/>
          <p:cNvSpPr/>
          <p:nvPr userDrawn="1"/>
        </p:nvSpPr>
        <p:spPr>
          <a:xfrm>
            <a:off x="0" y="3416122"/>
            <a:ext cx="6096000" cy="3441878"/>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20" name="Text Placeholder 19"/>
          <p:cNvSpPr>
            <a:spLocks noGrp="1"/>
          </p:cNvSpPr>
          <p:nvPr>
            <p:ph type="body" sz="quarter" idx="14" hasCustomPrompt="1"/>
          </p:nvPr>
        </p:nvSpPr>
        <p:spPr>
          <a:xfrm>
            <a:off x="590551" y="4275787"/>
            <a:ext cx="5024967" cy="2019064"/>
          </a:xfrm>
        </p:spPr>
        <p:txBody>
          <a:bodyPr/>
          <a:lstStyle>
            <a:lvl1pPr marL="0" indent="0">
              <a:buFontTx/>
              <a:buNone/>
              <a:defRPr lang="en-US" sz="16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Text</a:t>
            </a:r>
          </a:p>
        </p:txBody>
      </p:sp>
      <p:pic>
        <p:nvPicPr>
          <p:cNvPr id="13" name="Picture 25"/>
          <p:cNvPicPr>
            <a:picLocks noChangeAspect="1"/>
          </p:cNvPicPr>
          <p:nvPr userDrawn="1"/>
        </p:nvPicPr>
        <p:blipFill rotWithShape="1">
          <a:blip r:embed="rId2">
            <a:extLst>
              <a:ext uri="{28A0092B-C50C-407E-A947-70E740481C1C}">
                <a14:useLocalDpi xmlns:a14="http://schemas.microsoft.com/office/drawing/2010/main" val="0"/>
              </a:ext>
            </a:extLst>
          </a:blip>
          <a:srcRect l="2" t="-1" r="18089" b="30990"/>
          <a:stretch/>
        </p:blipFill>
        <p:spPr bwMode="auto">
          <a:xfrm>
            <a:off x="6096000" y="3405055"/>
            <a:ext cx="6096002" cy="34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userDrawn="1"/>
        </p:nvPicPr>
        <p:blipFill rotWithShape="1">
          <a:blip r:embed="rId3">
            <a:extLst>
              <a:ext uri="{28A0092B-C50C-407E-A947-70E740481C1C}">
                <a14:useLocalDpi xmlns:a14="http://schemas.microsoft.com/office/drawing/2010/main" val="0"/>
              </a:ext>
            </a:extLst>
          </a:blip>
          <a:srcRect t="4159" b="21133"/>
          <a:stretch/>
        </p:blipFill>
        <p:spPr bwMode="auto">
          <a:xfrm>
            <a:off x="6095994" y="-1"/>
            <a:ext cx="6095998" cy="34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p:cNvPicPr>
          <p:nvPr userDrawn="1"/>
        </p:nvPicPr>
        <p:blipFill rotWithShape="1">
          <a:blip r:embed="rId4">
            <a:extLst>
              <a:ext uri="{28A0092B-C50C-407E-A947-70E740481C1C}">
                <a14:useLocalDpi xmlns:a14="http://schemas.microsoft.com/office/drawing/2010/main" val="0"/>
              </a:ext>
            </a:extLst>
          </a:blip>
          <a:srcRect l="15924" t="13270" r="2689" b="18676"/>
          <a:stretch/>
        </p:blipFill>
        <p:spPr bwMode="auto">
          <a:xfrm>
            <a:off x="-2" y="0"/>
            <a:ext cx="6095996" cy="341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2577602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 3 images">
    <p:spTree>
      <p:nvGrpSpPr>
        <p:cNvPr id="1" name=""/>
        <p:cNvGrpSpPr/>
        <p:nvPr/>
      </p:nvGrpSpPr>
      <p:grpSpPr>
        <a:xfrm>
          <a:off x="0" y="0"/>
          <a:ext cx="0" cy="0"/>
          <a:chOff x="0" y="0"/>
          <a:chExt cx="0" cy="0"/>
        </a:xfrm>
      </p:grpSpPr>
      <p:sp>
        <p:nvSpPr>
          <p:cNvPr id="7" name="Rectangle 6"/>
          <p:cNvSpPr/>
          <p:nvPr userDrawn="1"/>
        </p:nvSpPr>
        <p:spPr>
          <a:xfrm>
            <a:off x="0" y="3429001"/>
            <a:ext cx="6096000" cy="3433763"/>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6" name="Picture Placeholder 10"/>
          <p:cNvSpPr>
            <a:spLocks noGrp="1"/>
          </p:cNvSpPr>
          <p:nvPr>
            <p:ph type="pic" sz="quarter" idx="11"/>
          </p:nvPr>
        </p:nvSpPr>
        <p:spPr>
          <a:xfrm>
            <a:off x="6096000" y="3429000"/>
            <a:ext cx="6096000" cy="3429000"/>
          </a:xfrm>
        </p:spPr>
        <p:txBody>
          <a:bodyPr/>
          <a:lstStyle/>
          <a:p>
            <a:pPr lvl="0"/>
            <a:r>
              <a:rPr lang="en-US" altLang="en-US" noProof="0"/>
              <a:t>Click icon to add picture</a:t>
            </a:r>
            <a:endParaRPr lang="en-AU" altLang="en-US" noProof="0"/>
          </a:p>
        </p:txBody>
      </p:sp>
      <p:sp>
        <p:nvSpPr>
          <p:cNvPr id="17" name="Picture Placeholder 12"/>
          <p:cNvSpPr>
            <a:spLocks noGrp="1"/>
          </p:cNvSpPr>
          <p:nvPr>
            <p:ph type="pic" sz="quarter" idx="12"/>
          </p:nvPr>
        </p:nvSpPr>
        <p:spPr>
          <a:xfrm>
            <a:off x="6096000" y="0"/>
            <a:ext cx="6096000" cy="3429000"/>
          </a:xfrm>
        </p:spPr>
        <p:txBody>
          <a:bodyPr/>
          <a:lstStyle/>
          <a:p>
            <a:pPr lvl="0"/>
            <a:r>
              <a:rPr lang="en-US" altLang="en-US" noProof="0"/>
              <a:t>Click icon to add picture</a:t>
            </a:r>
            <a:endParaRPr lang="en-AU" altLang="en-US" noProof="0"/>
          </a:p>
        </p:txBody>
      </p:sp>
      <p:sp>
        <p:nvSpPr>
          <p:cNvPr id="18" name="Picture Placeholder 14"/>
          <p:cNvSpPr>
            <a:spLocks noGrp="1"/>
          </p:cNvSpPr>
          <p:nvPr>
            <p:ph type="pic" sz="quarter" idx="13"/>
          </p:nvPr>
        </p:nvSpPr>
        <p:spPr>
          <a:xfrm>
            <a:off x="0" y="0"/>
            <a:ext cx="6096000" cy="3429000"/>
          </a:xfrm>
        </p:spPr>
        <p:txBody>
          <a:bodyPr/>
          <a:lstStyle/>
          <a:p>
            <a:pPr lvl="0"/>
            <a:r>
              <a:rPr lang="en-US" altLang="en-US" noProof="0"/>
              <a:t>Click icon to add picture</a:t>
            </a:r>
            <a:endParaRPr lang="en-AU" altLang="en-US" noProof="0"/>
          </a:p>
        </p:txBody>
      </p:sp>
      <p:sp>
        <p:nvSpPr>
          <p:cNvPr id="9" name="Text Placeholder 19"/>
          <p:cNvSpPr>
            <a:spLocks noGrp="1"/>
          </p:cNvSpPr>
          <p:nvPr>
            <p:ph type="body" sz="quarter" idx="15" hasCustomPrompt="1"/>
          </p:nvPr>
        </p:nvSpPr>
        <p:spPr>
          <a:xfrm>
            <a:off x="590551" y="4275787"/>
            <a:ext cx="5024967" cy="2014300"/>
          </a:xfrm>
        </p:spPr>
        <p:txBody>
          <a:bodyPr/>
          <a:lstStyle>
            <a:lvl1pPr marL="0" indent="0">
              <a:buFontTx/>
              <a:buNone/>
              <a:defRPr lang="en-US" sz="16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Text</a:t>
            </a:r>
          </a:p>
        </p:txBody>
      </p:sp>
      <p:sp>
        <p:nvSpPr>
          <p:cNvPr id="10" name="TextBox 9"/>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195638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ading, Content + 3 images (Positionals)">
    <p:spTree>
      <p:nvGrpSpPr>
        <p:cNvPr id="1" name=""/>
        <p:cNvGrpSpPr/>
        <p:nvPr/>
      </p:nvGrpSpPr>
      <p:grpSpPr>
        <a:xfrm>
          <a:off x="0" y="0"/>
          <a:ext cx="0" cy="0"/>
          <a:chOff x="0" y="0"/>
          <a:chExt cx="0" cy="0"/>
        </a:xfrm>
      </p:grpSpPr>
      <p:sp>
        <p:nvSpPr>
          <p:cNvPr id="7" name="Rectangle 6"/>
          <p:cNvSpPr/>
          <p:nvPr userDrawn="1"/>
        </p:nvSpPr>
        <p:spPr>
          <a:xfrm>
            <a:off x="0" y="3405055"/>
            <a:ext cx="6096000" cy="3457709"/>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2" name="Text Placeholder 19"/>
          <p:cNvSpPr>
            <a:spLocks noGrp="1"/>
          </p:cNvSpPr>
          <p:nvPr>
            <p:ph type="body" sz="quarter" idx="14" hasCustomPrompt="1"/>
          </p:nvPr>
        </p:nvSpPr>
        <p:spPr>
          <a:xfrm>
            <a:off x="590551" y="4848781"/>
            <a:ext cx="5024967" cy="1441305"/>
          </a:xfrm>
        </p:spPr>
        <p:txBody>
          <a:bodyPr/>
          <a:lstStyle>
            <a:lvl1pPr marL="0" indent="0">
              <a:buFontTx/>
              <a:buNone/>
              <a:defRPr lang="en-US" sz="16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Text</a:t>
            </a:r>
          </a:p>
        </p:txBody>
      </p:sp>
      <p:sp>
        <p:nvSpPr>
          <p:cNvPr id="13" name="Text Placeholder 2"/>
          <p:cNvSpPr>
            <a:spLocks noGrp="1"/>
          </p:cNvSpPr>
          <p:nvPr>
            <p:ph type="body" idx="15" hasCustomPrompt="1"/>
          </p:nvPr>
        </p:nvSpPr>
        <p:spPr>
          <a:xfrm>
            <a:off x="590550" y="3847611"/>
            <a:ext cx="5024967" cy="582561"/>
          </a:xfrm>
        </p:spPr>
        <p:txBody>
          <a:bodyPr/>
          <a:lstStyle>
            <a:lvl1pPr marL="0" indent="0" algn="l" rtl="0" eaLnBrk="1" fontAlgn="base" hangingPunct="1">
              <a:lnSpc>
                <a:spcPts val="2500"/>
              </a:lnSpc>
              <a:spcBef>
                <a:spcPct val="0"/>
              </a:spcBef>
              <a:spcAft>
                <a:spcPct val="0"/>
              </a:spcAft>
              <a:buNone/>
              <a:defRPr lang="en-US" sz="2400" b="1"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a:t>
            </a:r>
          </a:p>
        </p:txBody>
      </p:sp>
      <p:pic>
        <p:nvPicPr>
          <p:cNvPr id="14"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5924" t="13270" r="2689" b="18676"/>
          <a:stretch/>
        </p:blipFill>
        <p:spPr bwMode="auto">
          <a:xfrm>
            <a:off x="-2" y="0"/>
            <a:ext cx="6095996" cy="341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userDrawn="1"/>
        </p:nvPicPr>
        <p:blipFill rotWithShape="1">
          <a:blip r:embed="rId3">
            <a:extLst>
              <a:ext uri="{28A0092B-C50C-407E-A947-70E740481C1C}">
                <a14:useLocalDpi xmlns:a14="http://schemas.microsoft.com/office/drawing/2010/main" val="0"/>
              </a:ext>
            </a:extLst>
          </a:blip>
          <a:srcRect t="4159" b="21133"/>
          <a:stretch/>
        </p:blipFill>
        <p:spPr bwMode="auto">
          <a:xfrm>
            <a:off x="6095994" y="-1"/>
            <a:ext cx="6095998" cy="34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p:cNvPicPr>
            <a:picLocks noChangeAspect="1"/>
          </p:cNvPicPr>
          <p:nvPr userDrawn="1"/>
        </p:nvPicPr>
        <p:blipFill rotWithShape="1">
          <a:blip r:embed="rId4">
            <a:extLst>
              <a:ext uri="{28A0092B-C50C-407E-A947-70E740481C1C}">
                <a14:useLocalDpi xmlns:a14="http://schemas.microsoft.com/office/drawing/2010/main" val="0"/>
              </a:ext>
            </a:extLst>
          </a:blip>
          <a:srcRect l="2" t="-1" r="18089" b="30990"/>
          <a:stretch/>
        </p:blipFill>
        <p:spPr bwMode="auto">
          <a:xfrm>
            <a:off x="6096000" y="3405055"/>
            <a:ext cx="6096002" cy="34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3456715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ing, Content + 3 images">
    <p:spTree>
      <p:nvGrpSpPr>
        <p:cNvPr id="1" name=""/>
        <p:cNvGrpSpPr/>
        <p:nvPr/>
      </p:nvGrpSpPr>
      <p:grpSpPr>
        <a:xfrm>
          <a:off x="0" y="0"/>
          <a:ext cx="0" cy="0"/>
          <a:chOff x="0" y="0"/>
          <a:chExt cx="0" cy="0"/>
        </a:xfrm>
      </p:grpSpPr>
      <p:sp>
        <p:nvSpPr>
          <p:cNvPr id="7" name="Rectangle 6"/>
          <p:cNvSpPr/>
          <p:nvPr userDrawn="1"/>
        </p:nvSpPr>
        <p:spPr>
          <a:xfrm>
            <a:off x="0" y="3429001"/>
            <a:ext cx="6096000" cy="3433763"/>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6" name="Picture Placeholder 10"/>
          <p:cNvSpPr>
            <a:spLocks noGrp="1"/>
          </p:cNvSpPr>
          <p:nvPr>
            <p:ph type="pic" sz="quarter" idx="11"/>
          </p:nvPr>
        </p:nvSpPr>
        <p:spPr>
          <a:xfrm>
            <a:off x="6096000" y="3429000"/>
            <a:ext cx="6096000" cy="3429000"/>
          </a:xfrm>
        </p:spPr>
        <p:txBody>
          <a:bodyPr/>
          <a:lstStyle/>
          <a:p>
            <a:pPr lvl="0"/>
            <a:r>
              <a:rPr lang="en-US" altLang="en-US" noProof="0"/>
              <a:t>Click icon to add picture</a:t>
            </a:r>
            <a:endParaRPr lang="en-AU" altLang="en-US" noProof="0"/>
          </a:p>
        </p:txBody>
      </p:sp>
      <p:sp>
        <p:nvSpPr>
          <p:cNvPr id="17" name="Picture Placeholder 12"/>
          <p:cNvSpPr>
            <a:spLocks noGrp="1"/>
          </p:cNvSpPr>
          <p:nvPr>
            <p:ph type="pic" sz="quarter" idx="12"/>
          </p:nvPr>
        </p:nvSpPr>
        <p:spPr>
          <a:xfrm>
            <a:off x="6096000" y="0"/>
            <a:ext cx="6096000" cy="3429000"/>
          </a:xfrm>
        </p:spPr>
        <p:txBody>
          <a:bodyPr/>
          <a:lstStyle/>
          <a:p>
            <a:pPr lvl="0"/>
            <a:r>
              <a:rPr lang="en-US" altLang="en-US" noProof="0"/>
              <a:t>Click icon to add picture</a:t>
            </a:r>
            <a:endParaRPr lang="en-AU" altLang="en-US" noProof="0"/>
          </a:p>
        </p:txBody>
      </p:sp>
      <p:sp>
        <p:nvSpPr>
          <p:cNvPr id="18" name="Picture Placeholder 14"/>
          <p:cNvSpPr>
            <a:spLocks noGrp="1"/>
          </p:cNvSpPr>
          <p:nvPr>
            <p:ph type="pic" sz="quarter" idx="13"/>
          </p:nvPr>
        </p:nvSpPr>
        <p:spPr>
          <a:xfrm>
            <a:off x="0" y="0"/>
            <a:ext cx="6096000" cy="3429000"/>
          </a:xfrm>
        </p:spPr>
        <p:txBody>
          <a:bodyPr/>
          <a:lstStyle/>
          <a:p>
            <a:pPr lvl="0"/>
            <a:r>
              <a:rPr lang="en-US" altLang="en-US" noProof="0"/>
              <a:t>Click icon to add picture</a:t>
            </a:r>
            <a:endParaRPr lang="en-AU" altLang="en-US" noProof="0"/>
          </a:p>
        </p:txBody>
      </p:sp>
      <p:sp>
        <p:nvSpPr>
          <p:cNvPr id="20" name="Text Placeholder 19"/>
          <p:cNvSpPr>
            <a:spLocks noGrp="1"/>
          </p:cNvSpPr>
          <p:nvPr>
            <p:ph type="body" sz="quarter" idx="14" hasCustomPrompt="1"/>
          </p:nvPr>
        </p:nvSpPr>
        <p:spPr>
          <a:xfrm>
            <a:off x="590551" y="4848781"/>
            <a:ext cx="5024967" cy="1441305"/>
          </a:xfrm>
        </p:spPr>
        <p:txBody>
          <a:bodyPr/>
          <a:lstStyle>
            <a:lvl1pPr marL="0" indent="0">
              <a:buFontTx/>
              <a:buNone/>
              <a:defRPr lang="en-US" sz="16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Text</a:t>
            </a:r>
          </a:p>
        </p:txBody>
      </p:sp>
      <p:sp>
        <p:nvSpPr>
          <p:cNvPr id="11" name="Text Placeholder 2"/>
          <p:cNvSpPr>
            <a:spLocks noGrp="1"/>
          </p:cNvSpPr>
          <p:nvPr>
            <p:ph type="body" idx="15" hasCustomPrompt="1"/>
          </p:nvPr>
        </p:nvSpPr>
        <p:spPr>
          <a:xfrm>
            <a:off x="590550" y="3847611"/>
            <a:ext cx="5024967" cy="582561"/>
          </a:xfrm>
        </p:spPr>
        <p:txBody>
          <a:bodyPr/>
          <a:lstStyle>
            <a:lvl1pPr marL="0" indent="0" algn="l" rtl="0" eaLnBrk="1" fontAlgn="base" hangingPunct="1">
              <a:lnSpc>
                <a:spcPts val="2500"/>
              </a:lnSpc>
              <a:spcBef>
                <a:spcPct val="0"/>
              </a:spcBef>
              <a:spcAft>
                <a:spcPct val="0"/>
              </a:spcAft>
              <a:buNone/>
              <a:defRPr lang="en-US" sz="2400" b="1"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a:t>
            </a:r>
          </a:p>
        </p:txBody>
      </p:sp>
      <p:sp>
        <p:nvSpPr>
          <p:cNvPr id="9" name="TextBox 8"/>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1848106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ro slide (Optional)">
    <p:bg>
      <p:bgPr>
        <a:solidFill>
          <a:srgbClr val="E52212"/>
        </a:solidFill>
        <a:effectLst/>
      </p:bgPr>
    </p:bg>
    <p:spTree>
      <p:nvGrpSpPr>
        <p:cNvPr id="1" name=""/>
        <p:cNvGrpSpPr/>
        <p:nvPr/>
      </p:nvGrpSpPr>
      <p:grpSpPr>
        <a:xfrm>
          <a:off x="0" y="0"/>
          <a:ext cx="0" cy="0"/>
          <a:chOff x="0" y="0"/>
          <a:chExt cx="0" cy="0"/>
        </a:xfrm>
      </p:grpSpPr>
      <p:sp>
        <p:nvSpPr>
          <p:cNvPr id="9" name="Title 1"/>
          <p:cNvSpPr>
            <a:spLocks noGrp="1" noChangeAspect="1"/>
          </p:cNvSpPr>
          <p:nvPr>
            <p:ph type="title" hasCustomPrompt="1"/>
          </p:nvPr>
        </p:nvSpPr>
        <p:spPr>
          <a:xfrm>
            <a:off x="2631159" y="1393893"/>
            <a:ext cx="3681164" cy="1267458"/>
          </a:xfrm>
          <a:solidFill>
            <a:schemeClr val="bg1"/>
          </a:solidFill>
        </p:spPr>
        <p:txBody>
          <a:bodyPr wrap="none" lIns="144000" tIns="36000" rIns="144000" anchor="ctr">
            <a:spAutoFit/>
          </a:bodyPr>
          <a:lstStyle>
            <a:lvl1pPr algn="l">
              <a:lnSpc>
                <a:spcPct val="100000"/>
              </a:lnSpc>
              <a:defRPr sz="80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10" name="Text Placeholder 2"/>
          <p:cNvSpPr>
            <a:spLocks noGrp="1" noChangeAspect="1"/>
          </p:cNvSpPr>
          <p:nvPr>
            <p:ph type="body" idx="1" hasCustomPrompt="1"/>
          </p:nvPr>
        </p:nvSpPr>
        <p:spPr>
          <a:xfrm>
            <a:off x="5119455" y="2764676"/>
            <a:ext cx="1786414" cy="1267458"/>
          </a:xfrm>
          <a:solidFill>
            <a:schemeClr val="bg1"/>
          </a:solidFill>
        </p:spPr>
        <p:txBody>
          <a:bodyPr wrap="none" lIns="144000" tIns="36000" rIns="144000" anchor="ctr">
            <a:spAutoFit/>
          </a:bodyPr>
          <a:lstStyle>
            <a:lvl1pPr marL="0" indent="0" algn="r">
              <a:lnSpc>
                <a:spcPct val="100000"/>
              </a:lnSpc>
              <a:spcBef>
                <a:spcPts val="0"/>
              </a:spcBef>
              <a:buNone/>
              <a:defRPr sz="80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a:t>
            </a:r>
          </a:p>
        </p:txBody>
      </p:sp>
      <p:sp>
        <p:nvSpPr>
          <p:cNvPr id="17" name="Text Placeholder 2"/>
          <p:cNvSpPr>
            <a:spLocks noGrp="1" noChangeAspect="1"/>
          </p:cNvSpPr>
          <p:nvPr>
            <p:ph type="body" idx="10" hasCustomPrompt="1"/>
          </p:nvPr>
        </p:nvSpPr>
        <p:spPr>
          <a:xfrm>
            <a:off x="6864368" y="2997719"/>
            <a:ext cx="2086176" cy="1190514"/>
          </a:xfrm>
          <a:solidFill>
            <a:schemeClr val="bg1"/>
          </a:solidFill>
        </p:spPr>
        <p:txBody>
          <a:bodyPr wrap="none" lIns="144000" tIns="36000" rIns="144000" anchor="ctr">
            <a:spAutoFit/>
          </a:bodyPr>
          <a:lstStyle>
            <a:lvl1pPr marL="0" indent="0" algn="l">
              <a:lnSpc>
                <a:spcPct val="100000"/>
              </a:lnSpc>
              <a:spcBef>
                <a:spcPts val="0"/>
              </a:spcBef>
              <a:buNone/>
              <a:defRPr sz="7500" b="1" kern="1200" spc="-300" baseline="0">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2018</a:t>
            </a:r>
          </a:p>
        </p:txBody>
      </p:sp>
      <p:sp>
        <p:nvSpPr>
          <p:cNvPr id="7" name="TextBox 6"/>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
        <p:nvSpPr>
          <p:cNvPr id="8" name="TextBox 7"/>
          <p:cNvSpPr txBox="1">
            <a:spLocks noChangeArrowheads="1"/>
          </p:cNvSpPr>
          <p:nvPr userDrawn="1"/>
        </p:nvSpPr>
        <p:spPr bwMode="auto">
          <a:xfrm>
            <a:off x="8312251" y="6477868"/>
            <a:ext cx="35509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AU" sz="800" kern="1200" baseline="0">
                <a:solidFill>
                  <a:schemeClr val="bg1"/>
                </a:solidFill>
                <a:latin typeface="Roboto" panose="02000000000000000000" pitchFamily="2" charset="0"/>
                <a:ea typeface="Roboto" panose="02000000000000000000" pitchFamily="2" charset="0"/>
                <a:cs typeface="+mn-cs"/>
              </a:rPr>
              <a:t>La Trobe University CRICOS Provider Code Number 00115M</a:t>
            </a:r>
            <a:endParaRPr lang="en-US" altLang="en-US" sz="800" kern="1200" baseline="0">
              <a:solidFill>
                <a:schemeClr val="bg1"/>
              </a:solidFill>
              <a:latin typeface="Roboto" panose="02000000000000000000" pitchFamily="2" charset="0"/>
              <a:ea typeface="Roboto" panose="02000000000000000000" pitchFamily="2" charset="0"/>
              <a:cs typeface="+mn-cs"/>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70588" y="4658095"/>
            <a:ext cx="1850824" cy="1505381"/>
          </a:xfrm>
          <a:prstGeom prst="rect">
            <a:avLst/>
          </a:prstGeom>
          <a:noFill/>
          <a:ln>
            <a:noFill/>
          </a:ln>
        </p:spPr>
      </p:pic>
    </p:spTree>
    <p:extLst>
      <p:ext uri="{BB962C8B-B14F-4D97-AF65-F5344CB8AC3E}">
        <p14:creationId xmlns:p14="http://schemas.microsoft.com/office/powerpoint/2010/main" val="769998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Heading + 3 images (Positionals)">
    <p:spTree>
      <p:nvGrpSpPr>
        <p:cNvPr id="1" name=""/>
        <p:cNvGrpSpPr/>
        <p:nvPr/>
      </p:nvGrpSpPr>
      <p:grpSpPr>
        <a:xfrm>
          <a:off x="0" y="0"/>
          <a:ext cx="0" cy="0"/>
          <a:chOff x="0" y="0"/>
          <a:chExt cx="0" cy="0"/>
        </a:xfrm>
      </p:grpSpPr>
      <p:sp>
        <p:nvSpPr>
          <p:cNvPr id="7" name="Rectangle 6"/>
          <p:cNvSpPr/>
          <p:nvPr userDrawn="1"/>
        </p:nvSpPr>
        <p:spPr>
          <a:xfrm>
            <a:off x="0" y="3405055"/>
            <a:ext cx="6096000" cy="3457709"/>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9" name="Title 1"/>
          <p:cNvSpPr>
            <a:spLocks noGrp="1" noChangeAspect="1"/>
          </p:cNvSpPr>
          <p:nvPr>
            <p:ph type="title" hasCustomPrompt="1"/>
          </p:nvPr>
        </p:nvSpPr>
        <p:spPr>
          <a:xfrm>
            <a:off x="1060073" y="4297561"/>
            <a:ext cx="2326626" cy="775015"/>
          </a:xfrm>
          <a:solidFill>
            <a:schemeClr val="bg1"/>
          </a:solidFill>
        </p:spPr>
        <p:txBody>
          <a:bodyPr wrap="none" lIns="144000" tIns="36000" rIns="144000" anchor="ctr">
            <a:spAutoFit/>
          </a:bodyPr>
          <a:lstStyle>
            <a:lvl1pPr algn="l">
              <a:lnSpc>
                <a:spcPct val="100000"/>
              </a:lnSpc>
              <a:defRPr sz="48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10" name="Text Placeholder 2"/>
          <p:cNvSpPr>
            <a:spLocks noGrp="1" noChangeAspect="1"/>
          </p:cNvSpPr>
          <p:nvPr>
            <p:ph type="body" idx="1" hasCustomPrompt="1"/>
          </p:nvPr>
        </p:nvSpPr>
        <p:spPr>
          <a:xfrm>
            <a:off x="1933759" y="5189688"/>
            <a:ext cx="2326626"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Heading</a:t>
            </a:r>
          </a:p>
        </p:txBody>
      </p:sp>
      <p:pic>
        <p:nvPicPr>
          <p:cNvPr id="14" name="Picture 4"/>
          <p:cNvPicPr>
            <a:picLocks noChangeAspect="1"/>
          </p:cNvPicPr>
          <p:nvPr userDrawn="1"/>
        </p:nvPicPr>
        <p:blipFill rotWithShape="1">
          <a:blip r:embed="rId2">
            <a:extLst>
              <a:ext uri="{28A0092B-C50C-407E-A947-70E740481C1C}">
                <a14:useLocalDpi xmlns:a14="http://schemas.microsoft.com/office/drawing/2010/main" val="0"/>
              </a:ext>
            </a:extLst>
          </a:blip>
          <a:srcRect l="15924" t="13270" r="2689" b="18676"/>
          <a:stretch/>
        </p:blipFill>
        <p:spPr bwMode="auto">
          <a:xfrm>
            <a:off x="-2" y="0"/>
            <a:ext cx="6095996" cy="3412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p:cNvPicPr>
          <p:nvPr userDrawn="1"/>
        </p:nvPicPr>
        <p:blipFill rotWithShape="1">
          <a:blip r:embed="rId3">
            <a:extLst>
              <a:ext uri="{28A0092B-C50C-407E-A947-70E740481C1C}">
                <a14:useLocalDpi xmlns:a14="http://schemas.microsoft.com/office/drawing/2010/main" val="0"/>
              </a:ext>
            </a:extLst>
          </a:blip>
          <a:srcRect t="4159" b="21133"/>
          <a:stretch/>
        </p:blipFill>
        <p:spPr bwMode="auto">
          <a:xfrm>
            <a:off x="6095994" y="-1"/>
            <a:ext cx="6095998" cy="3416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p:cNvPicPr>
            <a:picLocks noChangeAspect="1"/>
          </p:cNvPicPr>
          <p:nvPr userDrawn="1"/>
        </p:nvPicPr>
        <p:blipFill rotWithShape="1">
          <a:blip r:embed="rId4">
            <a:extLst>
              <a:ext uri="{28A0092B-C50C-407E-A947-70E740481C1C}">
                <a14:useLocalDpi xmlns:a14="http://schemas.microsoft.com/office/drawing/2010/main" val="0"/>
              </a:ext>
            </a:extLst>
          </a:blip>
          <a:srcRect l="2" t="-1" r="18089" b="30990"/>
          <a:stretch/>
        </p:blipFill>
        <p:spPr bwMode="auto">
          <a:xfrm>
            <a:off x="6096000" y="3405055"/>
            <a:ext cx="6096002" cy="345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117831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eading + 3 images">
    <p:spTree>
      <p:nvGrpSpPr>
        <p:cNvPr id="1" name=""/>
        <p:cNvGrpSpPr/>
        <p:nvPr/>
      </p:nvGrpSpPr>
      <p:grpSpPr>
        <a:xfrm>
          <a:off x="0" y="0"/>
          <a:ext cx="0" cy="0"/>
          <a:chOff x="0" y="0"/>
          <a:chExt cx="0" cy="0"/>
        </a:xfrm>
      </p:grpSpPr>
      <p:sp>
        <p:nvSpPr>
          <p:cNvPr id="7" name="Rectangle 6"/>
          <p:cNvSpPr/>
          <p:nvPr userDrawn="1"/>
        </p:nvSpPr>
        <p:spPr>
          <a:xfrm>
            <a:off x="0" y="3429001"/>
            <a:ext cx="6096000" cy="3433763"/>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TextBox 7"/>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6" name="Picture Placeholder 10"/>
          <p:cNvSpPr>
            <a:spLocks noGrp="1"/>
          </p:cNvSpPr>
          <p:nvPr>
            <p:ph type="pic" sz="quarter" idx="11"/>
          </p:nvPr>
        </p:nvSpPr>
        <p:spPr>
          <a:xfrm>
            <a:off x="6096000" y="3429000"/>
            <a:ext cx="6096000" cy="3429000"/>
          </a:xfrm>
        </p:spPr>
        <p:txBody>
          <a:bodyPr/>
          <a:lstStyle/>
          <a:p>
            <a:pPr lvl="0"/>
            <a:r>
              <a:rPr lang="en-US" altLang="en-US" noProof="0"/>
              <a:t>Click icon to add picture</a:t>
            </a:r>
            <a:endParaRPr lang="en-AU" altLang="en-US" noProof="0"/>
          </a:p>
        </p:txBody>
      </p:sp>
      <p:sp>
        <p:nvSpPr>
          <p:cNvPr id="17" name="Picture Placeholder 12"/>
          <p:cNvSpPr>
            <a:spLocks noGrp="1"/>
          </p:cNvSpPr>
          <p:nvPr>
            <p:ph type="pic" sz="quarter" idx="12"/>
          </p:nvPr>
        </p:nvSpPr>
        <p:spPr>
          <a:xfrm>
            <a:off x="6096000" y="0"/>
            <a:ext cx="6096000" cy="3429000"/>
          </a:xfrm>
        </p:spPr>
        <p:txBody>
          <a:bodyPr/>
          <a:lstStyle/>
          <a:p>
            <a:pPr lvl="0"/>
            <a:r>
              <a:rPr lang="en-US" altLang="en-US" noProof="0"/>
              <a:t>Click icon to add picture</a:t>
            </a:r>
            <a:endParaRPr lang="en-AU" altLang="en-US" noProof="0"/>
          </a:p>
        </p:txBody>
      </p:sp>
      <p:sp>
        <p:nvSpPr>
          <p:cNvPr id="18" name="Picture Placeholder 14"/>
          <p:cNvSpPr>
            <a:spLocks noGrp="1"/>
          </p:cNvSpPr>
          <p:nvPr>
            <p:ph type="pic" sz="quarter" idx="13"/>
          </p:nvPr>
        </p:nvSpPr>
        <p:spPr>
          <a:xfrm>
            <a:off x="0" y="0"/>
            <a:ext cx="6096000" cy="3429000"/>
          </a:xfrm>
        </p:spPr>
        <p:txBody>
          <a:bodyPr/>
          <a:lstStyle/>
          <a:p>
            <a:pPr lvl="0"/>
            <a:r>
              <a:rPr lang="en-US" altLang="en-US" noProof="0"/>
              <a:t>Click icon to add picture</a:t>
            </a:r>
            <a:endParaRPr lang="en-AU" altLang="en-US" noProof="0"/>
          </a:p>
        </p:txBody>
      </p:sp>
      <p:sp>
        <p:nvSpPr>
          <p:cNvPr id="12" name="Title 1"/>
          <p:cNvSpPr>
            <a:spLocks noGrp="1" noChangeAspect="1"/>
          </p:cNvSpPr>
          <p:nvPr>
            <p:ph type="title" hasCustomPrompt="1"/>
          </p:nvPr>
        </p:nvSpPr>
        <p:spPr>
          <a:xfrm>
            <a:off x="1060073" y="4297561"/>
            <a:ext cx="2326626" cy="775015"/>
          </a:xfrm>
          <a:solidFill>
            <a:schemeClr val="bg1"/>
          </a:solidFill>
        </p:spPr>
        <p:txBody>
          <a:bodyPr wrap="none" lIns="144000" tIns="36000" rIns="144000" anchor="ctr">
            <a:spAutoFit/>
          </a:bodyPr>
          <a:lstStyle>
            <a:lvl1pPr algn="l">
              <a:lnSpc>
                <a:spcPct val="100000"/>
              </a:lnSpc>
              <a:defRPr sz="48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13" name="Text Placeholder 2"/>
          <p:cNvSpPr>
            <a:spLocks noGrp="1" noChangeAspect="1"/>
          </p:cNvSpPr>
          <p:nvPr>
            <p:ph type="body" idx="1" hasCustomPrompt="1"/>
          </p:nvPr>
        </p:nvSpPr>
        <p:spPr>
          <a:xfrm>
            <a:off x="1933759" y="5189688"/>
            <a:ext cx="2326626"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Heading</a:t>
            </a:r>
          </a:p>
        </p:txBody>
      </p:sp>
      <p:sp>
        <p:nvSpPr>
          <p:cNvPr id="9" name="TextBox 8"/>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2024477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Heading, Content, Call-to-Action + Image 1/2-page (Positional)">
    <p:spTree>
      <p:nvGrpSpPr>
        <p:cNvPr id="1" name=""/>
        <p:cNvGrpSpPr/>
        <p:nvPr/>
      </p:nvGrpSpPr>
      <p:grpSpPr>
        <a:xfrm>
          <a:off x="0" y="0"/>
          <a:ext cx="0" cy="0"/>
          <a:chOff x="0" y="0"/>
          <a:chExt cx="0" cy="0"/>
        </a:xfrm>
      </p:grpSpPr>
      <p:sp>
        <p:nvSpPr>
          <p:cNvPr id="6" name="Rectangle 5"/>
          <p:cNvSpPr/>
          <p:nvPr userDrawn="1"/>
        </p:nvSpPr>
        <p:spPr>
          <a:xfrm>
            <a:off x="0" y="0"/>
            <a:ext cx="6096000" cy="6858000"/>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6"/>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20" name="Text Placeholder 19"/>
          <p:cNvSpPr>
            <a:spLocks noGrp="1"/>
          </p:cNvSpPr>
          <p:nvPr>
            <p:ph type="body" sz="quarter" idx="14" hasCustomPrompt="1"/>
          </p:nvPr>
        </p:nvSpPr>
        <p:spPr>
          <a:xfrm>
            <a:off x="590551" y="5073446"/>
            <a:ext cx="5024967" cy="764735"/>
          </a:xfrm>
        </p:spPr>
        <p:txBody>
          <a:bodyPr/>
          <a:lstStyle>
            <a:lvl1pPr marL="0" indent="0">
              <a:lnSpc>
                <a:spcPts val="1900"/>
              </a:lnSpc>
              <a:buFontTx/>
              <a:buNone/>
              <a:defRPr lang="en-US" sz="1600" b="1" kern="1200" cap="all" baseline="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CALL-TO-ACTION</a:t>
            </a:r>
          </a:p>
        </p:txBody>
      </p:sp>
      <p:sp>
        <p:nvSpPr>
          <p:cNvPr id="11" name="Text Placeholder 7"/>
          <p:cNvSpPr>
            <a:spLocks noGrp="1"/>
          </p:cNvSpPr>
          <p:nvPr>
            <p:ph type="body" sz="quarter" idx="10" hasCustomPrompt="1"/>
          </p:nvPr>
        </p:nvSpPr>
        <p:spPr>
          <a:xfrm>
            <a:off x="590551" y="1775706"/>
            <a:ext cx="5024967" cy="3020468"/>
          </a:xfrm>
        </p:spPr>
        <p:txBody>
          <a:bodyPr/>
          <a:lstStyle>
            <a:lvl1pPr>
              <a:lnSpc>
                <a:spcPct val="100000"/>
              </a:lnSpc>
              <a:spcBef>
                <a:spcPts val="0"/>
              </a:spcBef>
              <a:buClr>
                <a:schemeClr val="bg1"/>
              </a:buClr>
              <a:defRPr baseline="0">
                <a:solidFill>
                  <a:schemeClr val="bg1"/>
                </a:solidFill>
              </a:defRPr>
            </a:lvl1pPr>
            <a:lvl2pPr marL="176213" indent="0">
              <a:buNone/>
              <a:defRPr/>
            </a:lvl2pPr>
          </a:lstStyle>
          <a:p>
            <a:pPr lvl="0"/>
            <a:r>
              <a:rPr lang="en-US"/>
              <a:t>Bulleted list</a:t>
            </a:r>
          </a:p>
        </p:txBody>
      </p:sp>
      <p:sp>
        <p:nvSpPr>
          <p:cNvPr id="13" name="Text Placeholder 2"/>
          <p:cNvSpPr>
            <a:spLocks noGrp="1"/>
          </p:cNvSpPr>
          <p:nvPr>
            <p:ph type="body" idx="15" hasCustomPrompt="1"/>
          </p:nvPr>
        </p:nvSpPr>
        <p:spPr>
          <a:xfrm>
            <a:off x="590551" y="857694"/>
            <a:ext cx="5024967" cy="582561"/>
          </a:xfrm>
        </p:spPr>
        <p:txBody>
          <a:bodyPr/>
          <a:lstStyle>
            <a:lvl1pPr marL="0" indent="0" algn="l" rtl="0" eaLnBrk="1" fontAlgn="base" hangingPunct="1">
              <a:lnSpc>
                <a:spcPts val="2500"/>
              </a:lnSpc>
              <a:spcBef>
                <a:spcPct val="0"/>
              </a:spcBef>
              <a:spcAft>
                <a:spcPct val="0"/>
              </a:spcAft>
              <a:buNone/>
              <a:defRPr lang="en-US" sz="2400" b="1"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a:t>
            </a:r>
          </a:p>
        </p:txBody>
      </p:sp>
      <p:pic>
        <p:nvPicPr>
          <p:cNvPr id="9" name="Picture 17"/>
          <p:cNvPicPr>
            <a:picLocks noChangeAspect="1"/>
          </p:cNvPicPr>
          <p:nvPr userDrawn="1"/>
        </p:nvPicPr>
        <p:blipFill rotWithShape="1">
          <a:blip r:embed="rId2">
            <a:extLst>
              <a:ext uri="{28A0092B-C50C-407E-A947-70E740481C1C}">
                <a14:useLocalDpi xmlns:a14="http://schemas.microsoft.com/office/drawing/2010/main" val="0"/>
              </a:ext>
            </a:extLst>
          </a:blip>
          <a:srcRect l="26056" t="507" r="29752" b="24592"/>
          <a:stretch/>
        </p:blipFill>
        <p:spPr bwMode="auto">
          <a:xfrm>
            <a:off x="6096000" y="0"/>
            <a:ext cx="6096000" cy="689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3833287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Heading, Content, Call-to-Action + Image 1/2-page ">
    <p:spTree>
      <p:nvGrpSpPr>
        <p:cNvPr id="1" name=""/>
        <p:cNvGrpSpPr/>
        <p:nvPr/>
      </p:nvGrpSpPr>
      <p:grpSpPr>
        <a:xfrm>
          <a:off x="0" y="0"/>
          <a:ext cx="0" cy="0"/>
          <a:chOff x="0" y="0"/>
          <a:chExt cx="0" cy="0"/>
        </a:xfrm>
      </p:grpSpPr>
      <p:sp>
        <p:nvSpPr>
          <p:cNvPr id="6" name="Rectangle 5"/>
          <p:cNvSpPr/>
          <p:nvPr userDrawn="1"/>
        </p:nvSpPr>
        <p:spPr>
          <a:xfrm>
            <a:off x="0" y="0"/>
            <a:ext cx="6096000" cy="6858000"/>
          </a:xfrm>
          <a:prstGeom prst="rect">
            <a:avLst/>
          </a:prstGeom>
          <a:solidFill>
            <a:srgbClr val="E5221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TextBox 6"/>
          <p:cNvSpPr txBox="1">
            <a:spLocks noChangeArrowheads="1"/>
          </p:cNvSpPr>
          <p:nvPr userDrawn="1"/>
        </p:nvSpPr>
        <p:spPr bwMode="auto">
          <a:xfrm>
            <a:off x="11385551" y="71278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endParaRPr lang="en-US" altLang="en-US" sz="1800"/>
          </a:p>
        </p:txBody>
      </p:sp>
      <p:sp>
        <p:nvSpPr>
          <p:cNvPr id="17" name="Picture Placeholder 12"/>
          <p:cNvSpPr>
            <a:spLocks noGrp="1"/>
          </p:cNvSpPr>
          <p:nvPr>
            <p:ph type="pic" sz="quarter" idx="12"/>
          </p:nvPr>
        </p:nvSpPr>
        <p:spPr>
          <a:xfrm>
            <a:off x="6096000" y="0"/>
            <a:ext cx="6096000" cy="6858000"/>
          </a:xfrm>
        </p:spPr>
        <p:txBody>
          <a:bodyPr/>
          <a:lstStyle/>
          <a:p>
            <a:pPr lvl="0"/>
            <a:r>
              <a:rPr lang="en-US" altLang="en-US" noProof="0"/>
              <a:t>Click icon to add picture</a:t>
            </a:r>
            <a:endParaRPr lang="en-AU" altLang="en-US" noProof="0"/>
          </a:p>
        </p:txBody>
      </p:sp>
      <p:sp>
        <p:nvSpPr>
          <p:cNvPr id="8" name="Text Placeholder 19"/>
          <p:cNvSpPr>
            <a:spLocks noGrp="1"/>
          </p:cNvSpPr>
          <p:nvPr>
            <p:ph type="body" sz="quarter" idx="14" hasCustomPrompt="1"/>
          </p:nvPr>
        </p:nvSpPr>
        <p:spPr>
          <a:xfrm>
            <a:off x="590551" y="5073446"/>
            <a:ext cx="5024967" cy="764735"/>
          </a:xfrm>
        </p:spPr>
        <p:txBody>
          <a:bodyPr/>
          <a:lstStyle>
            <a:lvl1pPr marL="0" indent="0">
              <a:lnSpc>
                <a:spcPts val="1900"/>
              </a:lnSpc>
              <a:buFontTx/>
              <a:buNone/>
              <a:defRPr lang="en-US" sz="1600" b="1" kern="1200" cap="all" baseline="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CALL-TO-ACTION</a:t>
            </a:r>
          </a:p>
        </p:txBody>
      </p:sp>
      <p:sp>
        <p:nvSpPr>
          <p:cNvPr id="9" name="Text Placeholder 7"/>
          <p:cNvSpPr>
            <a:spLocks noGrp="1"/>
          </p:cNvSpPr>
          <p:nvPr>
            <p:ph type="body" sz="quarter" idx="10" hasCustomPrompt="1"/>
          </p:nvPr>
        </p:nvSpPr>
        <p:spPr>
          <a:xfrm>
            <a:off x="590551" y="1775706"/>
            <a:ext cx="5024967" cy="3020468"/>
          </a:xfrm>
        </p:spPr>
        <p:txBody>
          <a:bodyPr/>
          <a:lstStyle>
            <a:lvl1pPr>
              <a:lnSpc>
                <a:spcPct val="100000"/>
              </a:lnSpc>
              <a:spcBef>
                <a:spcPts val="0"/>
              </a:spcBef>
              <a:buClr>
                <a:schemeClr val="bg1"/>
              </a:buClr>
              <a:defRPr baseline="0">
                <a:solidFill>
                  <a:schemeClr val="bg1"/>
                </a:solidFill>
              </a:defRPr>
            </a:lvl1pPr>
            <a:lvl2pPr marL="176213" indent="0">
              <a:buNone/>
              <a:defRPr/>
            </a:lvl2pPr>
          </a:lstStyle>
          <a:p>
            <a:pPr lvl="0"/>
            <a:r>
              <a:rPr lang="en-US"/>
              <a:t>Bulleted list</a:t>
            </a:r>
          </a:p>
        </p:txBody>
      </p:sp>
      <p:sp>
        <p:nvSpPr>
          <p:cNvPr id="10" name="Text Placeholder 2"/>
          <p:cNvSpPr>
            <a:spLocks noGrp="1"/>
          </p:cNvSpPr>
          <p:nvPr>
            <p:ph type="body" idx="15" hasCustomPrompt="1"/>
          </p:nvPr>
        </p:nvSpPr>
        <p:spPr>
          <a:xfrm>
            <a:off x="590551" y="857694"/>
            <a:ext cx="5024967" cy="582561"/>
          </a:xfrm>
        </p:spPr>
        <p:txBody>
          <a:bodyPr/>
          <a:lstStyle>
            <a:lvl1pPr marL="0" indent="0" algn="l" rtl="0" eaLnBrk="1" fontAlgn="base" hangingPunct="1">
              <a:lnSpc>
                <a:spcPts val="2500"/>
              </a:lnSpc>
              <a:spcBef>
                <a:spcPct val="0"/>
              </a:spcBef>
              <a:spcAft>
                <a:spcPct val="0"/>
              </a:spcAft>
              <a:buNone/>
              <a:defRPr lang="en-US" sz="2400" b="1"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Heading</a:t>
            </a:r>
          </a:p>
        </p:txBody>
      </p:sp>
      <p:sp>
        <p:nvSpPr>
          <p:cNvPr id="11" name="TextBox 10"/>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3045394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Heading + Image Full-page (Positional)">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23473" r="6767" b="41084"/>
          <a:stretch/>
        </p:blipFill>
        <p:spPr bwMode="auto">
          <a:xfrm flipH="1">
            <a:off x="0" y="0"/>
            <a:ext cx="12192000" cy="686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a:spLocks noGrp="1" noChangeAspect="1"/>
          </p:cNvSpPr>
          <p:nvPr>
            <p:ph type="title" hasCustomPrompt="1"/>
          </p:nvPr>
        </p:nvSpPr>
        <p:spPr>
          <a:xfrm>
            <a:off x="717692" y="628829"/>
            <a:ext cx="3681164" cy="1267458"/>
          </a:xfrm>
          <a:solidFill>
            <a:srgbClr val="E52212"/>
          </a:solidFill>
        </p:spPr>
        <p:txBody>
          <a:bodyPr wrap="none" lIns="144000" tIns="36000" rIns="144000" anchor="ctr">
            <a:spAutoFit/>
          </a:bodyPr>
          <a:lstStyle>
            <a:lvl1pPr algn="l">
              <a:lnSpc>
                <a:spcPct val="100000"/>
              </a:lnSpc>
              <a:defRPr sz="80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5" name="Text Placeholder 2"/>
          <p:cNvSpPr>
            <a:spLocks noGrp="1" noChangeAspect="1"/>
          </p:cNvSpPr>
          <p:nvPr>
            <p:ph type="body" idx="1" hasCustomPrompt="1"/>
          </p:nvPr>
        </p:nvSpPr>
        <p:spPr>
          <a:xfrm>
            <a:off x="717692" y="2018407"/>
            <a:ext cx="1786415" cy="1267458"/>
          </a:xfrm>
          <a:solidFill>
            <a:srgbClr val="E52212"/>
          </a:solidFill>
        </p:spPr>
        <p:txBody>
          <a:bodyPr wrap="none" lIns="144000" tIns="36000" rIns="144000" anchor="ctr">
            <a:spAutoFit/>
          </a:bodyPr>
          <a:lstStyle>
            <a:lvl1pPr marL="0" indent="0" algn="l">
              <a:lnSpc>
                <a:spcPct val="100000"/>
              </a:lnSpc>
              <a:spcBef>
                <a:spcPts val="0"/>
              </a:spcBef>
              <a:buNone/>
              <a:defRPr sz="80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a:t>
            </a:r>
          </a:p>
        </p:txBody>
      </p:sp>
      <p:sp>
        <p:nvSpPr>
          <p:cNvPr id="6" name="Text Placeholder 2"/>
          <p:cNvSpPr>
            <a:spLocks noGrp="1" noChangeAspect="1"/>
          </p:cNvSpPr>
          <p:nvPr>
            <p:ph type="body" idx="10" hasCustomPrompt="1"/>
          </p:nvPr>
        </p:nvSpPr>
        <p:spPr>
          <a:xfrm>
            <a:off x="2408182" y="2204451"/>
            <a:ext cx="3411860" cy="1267458"/>
          </a:xfrm>
          <a:solidFill>
            <a:srgbClr val="E52212"/>
          </a:solidFill>
        </p:spPr>
        <p:txBody>
          <a:bodyPr wrap="none" lIns="144000" tIns="36000" rIns="144000" anchor="ctr">
            <a:spAutoFit/>
          </a:bodyPr>
          <a:lstStyle>
            <a:lvl1pPr marL="0" indent="0" algn="l">
              <a:lnSpc>
                <a:spcPct val="100000"/>
              </a:lnSpc>
              <a:spcBef>
                <a:spcPts val="0"/>
              </a:spcBef>
              <a:buNone/>
              <a:defRPr sz="8000" b="1" kern="1200" spc="-300" baseline="0">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Heading</a:t>
            </a:r>
          </a:p>
        </p:txBody>
      </p:sp>
      <p:sp>
        <p:nvSpPr>
          <p:cNvPr id="7" name="TextBox 6"/>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3411668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Heading + Image Full-page">
    <p:spTree>
      <p:nvGrpSpPr>
        <p:cNvPr id="1" name=""/>
        <p:cNvGrpSpPr/>
        <p:nvPr/>
      </p:nvGrpSpPr>
      <p:grpSpPr>
        <a:xfrm>
          <a:off x="0" y="0"/>
          <a:ext cx="0" cy="0"/>
          <a:chOff x="0" y="0"/>
          <a:chExt cx="0" cy="0"/>
        </a:xfrm>
      </p:grpSpPr>
      <p:sp>
        <p:nvSpPr>
          <p:cNvPr id="3" name="Picture Placeholder 12"/>
          <p:cNvSpPr>
            <a:spLocks noGrp="1"/>
          </p:cNvSpPr>
          <p:nvPr>
            <p:ph type="pic" sz="quarter" idx="12"/>
          </p:nvPr>
        </p:nvSpPr>
        <p:spPr>
          <a:xfrm>
            <a:off x="0" y="0"/>
            <a:ext cx="12192000" cy="6858000"/>
          </a:xfrm>
        </p:spPr>
        <p:txBody>
          <a:bodyPr/>
          <a:lstStyle/>
          <a:p>
            <a:pPr lvl="0"/>
            <a:r>
              <a:rPr lang="en-US" altLang="en-US" noProof="0"/>
              <a:t>Click icon to add picture</a:t>
            </a:r>
            <a:endParaRPr lang="en-AU" altLang="en-US" noProof="0"/>
          </a:p>
        </p:txBody>
      </p:sp>
      <p:sp>
        <p:nvSpPr>
          <p:cNvPr id="4" name="Title 1"/>
          <p:cNvSpPr>
            <a:spLocks noGrp="1" noChangeAspect="1"/>
          </p:cNvSpPr>
          <p:nvPr>
            <p:ph type="title" hasCustomPrompt="1"/>
          </p:nvPr>
        </p:nvSpPr>
        <p:spPr>
          <a:xfrm>
            <a:off x="717692" y="628829"/>
            <a:ext cx="3681164" cy="1267458"/>
          </a:xfrm>
          <a:solidFill>
            <a:srgbClr val="E52212"/>
          </a:solidFill>
        </p:spPr>
        <p:txBody>
          <a:bodyPr wrap="none" lIns="144000" tIns="36000" rIns="144000" anchor="ctr">
            <a:spAutoFit/>
          </a:bodyPr>
          <a:lstStyle>
            <a:lvl1pPr algn="l">
              <a:lnSpc>
                <a:spcPct val="100000"/>
              </a:lnSpc>
              <a:defRPr sz="80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5" name="Text Placeholder 2"/>
          <p:cNvSpPr>
            <a:spLocks noGrp="1" noChangeAspect="1"/>
          </p:cNvSpPr>
          <p:nvPr>
            <p:ph type="body" idx="1" hasCustomPrompt="1"/>
          </p:nvPr>
        </p:nvSpPr>
        <p:spPr>
          <a:xfrm>
            <a:off x="717692" y="2018407"/>
            <a:ext cx="1786415" cy="1267458"/>
          </a:xfrm>
          <a:solidFill>
            <a:srgbClr val="E52212"/>
          </a:solidFill>
        </p:spPr>
        <p:txBody>
          <a:bodyPr wrap="none" lIns="144000" tIns="36000" rIns="144000" anchor="ctr">
            <a:spAutoFit/>
          </a:bodyPr>
          <a:lstStyle>
            <a:lvl1pPr marL="0" indent="0" algn="l">
              <a:lnSpc>
                <a:spcPct val="100000"/>
              </a:lnSpc>
              <a:spcBef>
                <a:spcPts val="0"/>
              </a:spcBef>
              <a:buNone/>
              <a:defRPr sz="80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and</a:t>
            </a:r>
          </a:p>
        </p:txBody>
      </p:sp>
      <p:sp>
        <p:nvSpPr>
          <p:cNvPr id="8" name="Text Placeholder 2"/>
          <p:cNvSpPr>
            <a:spLocks noGrp="1" noChangeAspect="1"/>
          </p:cNvSpPr>
          <p:nvPr>
            <p:ph type="body" idx="10" hasCustomPrompt="1"/>
          </p:nvPr>
        </p:nvSpPr>
        <p:spPr>
          <a:xfrm>
            <a:off x="2408182" y="2204451"/>
            <a:ext cx="3411860" cy="1267458"/>
          </a:xfrm>
          <a:solidFill>
            <a:srgbClr val="E52212"/>
          </a:solidFill>
        </p:spPr>
        <p:txBody>
          <a:bodyPr wrap="none" lIns="144000" tIns="36000" rIns="144000" anchor="ctr">
            <a:spAutoFit/>
          </a:bodyPr>
          <a:lstStyle>
            <a:lvl1pPr marL="0" indent="0" algn="l">
              <a:lnSpc>
                <a:spcPct val="100000"/>
              </a:lnSpc>
              <a:spcBef>
                <a:spcPts val="0"/>
              </a:spcBef>
              <a:buNone/>
              <a:defRPr sz="8000" b="1" kern="1200" spc="-300" baseline="0">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Heading</a:t>
            </a:r>
          </a:p>
        </p:txBody>
      </p:sp>
      <p:sp>
        <p:nvSpPr>
          <p:cNvPr id="6" name="TextBox 5"/>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pPr/>
              <a:t>‹#›</a:t>
            </a:fld>
            <a:r>
              <a:rPr lang="en-AU" sz="800">
                <a:solidFill>
                  <a:schemeClr val="bg1"/>
                </a:solidFill>
              </a:rPr>
              <a:t>  |  Version 2</a:t>
            </a:r>
          </a:p>
        </p:txBody>
      </p:sp>
    </p:spTree>
    <p:extLst>
      <p:ext uri="{BB962C8B-B14F-4D97-AF65-F5344CB8AC3E}">
        <p14:creationId xmlns:p14="http://schemas.microsoft.com/office/powerpoint/2010/main" val="2103601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Heading, Content + Image 1/2 page (Positional)">
    <p:spTree>
      <p:nvGrpSpPr>
        <p:cNvPr id="1" name=""/>
        <p:cNvGrpSpPr/>
        <p:nvPr/>
      </p:nvGrpSpPr>
      <p:grpSpPr>
        <a:xfrm>
          <a:off x="0" y="0"/>
          <a:ext cx="0" cy="0"/>
          <a:chOff x="0" y="0"/>
          <a:chExt cx="0" cy="0"/>
        </a:xfrm>
      </p:grpSpPr>
      <p:sp>
        <p:nvSpPr>
          <p:cNvPr id="5" name="Title 1"/>
          <p:cNvSpPr>
            <a:spLocks noGrp="1" noChangeAspect="1"/>
          </p:cNvSpPr>
          <p:nvPr>
            <p:ph type="title" hasCustomPrompt="1"/>
          </p:nvPr>
        </p:nvSpPr>
        <p:spPr>
          <a:xfrm>
            <a:off x="524765" y="1754386"/>
            <a:ext cx="2326626" cy="775015"/>
          </a:xfrm>
          <a:solidFill>
            <a:srgbClr val="E52212"/>
          </a:solidFill>
        </p:spPr>
        <p:txBody>
          <a:bodyPr wrap="none" lIns="144000" tIns="36000" rIns="144000" anchor="ctr">
            <a:spAutoFit/>
          </a:bodyPr>
          <a:lstStyle>
            <a:lvl1pPr algn="l">
              <a:lnSpc>
                <a:spcPct val="100000"/>
              </a:lnSpc>
              <a:defRPr sz="48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6" name="Text Placeholder 2"/>
          <p:cNvSpPr>
            <a:spLocks noGrp="1" noChangeAspect="1"/>
          </p:cNvSpPr>
          <p:nvPr>
            <p:ph type="body" idx="1" hasCustomPrompt="1"/>
          </p:nvPr>
        </p:nvSpPr>
        <p:spPr>
          <a:xfrm>
            <a:off x="1398451" y="2646513"/>
            <a:ext cx="2326626" cy="775015"/>
          </a:xfrm>
          <a:solidFill>
            <a:srgbClr val="E52212"/>
          </a:solidFill>
        </p:spPr>
        <p:txBody>
          <a:bodyPr wrap="none" lIns="144000" tIns="36000" rIns="144000" anchor="ctr">
            <a:spAutoFit/>
          </a:bodyPr>
          <a:lstStyle>
            <a:lvl1pPr marL="0" indent="0" algn="l">
              <a:lnSpc>
                <a:spcPct val="100000"/>
              </a:lnSpc>
              <a:spcBef>
                <a:spcPts val="0"/>
              </a:spcBef>
              <a:buNone/>
              <a:defRPr sz="48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Heading</a:t>
            </a:r>
          </a:p>
        </p:txBody>
      </p:sp>
      <p:sp>
        <p:nvSpPr>
          <p:cNvPr id="9" name="Text Placeholder 19"/>
          <p:cNvSpPr>
            <a:spLocks noGrp="1"/>
          </p:cNvSpPr>
          <p:nvPr>
            <p:ph type="body" sz="quarter" idx="14" hasCustomPrompt="1"/>
          </p:nvPr>
        </p:nvSpPr>
        <p:spPr>
          <a:xfrm>
            <a:off x="802312" y="3834581"/>
            <a:ext cx="3698307" cy="2464619"/>
          </a:xfrm>
        </p:spPr>
        <p:txBody>
          <a:bodyPr/>
          <a:lstStyle>
            <a:lvl1pPr marL="0" indent="0">
              <a:buFontTx/>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Text</a:t>
            </a:r>
          </a:p>
        </p:txBody>
      </p:sp>
      <p:pic>
        <p:nvPicPr>
          <p:cNvPr id="8"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6719" t="12916" r="18887" b="11942"/>
          <a:stretch/>
        </p:blipFill>
        <p:spPr bwMode="auto">
          <a:xfrm>
            <a:off x="6096001" y="0"/>
            <a:ext cx="6095999" cy="687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userDrawn="1"/>
        </p:nvSpPr>
        <p:spPr>
          <a:xfrm>
            <a:off x="330802" y="6468703"/>
            <a:ext cx="2457814" cy="215444"/>
          </a:xfrm>
          <a:prstGeom prst="rect">
            <a:avLst/>
          </a:prstGeom>
          <a:noFill/>
        </p:spPr>
        <p:txBody>
          <a:bodyPr wrap="square" lIns="0" rtlCol="0">
            <a:spAutoFit/>
          </a:bodyPr>
          <a:lstStyle/>
          <a:p>
            <a:r>
              <a:rPr lang="en-AU" sz="800">
                <a:solidFill>
                  <a:srgbClr val="7F7F7F"/>
                </a:solidFill>
              </a:rPr>
              <a:t>Slide </a:t>
            </a:r>
            <a:fld id="{6D2ABE8C-A05F-4256-939B-48D806335117}" type="slidenum">
              <a:rPr lang="en-AU" sz="800" smtClean="0">
                <a:solidFill>
                  <a:srgbClr val="7F7F7F"/>
                </a:solidFill>
              </a:rPr>
              <a:t>‹#›</a:t>
            </a:fld>
            <a:r>
              <a:rPr lang="en-AU" sz="800">
                <a:solidFill>
                  <a:srgbClr val="7F7F7F"/>
                </a:solidFill>
              </a:rPr>
              <a:t>  |  Version 2</a:t>
            </a:r>
          </a:p>
        </p:txBody>
      </p:sp>
    </p:spTree>
    <p:extLst>
      <p:ext uri="{BB962C8B-B14F-4D97-AF65-F5344CB8AC3E}">
        <p14:creationId xmlns:p14="http://schemas.microsoft.com/office/powerpoint/2010/main" val="3489996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Heading, Content + Image 1/2 page">
    <p:spTree>
      <p:nvGrpSpPr>
        <p:cNvPr id="1" name=""/>
        <p:cNvGrpSpPr/>
        <p:nvPr/>
      </p:nvGrpSpPr>
      <p:grpSpPr>
        <a:xfrm>
          <a:off x="0" y="0"/>
          <a:ext cx="0" cy="0"/>
          <a:chOff x="0" y="0"/>
          <a:chExt cx="0" cy="0"/>
        </a:xfrm>
      </p:grpSpPr>
      <p:sp>
        <p:nvSpPr>
          <p:cNvPr id="5" name="Title 1"/>
          <p:cNvSpPr>
            <a:spLocks noGrp="1" noChangeAspect="1"/>
          </p:cNvSpPr>
          <p:nvPr>
            <p:ph type="title" hasCustomPrompt="1"/>
          </p:nvPr>
        </p:nvSpPr>
        <p:spPr>
          <a:xfrm>
            <a:off x="524765" y="1754386"/>
            <a:ext cx="2326626" cy="775015"/>
          </a:xfrm>
          <a:solidFill>
            <a:srgbClr val="E52212"/>
          </a:solidFill>
        </p:spPr>
        <p:txBody>
          <a:bodyPr wrap="none" lIns="144000" tIns="36000" rIns="144000" anchor="ctr">
            <a:spAutoFit/>
          </a:bodyPr>
          <a:lstStyle>
            <a:lvl1pPr algn="l">
              <a:lnSpc>
                <a:spcPct val="100000"/>
              </a:lnSpc>
              <a:defRPr sz="4800" b="1">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6" name="Text Placeholder 2"/>
          <p:cNvSpPr>
            <a:spLocks noGrp="1" noChangeAspect="1"/>
          </p:cNvSpPr>
          <p:nvPr>
            <p:ph type="body" idx="1" hasCustomPrompt="1"/>
          </p:nvPr>
        </p:nvSpPr>
        <p:spPr>
          <a:xfrm>
            <a:off x="1398451" y="2646513"/>
            <a:ext cx="2326626" cy="775015"/>
          </a:xfrm>
          <a:solidFill>
            <a:srgbClr val="E52212"/>
          </a:solidFill>
        </p:spPr>
        <p:txBody>
          <a:bodyPr wrap="none" lIns="144000" tIns="36000" rIns="144000" anchor="ctr">
            <a:spAutoFit/>
          </a:bodyPr>
          <a:lstStyle>
            <a:lvl1pPr marL="0" indent="0" algn="l">
              <a:lnSpc>
                <a:spcPct val="100000"/>
              </a:lnSpc>
              <a:spcBef>
                <a:spcPts val="0"/>
              </a:spcBef>
              <a:buNone/>
              <a:defRPr sz="4800" b="1">
                <a:solidFill>
                  <a:schemeClr val="bg1"/>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Heading</a:t>
            </a:r>
          </a:p>
        </p:txBody>
      </p:sp>
      <p:sp>
        <p:nvSpPr>
          <p:cNvPr id="9" name="Text Placeholder 19"/>
          <p:cNvSpPr>
            <a:spLocks noGrp="1"/>
          </p:cNvSpPr>
          <p:nvPr>
            <p:ph type="body" sz="quarter" idx="14" hasCustomPrompt="1"/>
          </p:nvPr>
        </p:nvSpPr>
        <p:spPr>
          <a:xfrm>
            <a:off x="802312" y="3834581"/>
            <a:ext cx="3698307" cy="2478166"/>
          </a:xfrm>
        </p:spPr>
        <p:txBody>
          <a:bodyPr/>
          <a:lstStyle>
            <a:lvl1pPr marL="0" indent="0">
              <a:buFontTx/>
              <a:buNone/>
              <a:defRPr lang="en-US" sz="1600" kern="120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572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buFontTx/>
              <a:buNone/>
              <a:defRPr lang="en-US" sz="1600" kern="1200"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buFontTx/>
              <a:buNone/>
              <a:defRPr lang="en-AU" sz="1600" kern="120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5pPr>
          </a:lstStyle>
          <a:p>
            <a:pPr lvl="0"/>
            <a:r>
              <a:rPr lang="en-US"/>
              <a:t>Text</a:t>
            </a:r>
          </a:p>
        </p:txBody>
      </p:sp>
      <p:sp>
        <p:nvSpPr>
          <p:cNvPr id="10" name="Picture Placeholder 12"/>
          <p:cNvSpPr>
            <a:spLocks noGrp="1"/>
          </p:cNvSpPr>
          <p:nvPr>
            <p:ph type="pic" sz="quarter" idx="12"/>
          </p:nvPr>
        </p:nvSpPr>
        <p:spPr>
          <a:xfrm>
            <a:off x="6096000" y="0"/>
            <a:ext cx="6096000" cy="6858000"/>
          </a:xfrm>
        </p:spPr>
        <p:txBody>
          <a:bodyPr/>
          <a:lstStyle/>
          <a:p>
            <a:pPr lvl="0"/>
            <a:r>
              <a:rPr lang="en-US" altLang="en-US" noProof="0"/>
              <a:t>Click icon to add picture</a:t>
            </a:r>
            <a:endParaRPr lang="en-AU" altLang="en-US" noProof="0"/>
          </a:p>
        </p:txBody>
      </p:sp>
      <p:sp>
        <p:nvSpPr>
          <p:cNvPr id="7" name="TextBox 6"/>
          <p:cNvSpPr txBox="1"/>
          <p:nvPr userDrawn="1"/>
        </p:nvSpPr>
        <p:spPr>
          <a:xfrm>
            <a:off x="330802" y="6468703"/>
            <a:ext cx="2457814" cy="215444"/>
          </a:xfrm>
          <a:prstGeom prst="rect">
            <a:avLst/>
          </a:prstGeom>
          <a:noFill/>
        </p:spPr>
        <p:txBody>
          <a:bodyPr wrap="square" lIns="0" rtlCol="0">
            <a:spAutoFit/>
          </a:bodyPr>
          <a:lstStyle/>
          <a:p>
            <a:r>
              <a:rPr lang="en-AU" sz="800">
                <a:solidFill>
                  <a:srgbClr val="7F7F7F"/>
                </a:solidFill>
              </a:rPr>
              <a:t>Slide </a:t>
            </a:r>
            <a:fld id="{6D2ABE8C-A05F-4256-939B-48D806335117}" type="slidenum">
              <a:rPr lang="en-AU" sz="800" smtClean="0">
                <a:solidFill>
                  <a:srgbClr val="7F7F7F"/>
                </a:solidFill>
              </a:rPr>
              <a:t>‹#›</a:t>
            </a:fld>
            <a:r>
              <a:rPr lang="en-AU" sz="800">
                <a:solidFill>
                  <a:srgbClr val="7F7F7F"/>
                </a:solidFill>
              </a:rPr>
              <a:t>  |  Version 2</a:t>
            </a:r>
          </a:p>
        </p:txBody>
      </p:sp>
    </p:spTree>
    <p:extLst>
      <p:ext uri="{BB962C8B-B14F-4D97-AF65-F5344CB8AC3E}">
        <p14:creationId xmlns:p14="http://schemas.microsoft.com/office/powerpoint/2010/main" val="1093908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rgbClr val="E52212"/>
        </a:solidFill>
        <a:effectLst/>
      </p:bgPr>
    </p:bg>
    <p:spTree>
      <p:nvGrpSpPr>
        <p:cNvPr id="1" name=""/>
        <p:cNvGrpSpPr/>
        <p:nvPr/>
      </p:nvGrpSpPr>
      <p:grpSpPr>
        <a:xfrm>
          <a:off x="0" y="0"/>
          <a:ext cx="0" cy="0"/>
          <a:chOff x="0" y="0"/>
          <a:chExt cx="0" cy="0"/>
        </a:xfrm>
      </p:grpSpPr>
      <p:sp>
        <p:nvSpPr>
          <p:cNvPr id="8" name="Rectangle 7"/>
          <p:cNvSpPr/>
          <p:nvPr userDrawn="1"/>
        </p:nvSpPr>
        <p:spPr>
          <a:xfrm>
            <a:off x="345439" y="6158339"/>
            <a:ext cx="11534987" cy="492443"/>
          </a:xfrm>
          <a:prstGeom prst="rect">
            <a:avLst/>
          </a:prstGeom>
          <a:noFill/>
        </p:spPr>
        <p:txBody>
          <a:bodyPr wrap="square" lIns="0" rIns="0">
            <a:spAutoFit/>
          </a:bodyPr>
          <a:lstStyle/>
          <a:p>
            <a:r>
              <a:rPr lang="en-US" sz="1300">
                <a:solidFill>
                  <a:schemeClr val="bg1"/>
                </a:solidFill>
                <a:latin typeface="Roboto" panose="02000000000000000000" pitchFamily="2" charset="0"/>
                <a:ea typeface="Roboto" panose="02000000000000000000" pitchFamily="2" charset="0"/>
              </a:rPr>
              <a:t>La Trobe</a:t>
            </a:r>
            <a:r>
              <a:rPr lang="en-US" sz="1300" baseline="0">
                <a:solidFill>
                  <a:schemeClr val="bg1"/>
                </a:solidFill>
                <a:latin typeface="Roboto" panose="02000000000000000000" pitchFamily="2" charset="0"/>
                <a:ea typeface="Roboto" panose="02000000000000000000" pitchFamily="2" charset="0"/>
              </a:rPr>
              <a:t> University</a:t>
            </a:r>
          </a:p>
          <a:p>
            <a:pPr>
              <a:tabLst>
                <a:tab pos="11480800" algn="r"/>
              </a:tabLst>
            </a:pPr>
            <a:r>
              <a:rPr lang="en-US" sz="1300" baseline="0">
                <a:solidFill>
                  <a:schemeClr val="bg1"/>
                </a:solidFill>
                <a:latin typeface="Roboto" panose="02000000000000000000" pitchFamily="2" charset="0"/>
                <a:ea typeface="Roboto" panose="02000000000000000000" pitchFamily="2" charset="0"/>
              </a:rPr>
              <a:t>CRICOS Provider Code Number 00115M	</a:t>
            </a:r>
            <a:r>
              <a:rPr lang="en-US" sz="1300">
                <a:solidFill>
                  <a:schemeClr val="bg1"/>
                </a:solidFill>
                <a:latin typeface="Roboto" panose="02000000000000000000" pitchFamily="2" charset="0"/>
                <a:ea typeface="Roboto" panose="02000000000000000000" pitchFamily="2" charset="0"/>
              </a:rPr>
              <a:t>© Copyright La Trobe University 2018</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70588" y="539507"/>
            <a:ext cx="1850824" cy="1505381"/>
          </a:xfrm>
          <a:prstGeom prst="rect">
            <a:avLst/>
          </a:prstGeom>
          <a:noFill/>
          <a:ln>
            <a:noFill/>
          </a:ln>
        </p:spPr>
      </p:pic>
      <p:sp>
        <p:nvSpPr>
          <p:cNvPr id="13" name="Rectangle 12"/>
          <p:cNvSpPr/>
          <p:nvPr userDrawn="1"/>
        </p:nvSpPr>
        <p:spPr>
          <a:xfrm>
            <a:off x="1064795" y="4608096"/>
            <a:ext cx="10088479" cy="646331"/>
          </a:xfrm>
          <a:prstGeom prst="rect">
            <a:avLst/>
          </a:prstGeom>
        </p:spPr>
        <p:txBody>
          <a:bodyPr wrap="square">
            <a:spAutoFit/>
          </a:bodyPr>
          <a:lstStyle/>
          <a:p>
            <a:pPr algn="ctr"/>
            <a:r>
              <a:rPr lang="en-US" sz="3600">
                <a:solidFill>
                  <a:schemeClr val="bg1"/>
                </a:solidFill>
                <a:latin typeface="Roboto" panose="02000000000000000000" pitchFamily="2" charset="0"/>
                <a:ea typeface="Roboto" panose="02000000000000000000" pitchFamily="2" charset="0"/>
              </a:rPr>
              <a:t>latrobe.edu.au</a:t>
            </a:r>
            <a:endParaRPr lang="en-US" sz="2000">
              <a:solidFill>
                <a:schemeClr val="bg1"/>
              </a:solidFill>
              <a:latin typeface="Roboto" panose="02000000000000000000" pitchFamily="2" charset="0"/>
              <a:ea typeface="Roboto" panose="02000000000000000000" pitchFamily="2" charset="0"/>
            </a:endParaRPr>
          </a:p>
        </p:txBody>
      </p:sp>
      <p:sp>
        <p:nvSpPr>
          <p:cNvPr id="14" name="Text Placeholder 2"/>
          <p:cNvSpPr>
            <a:spLocks noGrp="1" noChangeAspect="1"/>
          </p:cNvSpPr>
          <p:nvPr>
            <p:ph type="body" idx="1" hasCustomPrompt="1"/>
          </p:nvPr>
        </p:nvSpPr>
        <p:spPr>
          <a:xfrm>
            <a:off x="3920011" y="2714201"/>
            <a:ext cx="2831573" cy="1267458"/>
          </a:xfrm>
          <a:solidFill>
            <a:schemeClr val="bg1"/>
          </a:solidFill>
        </p:spPr>
        <p:txBody>
          <a:bodyPr wrap="none" lIns="144000" tIns="36000" rIns="144000" anchor="ctr">
            <a:spAutoFit/>
          </a:bodyPr>
          <a:lstStyle>
            <a:lvl1pPr marL="0" indent="0" algn="l">
              <a:lnSpc>
                <a:spcPct val="100000"/>
              </a:lnSpc>
              <a:spcBef>
                <a:spcPts val="0"/>
              </a:spcBef>
              <a:buNone/>
              <a:defRPr sz="8000" b="1">
                <a:solidFill>
                  <a:srgbClr val="FF0000"/>
                </a:solidFill>
                <a:latin typeface="Roboto Condensed" panose="02000000000000000000" pitchFamily="2" charset="0"/>
                <a:ea typeface="Roboto Condensed"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Thank</a:t>
            </a:r>
          </a:p>
        </p:txBody>
      </p:sp>
      <p:sp>
        <p:nvSpPr>
          <p:cNvPr id="15" name="Text Placeholder 2"/>
          <p:cNvSpPr>
            <a:spLocks noGrp="1" noChangeAspect="1"/>
          </p:cNvSpPr>
          <p:nvPr>
            <p:ph type="body" idx="10" hasCustomPrompt="1"/>
          </p:nvPr>
        </p:nvSpPr>
        <p:spPr>
          <a:xfrm>
            <a:off x="6636320" y="3016440"/>
            <a:ext cx="1648556" cy="1267458"/>
          </a:xfrm>
          <a:solidFill>
            <a:schemeClr val="bg1"/>
          </a:solidFill>
        </p:spPr>
        <p:txBody>
          <a:bodyPr wrap="none" lIns="144000" tIns="36000" rIns="144000" anchor="ctr">
            <a:spAutoFit/>
          </a:bodyPr>
          <a:lstStyle>
            <a:lvl1pPr marL="0" indent="0" algn="l">
              <a:lnSpc>
                <a:spcPct val="100000"/>
              </a:lnSpc>
              <a:spcBef>
                <a:spcPts val="0"/>
              </a:spcBef>
              <a:buNone/>
              <a:defRPr sz="8000" b="1" kern="1200" spc="-300" baseline="0">
                <a:solidFill>
                  <a:srgbClr val="FF0000"/>
                </a:solidFill>
                <a:latin typeface="Roboto Condensed" panose="02000000000000000000" pitchFamily="2" charset="0"/>
                <a:ea typeface="Roboto Condensed" panose="02000000000000000000" pitchFamily="2"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you</a:t>
            </a:r>
          </a:p>
        </p:txBody>
      </p:sp>
    </p:spTree>
    <p:extLst>
      <p:ext uri="{BB962C8B-B14F-4D97-AF65-F5344CB8AC3E}">
        <p14:creationId xmlns:p14="http://schemas.microsoft.com/office/powerpoint/2010/main" val="2410160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Section Number, Heading + Image 1/2-page">
    <p:spTree>
      <p:nvGrpSpPr>
        <p:cNvPr id="1" name=""/>
        <p:cNvGrpSpPr/>
        <p:nvPr/>
      </p:nvGrpSpPr>
      <p:grpSpPr>
        <a:xfrm>
          <a:off x="0" y="0"/>
          <a:ext cx="0" cy="0"/>
          <a:chOff x="0" y="0"/>
          <a:chExt cx="0" cy="0"/>
        </a:xfrm>
      </p:grpSpPr>
      <p:sp>
        <p:nvSpPr>
          <p:cNvPr id="7" name="Picture Placeholder 12"/>
          <p:cNvSpPr>
            <a:spLocks noGrp="1"/>
          </p:cNvSpPr>
          <p:nvPr>
            <p:ph type="pic" sz="quarter" idx="12"/>
          </p:nvPr>
        </p:nvSpPr>
        <p:spPr>
          <a:xfrm>
            <a:off x="6096000" y="0"/>
            <a:ext cx="6096000" cy="6858000"/>
          </a:xfrm>
        </p:spPr>
        <p:txBody>
          <a:bodyPr/>
          <a:lstStyle/>
          <a:p>
            <a:pPr lvl="0"/>
            <a:r>
              <a:rPr lang="en-US" altLang="en-US" noProof="0"/>
              <a:t>Click icon to add picture</a:t>
            </a:r>
            <a:endParaRPr lang="en-AU" altLang="en-US" noProof="0"/>
          </a:p>
        </p:txBody>
      </p:sp>
      <p:sp>
        <p:nvSpPr>
          <p:cNvPr id="5" name="Rectangle 4"/>
          <p:cNvSpPr/>
          <p:nvPr userDrawn="1"/>
        </p:nvSpPr>
        <p:spPr>
          <a:xfrm>
            <a:off x="-6350" y="0"/>
            <a:ext cx="6102351" cy="6858000"/>
          </a:xfrm>
          <a:prstGeom prst="rect">
            <a:avLst/>
          </a:prstGeom>
          <a:solidFill>
            <a:srgbClr val="E522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a:spLocks noGrp="1" noChangeAspect="1"/>
          </p:cNvSpPr>
          <p:nvPr>
            <p:ph type="title" hasCustomPrompt="1"/>
          </p:nvPr>
        </p:nvSpPr>
        <p:spPr>
          <a:xfrm>
            <a:off x="833194" y="4173324"/>
            <a:ext cx="2770659" cy="959681"/>
          </a:xfrm>
          <a:solidFill>
            <a:schemeClr val="bg1"/>
          </a:solidFill>
        </p:spPr>
        <p:txBody>
          <a:bodyPr wrap="none" lIns="144000" tIns="36000" rIns="144000" anchor="ctr">
            <a:spAutoFit/>
          </a:bodyPr>
          <a:lstStyle>
            <a:lvl1pPr algn="l">
              <a:lnSpc>
                <a:spcPct val="100000"/>
              </a:lnSpc>
              <a:defRPr sz="60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9" name="Text Placeholder 2"/>
          <p:cNvSpPr>
            <a:spLocks noGrp="1" noChangeAspect="1"/>
          </p:cNvSpPr>
          <p:nvPr>
            <p:ph type="body" idx="1" hasCustomPrompt="1"/>
          </p:nvPr>
        </p:nvSpPr>
        <p:spPr>
          <a:xfrm>
            <a:off x="6799146" y="240582"/>
            <a:ext cx="3665134"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More heading</a:t>
            </a:r>
          </a:p>
        </p:txBody>
      </p:sp>
      <p:sp>
        <p:nvSpPr>
          <p:cNvPr id="12" name="Text Placeholder 2"/>
          <p:cNvSpPr>
            <a:spLocks noGrp="1"/>
          </p:cNvSpPr>
          <p:nvPr>
            <p:ph type="body" idx="10" hasCustomPrompt="1"/>
          </p:nvPr>
        </p:nvSpPr>
        <p:spPr>
          <a:xfrm>
            <a:off x="-6350" y="372162"/>
            <a:ext cx="6102351" cy="3429000"/>
          </a:xfrm>
        </p:spPr>
        <p:txBody>
          <a:bodyPr lIns="144000" tIns="0" rIns="108000" anchor="ctr"/>
          <a:lstStyle>
            <a:lvl1pPr marL="0" indent="0" algn="l" rtl="0" eaLnBrk="1" fontAlgn="base" hangingPunct="1">
              <a:spcBef>
                <a:spcPct val="0"/>
              </a:spcBef>
              <a:spcAft>
                <a:spcPct val="0"/>
              </a:spcAft>
              <a:buNone/>
              <a:defRPr lang="en-US" sz="13400" b="1"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4" name="Text Placeholder 5">
            <a:extLst>
              <a:ext uri="{FF2B5EF4-FFF2-40B4-BE49-F238E27FC236}">
                <a16:creationId xmlns:a16="http://schemas.microsoft.com/office/drawing/2014/main" id="{F8071ADB-0988-482B-84C4-B699453E9315}"/>
              </a:ext>
            </a:extLst>
          </p:cNvPr>
          <p:cNvSpPr txBox="1">
            <a:spLocks/>
          </p:cNvSpPr>
          <p:nvPr userDrawn="1"/>
        </p:nvSpPr>
        <p:spPr bwMode="auto">
          <a:xfrm>
            <a:off x="359004" y="6226629"/>
            <a:ext cx="5371642" cy="66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a:bodyPr>
          <a:lstStyle>
            <a:lvl1pPr marL="0" indent="0" algn="ctr" rtl="0" eaLnBrk="1" fontAlgn="base" hangingPunct="1">
              <a:lnSpc>
                <a:spcPct val="100000"/>
              </a:lnSpc>
              <a:spcBef>
                <a:spcPts val="0"/>
              </a:spcBef>
              <a:spcAft>
                <a:spcPts val="0"/>
              </a:spcAft>
              <a:buClr>
                <a:srgbClr val="E52212"/>
              </a:buClr>
              <a:buSzPct val="100000"/>
              <a:buFont typeface="Wingdings 2" panose="05020102010507070707" pitchFamily="18" charset="2"/>
              <a:buNone/>
              <a:defRPr lang="en-US" altLang="en-US" sz="1800" b="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l" rtl="0" eaLnBrk="1" fontAlgn="base" hangingPunct="1">
              <a:lnSpc>
                <a:spcPct val="90000"/>
              </a:lnSpc>
              <a:spcBef>
                <a:spcPts val="500"/>
              </a:spcBef>
              <a:spcAft>
                <a:spcPts val="1000"/>
              </a:spcAft>
              <a:buClrTx/>
              <a:buSzPct val="100000"/>
              <a:buFont typeface="Roboto Condensed" panose="02000000000000000000" pitchFamily="2" charset="0"/>
              <a:buNone/>
              <a:defRPr lang="en-US" altLang="en-US" sz="20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l" rtl="0" eaLnBrk="1" fontAlgn="base" hangingPunct="1">
              <a:lnSpc>
                <a:spcPct val="90000"/>
              </a:lnSpc>
              <a:spcBef>
                <a:spcPts val="500"/>
              </a:spcBef>
              <a:spcAft>
                <a:spcPts val="1000"/>
              </a:spcAft>
              <a:buClrTx/>
              <a:buSzPct val="100000"/>
              <a:buFont typeface="Arial" panose="020B0604020202020204" pitchFamily="34" charset="0"/>
              <a:buNone/>
              <a:tabLst>
                <a:tab pos="625475" algn="l"/>
              </a:tabLst>
              <a:defRPr lang="en-US" altLang="en-US" sz="18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l" rtl="0" eaLnBrk="1" fontAlgn="base" hangingPunct="1">
              <a:lnSpc>
                <a:spcPct val="90000"/>
              </a:lnSpc>
              <a:spcBef>
                <a:spcPts val="500"/>
              </a:spcBef>
              <a:spcAft>
                <a:spcPts val="1000"/>
              </a:spcAft>
              <a:buClr>
                <a:srgbClr val="E52212"/>
              </a:buClr>
              <a:buSzPct val="150000"/>
              <a:buFont typeface="Arial" panose="020B0604020202020204" pitchFamily="34" charset="0"/>
              <a:buNone/>
              <a:defRPr lang="en-US" altLang="en-US" sz="16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l" rtl="0" eaLnBrk="1" fontAlgn="base" hangingPunct="1">
              <a:lnSpc>
                <a:spcPct val="90000"/>
              </a:lnSpc>
              <a:spcBef>
                <a:spcPts val="500"/>
              </a:spcBef>
              <a:spcAft>
                <a:spcPts val="1000"/>
              </a:spcAft>
              <a:buClr>
                <a:srgbClr val="E52212"/>
              </a:buClr>
              <a:buSzPct val="150000"/>
              <a:buFont typeface="Arial" panose="020B0604020202020204" pitchFamily="34" charset="0"/>
              <a:buNone/>
              <a:defRPr lang="en-US" altLang="en-US" sz="16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r>
              <a:rPr lang="en-AU"/>
              <a:t>http://doi.org/10.26181/5e58ad3146104</a:t>
            </a:r>
          </a:p>
          <a:p>
            <a:pPr algn="l"/>
            <a:r>
              <a:rPr lang="en-AU"/>
              <a:t>This presentation is sharable and reusable: CC BY 4.0</a:t>
            </a:r>
          </a:p>
        </p:txBody>
      </p:sp>
    </p:spTree>
    <p:extLst>
      <p:ext uri="{BB962C8B-B14F-4D97-AF65-F5344CB8AC3E}">
        <p14:creationId xmlns:p14="http://schemas.microsoft.com/office/powerpoint/2010/main" val="2290836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Number, Heading + Image 1/2-page (Positional)">
    <p:spTree>
      <p:nvGrpSpPr>
        <p:cNvPr id="1" name=""/>
        <p:cNvGrpSpPr/>
        <p:nvPr/>
      </p:nvGrpSpPr>
      <p:grpSpPr>
        <a:xfrm>
          <a:off x="0" y="0"/>
          <a:ext cx="0" cy="0"/>
          <a:chOff x="0" y="0"/>
          <a:chExt cx="0" cy="0"/>
        </a:xfrm>
      </p:grpSpPr>
      <p:pic>
        <p:nvPicPr>
          <p:cNvPr id="10"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6719" t="12916" r="18887" b="11942"/>
          <a:stretch/>
        </p:blipFill>
        <p:spPr bwMode="auto">
          <a:xfrm>
            <a:off x="6096001" y="0"/>
            <a:ext cx="6095999" cy="6877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6350" y="0"/>
            <a:ext cx="6102351" cy="6858000"/>
          </a:xfrm>
          <a:prstGeom prst="rect">
            <a:avLst/>
          </a:prstGeom>
          <a:solidFill>
            <a:srgbClr val="E522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a:spLocks noGrp="1" noChangeAspect="1"/>
          </p:cNvSpPr>
          <p:nvPr>
            <p:ph type="title" hasCustomPrompt="1"/>
          </p:nvPr>
        </p:nvSpPr>
        <p:spPr>
          <a:xfrm>
            <a:off x="6798565" y="2657712"/>
            <a:ext cx="2326626" cy="775015"/>
          </a:xfrm>
          <a:solidFill>
            <a:schemeClr val="bg1"/>
          </a:solidFill>
        </p:spPr>
        <p:txBody>
          <a:bodyPr wrap="none" lIns="144000" tIns="36000" rIns="144000" anchor="ctr">
            <a:spAutoFit/>
          </a:bodyPr>
          <a:lstStyle>
            <a:lvl1pPr algn="l">
              <a:lnSpc>
                <a:spcPct val="100000"/>
              </a:lnSpc>
              <a:defRPr sz="48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9" name="Text Placeholder 2"/>
          <p:cNvSpPr>
            <a:spLocks noGrp="1" noChangeAspect="1"/>
          </p:cNvSpPr>
          <p:nvPr>
            <p:ph type="body" idx="1" hasCustomPrompt="1"/>
          </p:nvPr>
        </p:nvSpPr>
        <p:spPr>
          <a:xfrm>
            <a:off x="6799146" y="3549839"/>
            <a:ext cx="3665134"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More heading</a:t>
            </a:r>
          </a:p>
        </p:txBody>
      </p:sp>
      <p:sp>
        <p:nvSpPr>
          <p:cNvPr id="12" name="Text Placeholder 2"/>
          <p:cNvSpPr>
            <a:spLocks noGrp="1"/>
          </p:cNvSpPr>
          <p:nvPr>
            <p:ph type="body" idx="10" hasCustomPrompt="1"/>
          </p:nvPr>
        </p:nvSpPr>
        <p:spPr>
          <a:xfrm>
            <a:off x="-6350" y="0"/>
            <a:ext cx="6102351" cy="6864350"/>
          </a:xfrm>
        </p:spPr>
        <p:txBody>
          <a:bodyPr tIns="144000" anchor="ctr"/>
          <a:lstStyle>
            <a:lvl1pPr marL="0" indent="0" algn="ctr" rtl="0" eaLnBrk="1" fontAlgn="base" hangingPunct="1">
              <a:spcBef>
                <a:spcPct val="0"/>
              </a:spcBef>
              <a:spcAft>
                <a:spcPct val="0"/>
              </a:spcAft>
              <a:buNone/>
              <a:defRPr lang="en-US" sz="400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7" name="Text Placeholder 2"/>
          <p:cNvSpPr>
            <a:spLocks noGrp="1" noChangeAspect="1"/>
          </p:cNvSpPr>
          <p:nvPr>
            <p:ph type="body" idx="11" hasCustomPrompt="1"/>
          </p:nvPr>
        </p:nvSpPr>
        <p:spPr>
          <a:xfrm>
            <a:off x="6799146" y="4438563"/>
            <a:ext cx="3665134"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More heading</a:t>
            </a:r>
          </a:p>
        </p:txBody>
      </p:sp>
      <p:sp>
        <p:nvSpPr>
          <p:cNvPr id="13" name="TextBox 12"/>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4057089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Number, Heading + Image 1/2-page">
    <p:spTree>
      <p:nvGrpSpPr>
        <p:cNvPr id="1" name=""/>
        <p:cNvGrpSpPr/>
        <p:nvPr/>
      </p:nvGrpSpPr>
      <p:grpSpPr>
        <a:xfrm>
          <a:off x="0" y="0"/>
          <a:ext cx="0" cy="0"/>
          <a:chOff x="0" y="0"/>
          <a:chExt cx="0" cy="0"/>
        </a:xfrm>
      </p:grpSpPr>
      <p:sp>
        <p:nvSpPr>
          <p:cNvPr id="7" name="Picture Placeholder 12"/>
          <p:cNvSpPr>
            <a:spLocks noGrp="1"/>
          </p:cNvSpPr>
          <p:nvPr>
            <p:ph type="pic" sz="quarter" idx="12"/>
          </p:nvPr>
        </p:nvSpPr>
        <p:spPr>
          <a:xfrm>
            <a:off x="6096000" y="0"/>
            <a:ext cx="6096000" cy="6858000"/>
          </a:xfrm>
        </p:spPr>
        <p:txBody>
          <a:bodyPr/>
          <a:lstStyle/>
          <a:p>
            <a:pPr lvl="0"/>
            <a:r>
              <a:rPr lang="en-US" altLang="en-US" noProof="0"/>
              <a:t>Click icon to add picture</a:t>
            </a:r>
            <a:endParaRPr lang="en-AU" altLang="en-US" noProof="0"/>
          </a:p>
        </p:txBody>
      </p:sp>
      <p:sp>
        <p:nvSpPr>
          <p:cNvPr id="5" name="Rectangle 4"/>
          <p:cNvSpPr/>
          <p:nvPr userDrawn="1"/>
        </p:nvSpPr>
        <p:spPr>
          <a:xfrm>
            <a:off x="-6350" y="0"/>
            <a:ext cx="6102351" cy="6858000"/>
          </a:xfrm>
          <a:prstGeom prst="rect">
            <a:avLst/>
          </a:prstGeom>
          <a:solidFill>
            <a:srgbClr val="E522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itle 1"/>
          <p:cNvSpPr>
            <a:spLocks noGrp="1" noChangeAspect="1"/>
          </p:cNvSpPr>
          <p:nvPr>
            <p:ph type="title" hasCustomPrompt="1"/>
          </p:nvPr>
        </p:nvSpPr>
        <p:spPr>
          <a:xfrm>
            <a:off x="6798565" y="2657712"/>
            <a:ext cx="2326626" cy="775015"/>
          </a:xfrm>
          <a:solidFill>
            <a:schemeClr val="bg1"/>
          </a:solidFill>
        </p:spPr>
        <p:txBody>
          <a:bodyPr wrap="none" lIns="144000" tIns="36000" rIns="144000" anchor="ctr">
            <a:spAutoFit/>
          </a:bodyPr>
          <a:lstStyle>
            <a:lvl1pPr algn="l">
              <a:lnSpc>
                <a:spcPct val="100000"/>
              </a:lnSpc>
              <a:defRPr sz="4800" b="1">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stStyle>
          <a:p>
            <a:r>
              <a:rPr lang="en-US"/>
              <a:t>Heading</a:t>
            </a:r>
          </a:p>
        </p:txBody>
      </p:sp>
      <p:sp>
        <p:nvSpPr>
          <p:cNvPr id="9" name="Text Placeholder 2"/>
          <p:cNvSpPr>
            <a:spLocks noGrp="1" noChangeAspect="1"/>
          </p:cNvSpPr>
          <p:nvPr>
            <p:ph type="body" idx="1" hasCustomPrompt="1"/>
          </p:nvPr>
        </p:nvSpPr>
        <p:spPr>
          <a:xfrm>
            <a:off x="6799146" y="3549839"/>
            <a:ext cx="3665134"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More heading</a:t>
            </a:r>
          </a:p>
        </p:txBody>
      </p:sp>
      <p:sp>
        <p:nvSpPr>
          <p:cNvPr id="12" name="Text Placeholder 2"/>
          <p:cNvSpPr>
            <a:spLocks noGrp="1"/>
          </p:cNvSpPr>
          <p:nvPr>
            <p:ph type="body" idx="10" hasCustomPrompt="1"/>
          </p:nvPr>
        </p:nvSpPr>
        <p:spPr>
          <a:xfrm>
            <a:off x="-6350" y="0"/>
            <a:ext cx="6102351" cy="6864350"/>
          </a:xfrm>
        </p:spPr>
        <p:txBody>
          <a:bodyPr tIns="144000" anchor="ctr"/>
          <a:lstStyle>
            <a:lvl1pPr marL="0" indent="0" algn="ctr" rtl="0" eaLnBrk="1" fontAlgn="base" hangingPunct="1">
              <a:spcBef>
                <a:spcPct val="0"/>
              </a:spcBef>
              <a:spcAft>
                <a:spcPct val="0"/>
              </a:spcAft>
              <a:buNone/>
              <a:defRPr lang="en-US" sz="40000" kern="1200" dirty="0"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0" name="Text Placeholder 2"/>
          <p:cNvSpPr>
            <a:spLocks noGrp="1" noChangeAspect="1"/>
          </p:cNvSpPr>
          <p:nvPr>
            <p:ph type="body" idx="11" hasCustomPrompt="1"/>
          </p:nvPr>
        </p:nvSpPr>
        <p:spPr>
          <a:xfrm>
            <a:off x="6799146" y="4438563"/>
            <a:ext cx="3665134" cy="775015"/>
          </a:xfrm>
          <a:solidFill>
            <a:schemeClr val="bg1"/>
          </a:solidFill>
        </p:spPr>
        <p:txBody>
          <a:bodyPr wrap="none" lIns="144000" tIns="36000" rIns="144000" anchor="ctr">
            <a:spAutoFit/>
          </a:bodyPr>
          <a:lstStyle>
            <a:lvl1pPr marL="0" indent="0" algn="l">
              <a:lnSpc>
                <a:spcPct val="100000"/>
              </a:lnSpc>
              <a:spcBef>
                <a:spcPts val="0"/>
              </a:spcBef>
              <a:buNone/>
              <a:defRPr sz="4800" b="1">
                <a:solidFill>
                  <a:srgbClr val="E52212"/>
                </a:solidFill>
                <a:latin typeface="Roboto Condensed" panose="02000000000000000000" pitchFamily="2" charset="0"/>
                <a:ea typeface="Roboto Condensed"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More heading</a:t>
            </a:r>
          </a:p>
        </p:txBody>
      </p:sp>
      <p:sp>
        <p:nvSpPr>
          <p:cNvPr id="11" name="TextBox 10"/>
          <p:cNvSpPr txBox="1"/>
          <p:nvPr userDrawn="1"/>
        </p:nvSpPr>
        <p:spPr>
          <a:xfrm>
            <a:off x="330802" y="6468703"/>
            <a:ext cx="2457814" cy="215444"/>
          </a:xfrm>
          <a:prstGeom prst="rect">
            <a:avLst/>
          </a:prstGeom>
          <a:noFill/>
        </p:spPr>
        <p:txBody>
          <a:bodyPr wrap="square" lIns="0" rtlCol="0">
            <a:spAutoFit/>
          </a:bodyPr>
          <a:lstStyle/>
          <a:p>
            <a:r>
              <a:rPr lang="en-AU" sz="800">
                <a:solidFill>
                  <a:schemeClr val="bg1"/>
                </a:solidFill>
              </a:rPr>
              <a:t>Slide </a:t>
            </a:r>
            <a:fld id="{6D2ABE8C-A05F-4256-939B-48D806335117}" type="slidenum">
              <a:rPr lang="en-AU" sz="800" smtClean="0">
                <a:solidFill>
                  <a:schemeClr val="bg1"/>
                </a:solidFill>
              </a:rPr>
              <a:t>‹#›</a:t>
            </a:fld>
            <a:r>
              <a:rPr lang="en-AU" sz="800">
                <a:solidFill>
                  <a:schemeClr val="bg1"/>
                </a:solidFill>
              </a:rPr>
              <a:t>  |  Version 2</a:t>
            </a:r>
          </a:p>
        </p:txBody>
      </p:sp>
    </p:spTree>
    <p:extLst>
      <p:ext uri="{BB962C8B-B14F-4D97-AF65-F5344CB8AC3E}">
        <p14:creationId xmlns:p14="http://schemas.microsoft.com/office/powerpoint/2010/main" val="3797639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 Bulleted List / Content">
    <p:spTree>
      <p:nvGrpSpPr>
        <p:cNvPr id="1" name=""/>
        <p:cNvGrpSpPr/>
        <p:nvPr/>
      </p:nvGrpSpPr>
      <p:grpSpPr>
        <a:xfrm>
          <a:off x="0" y="0"/>
          <a:ext cx="0" cy="0"/>
          <a:chOff x="0" y="0"/>
          <a:chExt cx="0" cy="0"/>
        </a:xfrm>
      </p:grpSpPr>
      <p:sp>
        <p:nvSpPr>
          <p:cNvPr id="7" name="Text Placeholder 2"/>
          <p:cNvSpPr>
            <a:spLocks noGrp="1"/>
          </p:cNvSpPr>
          <p:nvPr>
            <p:ph idx="1" hasCustomPrompt="1"/>
          </p:nvPr>
        </p:nvSpPr>
        <p:spPr bwMode="auto">
          <a:xfrm>
            <a:off x="838200" y="2772699"/>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0">
                <a:solidFill>
                  <a:schemeClr val="tx1"/>
                </a:solidFill>
                <a:latin typeface="Roboto" panose="02000000000000000000" pitchFamily="2" charset="0"/>
                <a:ea typeface="Roboto" panose="02000000000000000000" pitchFamily="2" charset="0"/>
              </a:defRPr>
            </a:lvl1pPr>
            <a:lvl2pPr marL="460375" indent="-236538">
              <a:buFont typeface="Roboto Condensed" panose="02000000000000000000" pitchFamily="2" charset="0"/>
              <a:buChar char="–"/>
              <a:defRPr/>
            </a:lvl2pPr>
          </a:lstStyle>
          <a:p>
            <a:pPr lvl="0"/>
            <a:r>
              <a:rPr lang="en-US" altLang="en-US" noProof="0"/>
              <a:t>Bulleted list</a:t>
            </a:r>
          </a:p>
        </p:txBody>
      </p:sp>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400947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Content">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lvl1pPr>
          </a:lstStyle>
          <a:p>
            <a:pPr lvl="0"/>
            <a:r>
              <a:rPr lang="en-US" altLang="en-US"/>
              <a:t>Heading</a:t>
            </a:r>
          </a:p>
        </p:txBody>
      </p:sp>
      <p:sp>
        <p:nvSpPr>
          <p:cNvPr id="7" name="Text Placeholder 2"/>
          <p:cNvSpPr>
            <a:spLocks noGrp="1"/>
          </p:cNvSpPr>
          <p:nvPr>
            <p:ph idx="1" hasCustomPrompt="1"/>
          </p:nvPr>
        </p:nvSpPr>
        <p:spPr bwMode="auto">
          <a:xfrm>
            <a:off x="838200" y="2772699"/>
            <a:ext cx="10515600" cy="3404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0" indent="0">
              <a:buNone/>
              <a:defRPr>
                <a:solidFill>
                  <a:schemeClr val="tx1"/>
                </a:solidFill>
                <a:latin typeface="Roboto" panose="02000000000000000000" pitchFamily="2" charset="0"/>
                <a:ea typeface="Roboto" panose="02000000000000000000" pitchFamily="2" charset="0"/>
              </a:defRPr>
            </a:lvl1pPr>
            <a:lvl2pPr marL="460375" indent="-236538">
              <a:buFont typeface="Roboto Condensed" panose="02000000000000000000" pitchFamily="2" charset="0"/>
              <a:buChar char="–"/>
              <a:defRPr/>
            </a:lvl2pPr>
          </a:lstStyle>
          <a:p>
            <a:pPr lvl="0"/>
            <a:r>
              <a:rPr lang="en-US" altLang="en-US" noProof="0"/>
              <a:t>Text</a:t>
            </a:r>
          </a:p>
        </p:txBody>
      </p:sp>
    </p:spTree>
    <p:extLst>
      <p:ext uri="{BB962C8B-B14F-4D97-AF65-F5344CB8AC3E}">
        <p14:creationId xmlns:p14="http://schemas.microsoft.com/office/powerpoint/2010/main" val="2901957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838200" y="712801"/>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0"/>
            </a:lvl1pPr>
          </a:lstStyle>
          <a:p>
            <a:pPr lvl="0"/>
            <a:r>
              <a:rPr lang="en-US"/>
              <a:t>Example of table style</a:t>
            </a:r>
            <a:endParaRPr lang="en-US" altLang="en-US"/>
          </a:p>
        </p:txBody>
      </p:sp>
    </p:spTree>
    <p:extLst>
      <p:ext uri="{BB962C8B-B14F-4D97-AF65-F5344CB8AC3E}">
        <p14:creationId xmlns:p14="http://schemas.microsoft.com/office/powerpoint/2010/main" val="172708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 Content 2-co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Heading</a:t>
            </a:r>
          </a:p>
        </p:txBody>
      </p:sp>
      <p:sp>
        <p:nvSpPr>
          <p:cNvPr id="3" name="Content Placeholder 2"/>
          <p:cNvSpPr>
            <a:spLocks noGrp="1"/>
          </p:cNvSpPr>
          <p:nvPr>
            <p:ph sz="half" idx="1" hasCustomPrompt="1"/>
          </p:nvPr>
        </p:nvSpPr>
        <p:spPr>
          <a:xfrm>
            <a:off x="838200" y="2772699"/>
            <a:ext cx="5181600" cy="3404264"/>
          </a:xfrm>
        </p:spPr>
        <p:txBody>
          <a:bodyPr/>
          <a:lstStyle>
            <a:lvl1pPr>
              <a:defRPr/>
            </a:lvl1pPr>
            <a:lvl4pPr marL="1371600" indent="0">
              <a:buNone/>
              <a:defRPr/>
            </a:lvl4pPr>
          </a:lstStyle>
          <a:p>
            <a:pPr lvl="0"/>
            <a:r>
              <a:rPr lang="en-US"/>
              <a:t>Bulleted list</a:t>
            </a:r>
          </a:p>
        </p:txBody>
      </p:sp>
      <p:sp>
        <p:nvSpPr>
          <p:cNvPr id="4" name="Content Placeholder 3"/>
          <p:cNvSpPr>
            <a:spLocks noGrp="1"/>
          </p:cNvSpPr>
          <p:nvPr>
            <p:ph sz="half" idx="2" hasCustomPrompt="1"/>
          </p:nvPr>
        </p:nvSpPr>
        <p:spPr>
          <a:xfrm>
            <a:off x="6172200" y="2772699"/>
            <a:ext cx="5181600" cy="3404264"/>
          </a:xfrm>
        </p:spPr>
        <p:txBody>
          <a:bodyPr/>
          <a:lstStyle>
            <a:lvl1pPr>
              <a:defRPr/>
            </a:lvl1pPr>
          </a:lstStyle>
          <a:p>
            <a:pPr lvl="0"/>
            <a:r>
              <a:rPr lang="en-US"/>
              <a:t>Bulleted list</a:t>
            </a:r>
          </a:p>
        </p:txBody>
      </p:sp>
    </p:spTree>
    <p:extLst>
      <p:ext uri="{BB962C8B-B14F-4D97-AF65-F5344CB8AC3E}">
        <p14:creationId xmlns:p14="http://schemas.microsoft.com/office/powerpoint/2010/main" val="374247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Heading + Content 2-co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712801"/>
            <a:ext cx="10515600" cy="1325563"/>
          </a:xfrm>
        </p:spPr>
        <p:txBody>
          <a:bodyPr/>
          <a:lstStyle>
            <a:lvl1pPr>
              <a:defRPr/>
            </a:lvl1pPr>
          </a:lstStyle>
          <a:p>
            <a:r>
              <a:rPr lang="en-US"/>
              <a:t>Heading</a:t>
            </a:r>
          </a:p>
        </p:txBody>
      </p:sp>
      <p:sp>
        <p:nvSpPr>
          <p:cNvPr id="3" name="Text Placeholder 2"/>
          <p:cNvSpPr>
            <a:spLocks noGrp="1"/>
          </p:cNvSpPr>
          <p:nvPr>
            <p:ph type="body" idx="1" hasCustomPrompt="1"/>
          </p:nvPr>
        </p:nvSpPr>
        <p:spPr>
          <a:xfrm>
            <a:off x="839789" y="2772698"/>
            <a:ext cx="5157787" cy="513244"/>
          </a:xfrm>
        </p:spPr>
        <p:txBody>
          <a:bodyPr/>
          <a:lstStyle>
            <a:lvl1pPr marL="0" indent="0" algn="l" rtl="0" eaLnBrk="1" fontAlgn="base" hangingPunct="1">
              <a:spcBef>
                <a:spcPct val="0"/>
              </a:spcBef>
              <a:spcAft>
                <a:spcPct val="0"/>
              </a:spcAft>
              <a:buNone/>
              <a:defRPr lang="en-US" b="0"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4" name="Content Placeholder 3"/>
          <p:cNvSpPr>
            <a:spLocks noGrp="1"/>
          </p:cNvSpPr>
          <p:nvPr>
            <p:ph sz="half" idx="2" hasCustomPrompt="1"/>
          </p:nvPr>
        </p:nvSpPr>
        <p:spPr>
          <a:xfrm>
            <a:off x="839789" y="3429001"/>
            <a:ext cx="5157787" cy="2390477"/>
          </a:xfrm>
        </p:spPr>
        <p:txBody>
          <a:bodyPr/>
          <a:lstStyle>
            <a:lvl1pPr>
              <a:defRPr/>
            </a:lvl1pPr>
          </a:lstStyle>
          <a:p>
            <a:pPr lvl="0"/>
            <a:r>
              <a:rPr lang="en-US"/>
              <a:t>Bulleted list</a:t>
            </a:r>
          </a:p>
        </p:txBody>
      </p:sp>
      <p:sp>
        <p:nvSpPr>
          <p:cNvPr id="5" name="Text Placeholder 4"/>
          <p:cNvSpPr>
            <a:spLocks noGrp="1"/>
          </p:cNvSpPr>
          <p:nvPr>
            <p:ph type="body" sz="quarter" idx="3" hasCustomPrompt="1"/>
          </p:nvPr>
        </p:nvSpPr>
        <p:spPr>
          <a:xfrm>
            <a:off x="6172201" y="2772698"/>
            <a:ext cx="5183188" cy="513244"/>
          </a:xfrm>
        </p:spPr>
        <p:txBody>
          <a:bodyPr/>
          <a:lstStyle>
            <a:lvl1pPr marL="0" indent="0" algn="l" rtl="0" eaLnBrk="1" fontAlgn="base" hangingPunct="1">
              <a:spcBef>
                <a:spcPct val="0"/>
              </a:spcBef>
              <a:spcAft>
                <a:spcPct val="0"/>
              </a:spcAft>
              <a:buNone/>
              <a:defRPr lang="en-US" kern="1200" dirty="0" smtClean="0">
                <a:solidFill>
                  <a:srgbClr val="3B3838"/>
                </a:solidFill>
                <a:latin typeface="Roboto" panose="02000000000000000000" pitchFamily="2" charset="0"/>
                <a:ea typeface="Roboto" panose="02000000000000000000" pitchFamily="2" charset="0"/>
                <a:cs typeface="Roboto"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6" name="Content Placeholder 5"/>
          <p:cNvSpPr>
            <a:spLocks noGrp="1"/>
          </p:cNvSpPr>
          <p:nvPr>
            <p:ph sz="quarter" idx="4" hasCustomPrompt="1"/>
          </p:nvPr>
        </p:nvSpPr>
        <p:spPr>
          <a:xfrm>
            <a:off x="6172201" y="3429001"/>
            <a:ext cx="5183188" cy="2390477"/>
          </a:xfrm>
        </p:spPr>
        <p:txBody>
          <a:bodyPr/>
          <a:lstStyle>
            <a:lvl1pPr>
              <a:defRPr/>
            </a:lvl1pPr>
          </a:lstStyle>
          <a:p>
            <a:pPr lvl="0"/>
            <a:r>
              <a:rPr lang="en-US"/>
              <a:t>Bulleted list</a:t>
            </a:r>
          </a:p>
        </p:txBody>
      </p:sp>
    </p:spTree>
    <p:extLst>
      <p:ext uri="{BB962C8B-B14F-4D97-AF65-F5344CB8AC3E}">
        <p14:creationId xmlns:p14="http://schemas.microsoft.com/office/powerpoint/2010/main" val="363443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712788"/>
            <a:ext cx="10515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Heading</a:t>
            </a:r>
          </a:p>
        </p:txBody>
      </p:sp>
      <p:sp>
        <p:nvSpPr>
          <p:cNvPr id="1027" name="Text Placeholder 2"/>
          <p:cNvSpPr>
            <a:spLocks noGrp="1"/>
          </p:cNvSpPr>
          <p:nvPr>
            <p:ph type="body" idx="1"/>
          </p:nvPr>
        </p:nvSpPr>
        <p:spPr bwMode="auto">
          <a:xfrm>
            <a:off x="838200" y="2795589"/>
            <a:ext cx="105156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Bulleted list</a:t>
            </a:r>
          </a:p>
        </p:txBody>
      </p:sp>
      <p:sp>
        <p:nvSpPr>
          <p:cNvPr id="8" name="TextBox 32"/>
          <p:cNvSpPr txBox="1">
            <a:spLocks noChangeAspect="1" noChangeArrowheads="1"/>
          </p:cNvSpPr>
          <p:nvPr userDrawn="1"/>
        </p:nvSpPr>
        <p:spPr bwMode="auto">
          <a:xfrm>
            <a:off x="11001902" y="0"/>
            <a:ext cx="1190098" cy="303536"/>
          </a:xfrm>
          <a:prstGeom prst="rect">
            <a:avLst/>
          </a:prstGeom>
          <a:solidFill>
            <a:schemeClr val="tx1"/>
          </a:solidFill>
          <a:ln>
            <a:noFill/>
          </a:ln>
        </p:spPr>
        <p:txBody>
          <a:bodyPr wrap="none" lIns="144000" tIns="72000" rIns="14400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defRPr/>
            </a:pPr>
            <a:r>
              <a:rPr lang="en-US" altLang="en-US" sz="1200" b="1">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latrobe.edu.au</a:t>
            </a:r>
          </a:p>
        </p:txBody>
      </p:sp>
      <p:sp>
        <p:nvSpPr>
          <p:cNvPr id="7" name="TextBox 6"/>
          <p:cNvSpPr txBox="1"/>
          <p:nvPr userDrawn="1"/>
        </p:nvSpPr>
        <p:spPr>
          <a:xfrm>
            <a:off x="330802" y="6468703"/>
            <a:ext cx="2457814" cy="215444"/>
          </a:xfrm>
          <a:prstGeom prst="rect">
            <a:avLst/>
          </a:prstGeom>
          <a:noFill/>
        </p:spPr>
        <p:txBody>
          <a:bodyPr wrap="square" lIns="0" rtlCol="0">
            <a:spAutoFit/>
          </a:bodyPr>
          <a:lstStyle/>
          <a:p>
            <a:r>
              <a:rPr lang="en-AU" sz="800">
                <a:solidFill>
                  <a:srgbClr val="7F7F7F"/>
                </a:solidFill>
              </a:rPr>
              <a:t>Slide </a:t>
            </a:r>
            <a:fld id="{6D2ABE8C-A05F-4256-939B-48D806335117}" type="slidenum">
              <a:rPr lang="en-AU" sz="800" smtClean="0">
                <a:solidFill>
                  <a:srgbClr val="7F7F7F"/>
                </a:solidFill>
              </a:rPr>
              <a:t>‹#›</a:t>
            </a:fld>
            <a:r>
              <a:rPr lang="en-AU" sz="800">
                <a:solidFill>
                  <a:srgbClr val="7F7F7F"/>
                </a:solidFill>
              </a:rPr>
              <a:t>  |  Version 2</a:t>
            </a:r>
          </a:p>
        </p:txBody>
      </p:sp>
      <p:grpSp>
        <p:nvGrpSpPr>
          <p:cNvPr id="9" name="Group 8"/>
          <p:cNvGrpSpPr/>
          <p:nvPr userDrawn="1"/>
        </p:nvGrpSpPr>
        <p:grpSpPr>
          <a:xfrm>
            <a:off x="9298604" y="6359525"/>
            <a:ext cx="2603439" cy="392113"/>
            <a:chOff x="6314772" y="6359525"/>
            <a:chExt cx="2603439" cy="392113"/>
          </a:xfrm>
        </p:grpSpPr>
        <p:pic>
          <p:nvPicPr>
            <p:cNvPr id="10" name="Picture 11"/>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7833949" y="6417675"/>
              <a:ext cx="1084262"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6314772" y="6359525"/>
              <a:ext cx="1355725"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60" r:id="rId4"/>
    <p:sldLayoutId id="2147483836" r:id="rId5"/>
    <p:sldLayoutId id="2147483862" r:id="rId6"/>
    <p:sldLayoutId id="2147483861"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58" r:id="rId16"/>
    <p:sldLayoutId id="2147483857" r:id="rId17"/>
    <p:sldLayoutId id="2147483863" r:id="rId18"/>
    <p:sldLayoutId id="2147483848" r:id="rId19"/>
    <p:sldLayoutId id="2147483856" r:id="rId20"/>
    <p:sldLayoutId id="2147483855" r:id="rId21"/>
    <p:sldLayoutId id="2147483854" r:id="rId22"/>
    <p:sldLayoutId id="2147483849" r:id="rId23"/>
    <p:sldLayoutId id="2147483853" r:id="rId24"/>
    <p:sldLayoutId id="2147483850" r:id="rId25"/>
    <p:sldLayoutId id="2147483859" r:id="rId26"/>
    <p:sldLayoutId id="2147483851" r:id="rId27"/>
    <p:sldLayoutId id="2147483852" r:id="rId28"/>
    <p:sldLayoutId id="2147483864" r:id="rId29"/>
  </p:sldLayoutIdLst>
  <p:txStyles>
    <p:titleStyle>
      <a:lvl1pPr algn="l" rtl="0" eaLnBrk="1" fontAlgn="base" hangingPunct="1">
        <a:lnSpc>
          <a:spcPts val="5500"/>
        </a:lnSpc>
        <a:spcBef>
          <a:spcPct val="0"/>
        </a:spcBef>
        <a:spcAft>
          <a:spcPct val="0"/>
        </a:spcAft>
        <a:defRPr lang="en-US" altLang="en-US" sz="4800" b="1" kern="1200" dirty="0">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p:titleStyle>
    <p:bodyStyle>
      <a:lvl1pPr marL="215900" indent="-215900"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88" indent="-241300" algn="l" rtl="0" eaLnBrk="1" fontAlgn="base" hangingPunct="1">
        <a:lnSpc>
          <a:spcPct val="90000"/>
        </a:lnSpc>
        <a:spcBef>
          <a:spcPts val="500"/>
        </a:spcBef>
        <a:spcAft>
          <a:spcPts val="1000"/>
        </a:spcAft>
        <a:buClrTx/>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625475" indent="-176213" algn="l" rtl="0" eaLnBrk="1" fontAlgn="base" hangingPunct="1">
        <a:lnSpc>
          <a:spcPct val="90000"/>
        </a:lnSpc>
        <a:spcBef>
          <a:spcPts val="500"/>
        </a:spcBef>
        <a:spcAft>
          <a:spcPts val="1000"/>
        </a:spcAft>
        <a:buClrTx/>
        <a:buSzPct val="100000"/>
        <a:buFont typeface="Arial" panose="020B0604020202020204" pitchFamily="34" charset="0"/>
        <a:buChar char="•"/>
        <a:tabLst>
          <a:tab pos="625475" algn="l"/>
        </a:tabLst>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urses.lumenlearning.com/pathways/chapter/reading-the-5rs-of-oer/"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www.flickr.com/photos/ellenmetter/37631415622" TargetMode="External"/><Relationship Id="rId4" Type="http://schemas.openxmlformats.org/officeDocument/2006/relationships/hyperlink" Target="https://doi.org/10.1038/sdata.2016.18"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www.flickr.com/photos/ellenmetter/37631415622" TargetMode="External"/><Relationship Id="rId3" Type="http://schemas.openxmlformats.org/officeDocument/2006/relationships/image" Target="../media/image10.pn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commons.wikimedia.org/wiki/File:Creative_commons_license_spectrum.svg" TargetMode="External"/><Relationship Id="rId5" Type="http://schemas.openxmlformats.org/officeDocument/2006/relationships/hyperlink" Target="https://creativecommons.org/licenses/by/4.0/" TargetMode="Externa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hyperlink" Target="https://library.latrobe.edu.au/ebureau/"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hyperlink" Target="https://journals.latrobe.edu.au/index.php/law-in-context" TargetMode="External"/><Relationship Id="rId3" Type="http://schemas.openxmlformats.org/officeDocument/2006/relationships/hyperlink" Target="https://scholarship.law.columbia.edu/books/240/" TargetMode="External"/><Relationship Id="rId7" Type="http://schemas.openxmlformats.org/officeDocument/2006/relationships/hyperlink" Target="https://openstax.org/details/books/business-law-i-essentials"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hyperlink" Target="https://www.cali.org/" TargetMode="External"/><Relationship Id="rId5" Type="http://schemas.openxmlformats.org/officeDocument/2006/relationships/hyperlink" Target="https://wikijuris.net/" TargetMode="External"/><Relationship Id="rId4" Type="http://schemas.openxmlformats.org/officeDocument/2006/relationships/hyperlink" Target="https://covid19-law.com.au/index.html"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oer.deepwebaccess.com/oer/desktop/en/search.html" TargetMode="External"/><Relationship Id="rId3" Type="http://schemas.openxmlformats.org/officeDocument/2006/relationships/hyperlink" Target="https://open.umn.edu/opentextbooks/" TargetMode="External"/><Relationship Id="rId7" Type="http://schemas.openxmlformats.org/officeDocument/2006/relationships/hyperlink" Target="http://www.oercommons.org/" TargetMode="External"/><Relationship Id="rId12" Type="http://schemas.openxmlformats.org/officeDocument/2006/relationships/hyperlink" Target="https://figshare.com/"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hyperlink" Target="http://www.merlot.org/merlot/index.htm" TargetMode="External"/><Relationship Id="rId11" Type="http://schemas.openxmlformats.org/officeDocument/2006/relationships/hyperlink" Target="https://researchdata.edu.au/" TargetMode="External"/><Relationship Id="rId5" Type="http://schemas.openxmlformats.org/officeDocument/2006/relationships/hyperlink" Target="https://open.bccampus.ca/browse-our-collection/find-open-textbooks/" TargetMode="External"/><Relationship Id="rId10" Type="http://schemas.openxmlformats.org/officeDocument/2006/relationships/hyperlink" Target="http://pixabay.com/" TargetMode="External"/><Relationship Id="rId4" Type="http://schemas.openxmlformats.org/officeDocument/2006/relationships/hyperlink" Target="https://openstax.org/subjects" TargetMode="External"/><Relationship Id="rId9" Type="http://schemas.openxmlformats.org/officeDocument/2006/relationships/hyperlink" Target="http://search.creativecommons.or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hyperlink" Target="https://www.nytimes.com/2019/12/11/opinion/textbook-prices-college.html" TargetMode="External"/><Relationship Id="rId3" Type="http://schemas.openxmlformats.org/officeDocument/2006/relationships/hyperlink" Target="https://heinonline.org/HOL/Page?handle=hein.journals/llj111&amp;id=580&amp;collection=journals&amp;index=" TargetMode="External"/><Relationship Id="rId7" Type="http://schemas.openxmlformats.org/officeDocument/2006/relationships/hyperlink" Target="http://australianopentextbooks.edu.au/2020/07/21/video-recording-available-social-justice-inclusive-design-and-open-educational-practices-seminar-2/" TargetMode="External"/><Relationship Id="rId2" Type="http://schemas.openxmlformats.org/officeDocument/2006/relationships/hyperlink" Target="https://heinonline.org/HOL/Page?handle=hein.journals/intpl26&amp;id=219&amp;collection=journals&amp;index=" TargetMode="External"/><Relationship Id="rId1" Type="http://schemas.openxmlformats.org/officeDocument/2006/relationships/slideLayout" Target="../slideLayouts/slideLayout23.xml"/><Relationship Id="rId6" Type="http://schemas.openxmlformats.org/officeDocument/2006/relationships/hyperlink" Target="https://www.insidehighered.com/news/2020/01/03/free-law-textbooks-raise-questions-about-oer" TargetMode="External"/><Relationship Id="rId5" Type="http://schemas.openxmlformats.org/officeDocument/2006/relationships/hyperlink" Target="https://heinonline.org/HOL/Page?handle=hein.journals/lewclr10&amp;id=799&amp;collection=journals&amp;index=" TargetMode="External"/><Relationship Id="rId10" Type="http://schemas.openxmlformats.org/officeDocument/2006/relationships/hyperlink" Target="https://ssrn.com/abstract=3558169" TargetMode="External"/><Relationship Id="rId4" Type="http://schemas.openxmlformats.org/officeDocument/2006/relationships/hyperlink" Target="https://heinonline.org/HOL/Page?collection=journals&amp;handle=hein.journals/lewclr10&amp;id=760&amp;men_tab=srchresults" TargetMode="External"/><Relationship Id="rId9" Type="http://schemas.openxmlformats.org/officeDocument/2006/relationships/hyperlink" Target="https://files.eric.ed.gov/fulltext/EJ1184998.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StevenPChang" TargetMode="External"/><Relationship Id="rId7" Type="http://schemas.openxmlformats.org/officeDocument/2006/relationships/image" Target="../media/image36.png"/><Relationship Id="rId2" Type="http://schemas.openxmlformats.org/officeDocument/2006/relationships/hyperlink" Target="mailto:s.chang@latrobe.edu.au" TargetMode="External"/><Relationship Id="rId1" Type="http://schemas.openxmlformats.org/officeDocument/2006/relationships/slideLayout" Target="../slideLayouts/slideLayout5.xml"/><Relationship Id="rId6" Type="http://schemas.openxmlformats.org/officeDocument/2006/relationships/hyperlink" Target="https://www.linkedin.com/in/t-shafee/" TargetMode="External"/><Relationship Id="rId5" Type="http://schemas.openxmlformats.org/officeDocument/2006/relationships/hyperlink" Target="mailto:t.shafee@latrobe.edu.au" TargetMode="External"/><Relationship Id="rId4" Type="http://schemas.openxmlformats.org/officeDocument/2006/relationships/hyperlink" Target="https://www.linkedin.com/in/stevenchang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hyperlink" Target="https://commons.wikimedia.org/wiki/File:Open_accecss_citation_advantage.pn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herpa.ac.uk/romeo/search.php" TargetMode="External"/><Relationship Id="rId2" Type="http://schemas.openxmlformats.org/officeDocument/2006/relationships/hyperlink" Target="commons.wikimedia.org/wiki/File:Preprint_postprint_published.png" TargetMode="Externa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hyperlink" Target="https://www.theage.com.au/national/victoria/why-are-textbooks-so-expensive-in-australia-20160229-gn6djg.html"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hewlett.org/strategy/open-education/"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3789" y="1691995"/>
            <a:ext cx="11248102" cy="1737005"/>
          </a:xfrm>
        </p:spPr>
        <p:txBody>
          <a:bodyPr>
            <a:noAutofit/>
          </a:bodyPr>
          <a:lstStyle/>
          <a:p>
            <a:r>
              <a:rPr lang="en-US" altLang="en-US" sz="4000" dirty="0"/>
              <a:t>Open Educational Resources and Scholarship in Law: </a:t>
            </a:r>
            <a:br>
              <a:rPr lang="en-US" altLang="en-US" sz="4000" dirty="0"/>
            </a:br>
            <a:r>
              <a:rPr lang="en-US" altLang="en-US" sz="4000" dirty="0"/>
              <a:t>State of Play</a:t>
            </a:r>
            <a:endParaRPr lang="en-AU" sz="4000" dirty="0"/>
          </a:p>
        </p:txBody>
      </p:sp>
      <p:sp>
        <p:nvSpPr>
          <p:cNvPr id="6" name="Text Placeholder 5"/>
          <p:cNvSpPr>
            <a:spLocks noGrp="1"/>
          </p:cNvSpPr>
          <p:nvPr>
            <p:ph type="body" idx="1"/>
          </p:nvPr>
        </p:nvSpPr>
        <p:spPr>
          <a:xfrm>
            <a:off x="1784773" y="3894667"/>
            <a:ext cx="8622453" cy="1501421"/>
          </a:xfrm>
        </p:spPr>
        <p:txBody>
          <a:bodyPr anchor="ctr">
            <a:normAutofit fontScale="92500" lnSpcReduction="20000"/>
          </a:bodyPr>
          <a:lstStyle/>
          <a:p>
            <a:r>
              <a:rPr lang="en-AU" dirty="0"/>
              <a:t>Steven Chang, La Trobe University</a:t>
            </a:r>
          </a:p>
          <a:p>
            <a:endParaRPr lang="en-AU" dirty="0"/>
          </a:p>
          <a:p>
            <a:r>
              <a:rPr lang="en-AU" sz="1500" dirty="0"/>
              <a:t>Coordinator, Digital Literacies and Open Education (Library)</a:t>
            </a:r>
          </a:p>
          <a:p>
            <a:endParaRPr lang="en-AU" dirty="0"/>
          </a:p>
          <a:p>
            <a:r>
              <a:rPr lang="en-AU" dirty="0"/>
              <a:t>Thomas Shafee, La Trobe University</a:t>
            </a:r>
          </a:p>
          <a:p>
            <a:endParaRPr lang="en-AU" dirty="0"/>
          </a:p>
          <a:p>
            <a:r>
              <a:rPr lang="en-AU" sz="1500" dirty="0"/>
              <a:t>Officer, Research Data Outputs (Library)</a:t>
            </a:r>
          </a:p>
        </p:txBody>
      </p:sp>
      <p:sp>
        <p:nvSpPr>
          <p:cNvPr id="7" name="Text Placeholder 6"/>
          <p:cNvSpPr>
            <a:spLocks noGrp="1"/>
          </p:cNvSpPr>
          <p:nvPr>
            <p:ph type="body" idx="10"/>
          </p:nvPr>
        </p:nvSpPr>
        <p:spPr>
          <a:xfrm>
            <a:off x="399949" y="5887670"/>
            <a:ext cx="4657591" cy="646331"/>
          </a:xfrm>
        </p:spPr>
        <p:txBody>
          <a:bodyPr>
            <a:normAutofit/>
          </a:bodyPr>
          <a:lstStyle/>
          <a:p>
            <a:r>
              <a:rPr lang="en-AU" dirty="0"/>
              <a:t>Australian Law Librarians’ Association </a:t>
            </a:r>
          </a:p>
          <a:p>
            <a:r>
              <a:rPr lang="en-AU" dirty="0"/>
              <a:t>PD Webinar: Thursday 30th July 2020</a:t>
            </a:r>
          </a:p>
        </p:txBody>
      </p:sp>
      <p:sp>
        <p:nvSpPr>
          <p:cNvPr id="8" name="TextBox 7">
            <a:extLst>
              <a:ext uri="{FF2B5EF4-FFF2-40B4-BE49-F238E27FC236}">
                <a16:creationId xmlns:a16="http://schemas.microsoft.com/office/drawing/2014/main" id="{0BB47D74-E562-4019-9E6B-06EB2361CEAA}"/>
              </a:ext>
            </a:extLst>
          </p:cNvPr>
          <p:cNvSpPr txBox="1"/>
          <p:nvPr/>
        </p:nvSpPr>
        <p:spPr>
          <a:xfrm>
            <a:off x="6669786" y="5805826"/>
            <a:ext cx="5112105" cy="646331"/>
          </a:xfrm>
          <a:prstGeom prst="rect">
            <a:avLst/>
          </a:prstGeom>
          <a:noFill/>
        </p:spPr>
        <p:txBody>
          <a:bodyPr wrap="none" rtlCol="0">
            <a:spAutoFit/>
          </a:bodyPr>
          <a:lstStyle/>
          <a:p>
            <a:pPr algn="r"/>
            <a:r>
              <a:rPr lang="en-AU" dirty="0">
                <a:solidFill>
                  <a:schemeClr val="bg1"/>
                </a:solidFill>
              </a:rPr>
              <a:t>doi.org/10.26181/5f210c6e1ff83</a:t>
            </a:r>
          </a:p>
          <a:p>
            <a:pPr algn="r"/>
            <a:r>
              <a:rPr lang="en-AU" dirty="0">
                <a:solidFill>
                  <a:schemeClr val="bg1"/>
                </a:solidFill>
              </a:rPr>
              <a:t>This presentation is sharable and reusable: CC BY 4.0</a:t>
            </a:r>
          </a:p>
        </p:txBody>
      </p:sp>
    </p:spTree>
    <p:extLst>
      <p:ext uri="{BB962C8B-B14F-4D97-AF65-F5344CB8AC3E}">
        <p14:creationId xmlns:p14="http://schemas.microsoft.com/office/powerpoint/2010/main" val="1629357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Beyond open access</a:t>
            </a:r>
          </a:p>
        </p:txBody>
      </p:sp>
      <p:sp>
        <p:nvSpPr>
          <p:cNvPr id="3" name="Content Placeholder 2">
            <a:extLst>
              <a:ext uri="{FF2B5EF4-FFF2-40B4-BE49-F238E27FC236}">
                <a16:creationId xmlns:a16="http://schemas.microsoft.com/office/drawing/2014/main" id="{83A239C9-AB2C-4C11-9A39-191B9DD52CEF}"/>
              </a:ext>
            </a:extLst>
          </p:cNvPr>
          <p:cNvSpPr>
            <a:spLocks noGrp="1"/>
          </p:cNvSpPr>
          <p:nvPr>
            <p:ph idx="1"/>
          </p:nvPr>
        </p:nvSpPr>
        <p:spPr>
          <a:xfrm>
            <a:off x="838200" y="2038364"/>
            <a:ext cx="10515600" cy="3404265"/>
          </a:xfrm>
        </p:spPr>
        <p:txBody>
          <a:bodyPr/>
          <a:lstStyle/>
          <a:p>
            <a:pPr marL="285750" indent="-285750">
              <a:lnSpc>
                <a:spcPct val="200000"/>
              </a:lnSpc>
              <a:buFont typeface="Arial" panose="020B0604020202020204" pitchFamily="34" charset="0"/>
              <a:buChar char="•"/>
            </a:pPr>
            <a:r>
              <a:rPr lang="en-AU" dirty="0"/>
              <a:t>Common mistake is to narrowly focus on “open access”</a:t>
            </a:r>
          </a:p>
          <a:p>
            <a:pPr marL="285750" indent="-285750">
              <a:lnSpc>
                <a:spcPct val="200000"/>
              </a:lnSpc>
              <a:buFont typeface="Arial" panose="020B0604020202020204" pitchFamily="34" charset="0"/>
              <a:buChar char="•"/>
            </a:pPr>
            <a:r>
              <a:rPr lang="en-AU" dirty="0"/>
              <a:t>This means little to most stakeholders</a:t>
            </a:r>
          </a:p>
          <a:p>
            <a:pPr marL="285750" indent="-285750">
              <a:lnSpc>
                <a:spcPct val="200000"/>
              </a:lnSpc>
              <a:buFont typeface="Arial" panose="020B0604020202020204" pitchFamily="34" charset="0"/>
              <a:buChar char="•"/>
            </a:pPr>
            <a:r>
              <a:rPr lang="en-AU" dirty="0"/>
              <a:t>Open access is a means, not an end</a:t>
            </a:r>
          </a:p>
          <a:p>
            <a:pPr marL="746125" lvl="1" indent="-285750">
              <a:lnSpc>
                <a:spcPct val="200000"/>
              </a:lnSpc>
              <a:buFont typeface="Arial" panose="020B0604020202020204" pitchFamily="34" charset="0"/>
              <a:buChar char="•"/>
            </a:pPr>
            <a:r>
              <a:rPr lang="en-AU" dirty="0">
                <a:solidFill>
                  <a:schemeClr val="tx1"/>
                </a:solidFill>
              </a:rPr>
              <a:t>What is the “so what?” of open scholarship?</a:t>
            </a:r>
          </a:p>
          <a:p>
            <a:pPr marL="285750" indent="-285750">
              <a:lnSpc>
                <a:spcPct val="200000"/>
              </a:lnSpc>
              <a:buFont typeface="Arial" panose="020B0604020202020204" pitchFamily="34" charset="0"/>
              <a:buChar char="•"/>
            </a:pPr>
            <a:r>
              <a:rPr lang="en-AU" dirty="0"/>
              <a:t>Use the </a:t>
            </a:r>
            <a:r>
              <a:rPr lang="en-AU" dirty="0">
                <a:hlinkClick r:id="rId3"/>
              </a:rPr>
              <a:t>“Five Rs”</a:t>
            </a:r>
            <a:r>
              <a:rPr lang="en-AU" dirty="0"/>
              <a:t> (OER) or </a:t>
            </a:r>
            <a:r>
              <a:rPr lang="en-AU" dirty="0">
                <a:hlinkClick r:id="rId4"/>
              </a:rPr>
              <a:t>F.A.I.R.</a:t>
            </a:r>
            <a:r>
              <a:rPr lang="en-AU" dirty="0"/>
              <a:t> (research) principles as a bridge between open access and the “so what?”</a:t>
            </a:r>
            <a:endParaRPr lang="en-AU" dirty="0">
              <a:solidFill>
                <a:schemeClr val="tx1"/>
              </a:solidFill>
            </a:endParaRPr>
          </a:p>
        </p:txBody>
      </p:sp>
      <p:sp>
        <p:nvSpPr>
          <p:cNvPr id="16" name="TextBox 15">
            <a:extLst>
              <a:ext uri="{FF2B5EF4-FFF2-40B4-BE49-F238E27FC236}">
                <a16:creationId xmlns:a16="http://schemas.microsoft.com/office/drawing/2014/main" id="{46626CBF-DB56-4D1B-8974-538F7EBA71F9}"/>
              </a:ext>
            </a:extLst>
          </p:cNvPr>
          <p:cNvSpPr txBox="1"/>
          <p:nvPr/>
        </p:nvSpPr>
        <p:spPr>
          <a:xfrm>
            <a:off x="4603790" y="6449250"/>
            <a:ext cx="5009640" cy="246221"/>
          </a:xfrm>
          <a:prstGeom prst="rect">
            <a:avLst/>
          </a:prstGeom>
          <a:noFill/>
        </p:spPr>
        <p:txBody>
          <a:bodyPr wrap="square" rtlCol="0">
            <a:spAutoFit/>
          </a:bodyPr>
          <a:lstStyle/>
          <a:p>
            <a:r>
              <a:rPr lang="en-AU" sz="1000" err="1"/>
              <a:t>Img</a:t>
            </a:r>
            <a:r>
              <a:rPr lang="en-AU" sz="1000"/>
              <a:t>: </a:t>
            </a:r>
            <a:r>
              <a:rPr lang="en-AU" sz="1000">
                <a:hlinkClick r:id="rId5"/>
              </a:rPr>
              <a:t>https://www.flickr.com/photos/ellenmetter/37631415622</a:t>
            </a:r>
            <a:r>
              <a:rPr lang="en-AU" sz="1000"/>
              <a:t> Ellen September, CC BY</a:t>
            </a:r>
          </a:p>
        </p:txBody>
      </p:sp>
      <p:sp>
        <p:nvSpPr>
          <p:cNvPr id="17" name="Rectangle 16">
            <a:extLst>
              <a:ext uri="{FF2B5EF4-FFF2-40B4-BE49-F238E27FC236}">
                <a16:creationId xmlns:a16="http://schemas.microsoft.com/office/drawing/2014/main" id="{93C08A17-7140-4072-A752-9CD4FF8CDCB5}"/>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277375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08750"/>
            <a:ext cx="10515600" cy="749031"/>
          </a:xfrm>
        </p:spPr>
        <p:txBody>
          <a:bodyPr/>
          <a:lstStyle/>
          <a:p>
            <a:r>
              <a:rPr lang="en-AU"/>
              <a:t>Beyond open access</a:t>
            </a:r>
          </a:p>
        </p:txBody>
      </p:sp>
      <p:grpSp>
        <p:nvGrpSpPr>
          <p:cNvPr id="4" name="Group 3">
            <a:extLst>
              <a:ext uri="{FF2B5EF4-FFF2-40B4-BE49-F238E27FC236}">
                <a16:creationId xmlns:a16="http://schemas.microsoft.com/office/drawing/2014/main" id="{332FEB64-DDE6-40F5-BB31-DCCBFBEA8CC5}"/>
              </a:ext>
            </a:extLst>
          </p:cNvPr>
          <p:cNvGrpSpPr/>
          <p:nvPr/>
        </p:nvGrpSpPr>
        <p:grpSpPr>
          <a:xfrm>
            <a:off x="607906" y="2621014"/>
            <a:ext cx="5006916" cy="1364529"/>
            <a:chOff x="5769246" y="1819172"/>
            <a:chExt cx="3472137" cy="946259"/>
          </a:xfrm>
        </p:grpSpPr>
        <p:pic>
          <p:nvPicPr>
            <p:cNvPr id="5" name="Picture 14">
              <a:extLst>
                <a:ext uri="{FF2B5EF4-FFF2-40B4-BE49-F238E27FC236}">
                  <a16:creationId xmlns:a16="http://schemas.microsoft.com/office/drawing/2014/main" id="{5ABBF613-FE16-4E65-8294-1CBE541B4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625" y="1819172"/>
              <a:ext cx="660075" cy="660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FB7BE453-C255-4FF8-91EB-30AA07B1E3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702" y="1858245"/>
              <a:ext cx="660075" cy="660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a:extLst>
                <a:ext uri="{FF2B5EF4-FFF2-40B4-BE49-F238E27FC236}">
                  <a16:creationId xmlns:a16="http://schemas.microsoft.com/office/drawing/2014/main" id="{4F6EEDB1-7FDD-4C55-9112-835032C66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293" y="2151630"/>
              <a:ext cx="527226" cy="5272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5C80FF5-FD1B-4FF8-9DF0-A1EB7947D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7053" y="2037022"/>
              <a:ext cx="660075" cy="660075"/>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2B92A443-98F0-4E25-ACC6-EE5FBD8C1CB6}"/>
                </a:ext>
              </a:extLst>
            </p:cNvPr>
            <p:cNvSpPr txBox="1">
              <a:spLocks/>
            </p:cNvSpPr>
            <p:nvPr/>
          </p:nvSpPr>
          <p:spPr bwMode="auto">
            <a:xfrm>
              <a:off x="5769246" y="1910072"/>
              <a:ext cx="801816" cy="360775"/>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Findable</a:t>
              </a:r>
            </a:p>
          </p:txBody>
        </p:sp>
        <p:sp>
          <p:nvSpPr>
            <p:cNvPr id="10" name="Text Placeholder 3">
              <a:extLst>
                <a:ext uri="{FF2B5EF4-FFF2-40B4-BE49-F238E27FC236}">
                  <a16:creationId xmlns:a16="http://schemas.microsoft.com/office/drawing/2014/main" id="{0BD7EFBE-3362-46BB-BC73-08775E9CFBDB}"/>
                </a:ext>
              </a:extLst>
            </p:cNvPr>
            <p:cNvSpPr txBox="1">
              <a:spLocks/>
            </p:cNvSpPr>
            <p:nvPr/>
          </p:nvSpPr>
          <p:spPr bwMode="auto">
            <a:xfrm>
              <a:off x="6528967" y="2415243"/>
              <a:ext cx="949644" cy="350188"/>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Accessible</a:t>
              </a:r>
            </a:p>
          </p:txBody>
        </p:sp>
        <p:sp>
          <p:nvSpPr>
            <p:cNvPr id="11" name="Text Placeholder 3">
              <a:extLst>
                <a:ext uri="{FF2B5EF4-FFF2-40B4-BE49-F238E27FC236}">
                  <a16:creationId xmlns:a16="http://schemas.microsoft.com/office/drawing/2014/main" id="{8958B4FC-5139-4716-8E36-E8F596F70A1B}"/>
                </a:ext>
              </a:extLst>
            </p:cNvPr>
            <p:cNvSpPr txBox="1">
              <a:spLocks/>
            </p:cNvSpPr>
            <p:nvPr/>
          </p:nvSpPr>
          <p:spPr bwMode="auto">
            <a:xfrm>
              <a:off x="7419432" y="1839194"/>
              <a:ext cx="1120832" cy="253696"/>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Interoperable</a:t>
              </a:r>
            </a:p>
          </p:txBody>
        </p:sp>
        <p:sp>
          <p:nvSpPr>
            <p:cNvPr id="12" name="Text Placeholder 3">
              <a:extLst>
                <a:ext uri="{FF2B5EF4-FFF2-40B4-BE49-F238E27FC236}">
                  <a16:creationId xmlns:a16="http://schemas.microsoft.com/office/drawing/2014/main" id="{E2B7FEED-113F-49FD-9C23-FE89E168DEFB}"/>
                </a:ext>
              </a:extLst>
            </p:cNvPr>
            <p:cNvSpPr txBox="1">
              <a:spLocks/>
            </p:cNvSpPr>
            <p:nvPr/>
          </p:nvSpPr>
          <p:spPr bwMode="auto">
            <a:xfrm>
              <a:off x="8456821" y="2421645"/>
              <a:ext cx="784562" cy="189571"/>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Reusable</a:t>
              </a:r>
            </a:p>
          </p:txBody>
        </p:sp>
      </p:grpSp>
      <p:pic>
        <p:nvPicPr>
          <p:cNvPr id="15" name="Picture 14" descr="A close up of text on a white background&#10;&#10;Description automatically generated">
            <a:extLst>
              <a:ext uri="{FF2B5EF4-FFF2-40B4-BE49-F238E27FC236}">
                <a16:creationId xmlns:a16="http://schemas.microsoft.com/office/drawing/2014/main" id="{A2418921-D0C1-4BA9-B14E-882865DD45F4}"/>
              </a:ext>
            </a:extLst>
          </p:cNvPr>
          <p:cNvPicPr>
            <a:picLocks noChangeAspect="1"/>
          </p:cNvPicPr>
          <p:nvPr/>
        </p:nvPicPr>
        <p:blipFill rotWithShape="1">
          <a:blip r:embed="rId7"/>
          <a:srcRect l="3914" t="15171" r="3914" b="15171"/>
          <a:stretch/>
        </p:blipFill>
        <p:spPr>
          <a:xfrm>
            <a:off x="6833420" y="650274"/>
            <a:ext cx="5148662" cy="5034002"/>
          </a:xfrm>
          <a:prstGeom prst="rect">
            <a:avLst/>
          </a:prstGeom>
        </p:spPr>
      </p:pic>
      <p:sp>
        <p:nvSpPr>
          <p:cNvPr id="13" name="Trapezoid 12">
            <a:extLst>
              <a:ext uri="{FF2B5EF4-FFF2-40B4-BE49-F238E27FC236}">
                <a16:creationId xmlns:a16="http://schemas.microsoft.com/office/drawing/2014/main" id="{8723EA67-4AAA-48FC-82FF-D7F4BFDE1BD7}"/>
              </a:ext>
            </a:extLst>
          </p:cNvPr>
          <p:cNvSpPr/>
          <p:nvPr/>
        </p:nvSpPr>
        <p:spPr>
          <a:xfrm rot="16200000">
            <a:off x="3936948" y="2509706"/>
            <a:ext cx="4606712" cy="1250962"/>
          </a:xfrm>
          <a:prstGeom prst="trapezoid">
            <a:avLst>
              <a:gd name="adj" fmla="val 151141"/>
            </a:avLst>
          </a:prstGeom>
          <a:gradFill flip="none" rotWithShape="1">
            <a:gsLst>
              <a:gs pos="0">
                <a:srgbClr val="E52212"/>
              </a:gs>
              <a:gs pos="100000">
                <a:srgbClr val="E52212">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46626CBF-DB56-4D1B-8974-538F7EBA71F9}"/>
              </a:ext>
            </a:extLst>
          </p:cNvPr>
          <p:cNvSpPr txBox="1"/>
          <p:nvPr/>
        </p:nvSpPr>
        <p:spPr>
          <a:xfrm>
            <a:off x="4603790" y="6449250"/>
            <a:ext cx="5009640" cy="246221"/>
          </a:xfrm>
          <a:prstGeom prst="rect">
            <a:avLst/>
          </a:prstGeom>
          <a:noFill/>
        </p:spPr>
        <p:txBody>
          <a:bodyPr wrap="square" rtlCol="0">
            <a:spAutoFit/>
          </a:bodyPr>
          <a:lstStyle/>
          <a:p>
            <a:r>
              <a:rPr lang="en-AU" sz="1000" err="1"/>
              <a:t>Img</a:t>
            </a:r>
            <a:r>
              <a:rPr lang="en-AU" sz="1000"/>
              <a:t>: </a:t>
            </a:r>
            <a:r>
              <a:rPr lang="en-AU" sz="1000">
                <a:hlinkClick r:id="rId8"/>
              </a:rPr>
              <a:t>https://www.flickr.com/photos/ellenmetter/37631415622</a:t>
            </a:r>
            <a:r>
              <a:rPr lang="en-AU" sz="1000"/>
              <a:t> Ellen September, CC BY</a:t>
            </a:r>
          </a:p>
        </p:txBody>
      </p:sp>
      <p:sp>
        <p:nvSpPr>
          <p:cNvPr id="17" name="Rectangle 16">
            <a:extLst>
              <a:ext uri="{FF2B5EF4-FFF2-40B4-BE49-F238E27FC236}">
                <a16:creationId xmlns:a16="http://schemas.microsoft.com/office/drawing/2014/main" id="{93C08A17-7140-4072-A752-9CD4FF8CDCB5}"/>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39990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25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Background:</a:t>
            </a:r>
            <a:br>
              <a:rPr lang="en-AU" dirty="0"/>
            </a:br>
            <a:r>
              <a:rPr lang="en-AU" dirty="0"/>
              <a:t>Print </a:t>
            </a:r>
            <a:r>
              <a:rPr lang="en-AU" dirty="0">
                <a:sym typeface="Wingdings" panose="05000000000000000000" pitchFamily="2" charset="2"/>
              </a:rPr>
              <a:t>to Electronic revolution</a:t>
            </a:r>
            <a:endParaRPr lang="en-AU" dirty="0"/>
          </a:p>
        </p:txBody>
      </p:sp>
      <p:graphicFrame>
        <p:nvGraphicFramePr>
          <p:cNvPr id="4" name="Diagram 3">
            <a:extLst>
              <a:ext uri="{FF2B5EF4-FFF2-40B4-BE49-F238E27FC236}">
                <a16:creationId xmlns:a16="http://schemas.microsoft.com/office/drawing/2014/main" id="{81EFFD52-0CE4-4530-97A1-1806F336EF18}"/>
              </a:ext>
            </a:extLst>
          </p:cNvPr>
          <p:cNvGraphicFramePr/>
          <p:nvPr>
            <p:extLst>
              <p:ext uri="{D42A27DB-BD31-4B8C-83A1-F6EECF244321}">
                <p14:modId xmlns:p14="http://schemas.microsoft.com/office/powerpoint/2010/main" val="1117972282"/>
              </p:ext>
            </p:extLst>
          </p:nvPr>
        </p:nvGraphicFramePr>
        <p:xfrm>
          <a:off x="724309" y="2040960"/>
          <a:ext cx="10985909" cy="4456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EAE1982F-18AD-4796-8896-5201C78ACD86}"/>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3517443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Background:</a:t>
            </a:r>
            <a:br>
              <a:rPr lang="en-AU" dirty="0"/>
            </a:br>
            <a:r>
              <a:rPr lang="en-AU" dirty="0"/>
              <a:t>COVID-19 crisis	</a:t>
            </a:r>
          </a:p>
        </p:txBody>
      </p:sp>
      <p:sp>
        <p:nvSpPr>
          <p:cNvPr id="4" name="Text Placeholder 3">
            <a:extLst>
              <a:ext uri="{FF2B5EF4-FFF2-40B4-BE49-F238E27FC236}">
                <a16:creationId xmlns:a16="http://schemas.microsoft.com/office/drawing/2014/main" id="{E81834D2-B42A-4455-88CE-AE3A90F3F9EB}"/>
              </a:ext>
            </a:extLst>
          </p:cNvPr>
          <p:cNvSpPr>
            <a:spLocks noGrp="1"/>
          </p:cNvSpPr>
          <p:nvPr>
            <p:ph type="body" idx="1"/>
          </p:nvPr>
        </p:nvSpPr>
        <p:spPr>
          <a:xfrm>
            <a:off x="839789" y="2369575"/>
            <a:ext cx="5157787" cy="513244"/>
          </a:xfrm>
          <a:solidFill>
            <a:schemeClr val="bg1">
              <a:lumMod val="95000"/>
            </a:schemeClr>
          </a:solidFill>
        </p:spPr>
        <p:txBody>
          <a:bodyPr lIns="180000" tIns="36000"/>
          <a:lstStyle/>
          <a:p>
            <a:r>
              <a:rPr lang="en-AU" sz="2800" dirty="0"/>
              <a:t>OERs</a:t>
            </a:r>
          </a:p>
        </p:txBody>
      </p:sp>
      <p:sp>
        <p:nvSpPr>
          <p:cNvPr id="3" name="Content Placeholder 2"/>
          <p:cNvSpPr>
            <a:spLocks noGrp="1"/>
          </p:cNvSpPr>
          <p:nvPr>
            <p:ph sz="half" idx="2"/>
          </p:nvPr>
        </p:nvSpPr>
        <p:spPr>
          <a:xfrm>
            <a:off x="839789" y="3124201"/>
            <a:ext cx="5157787" cy="2784986"/>
          </a:xfrm>
        </p:spPr>
        <p:txBody>
          <a:bodyPr/>
          <a:lstStyle/>
          <a:p>
            <a:pPr>
              <a:spcBef>
                <a:spcPts val="600"/>
              </a:spcBef>
              <a:spcAft>
                <a:spcPts val="0"/>
              </a:spcAft>
            </a:pPr>
            <a:r>
              <a:rPr lang="en-AU" dirty="0"/>
              <a:t>Social distancing – print access challenges</a:t>
            </a:r>
          </a:p>
          <a:p>
            <a:pPr lvl="1">
              <a:spcBef>
                <a:spcPts val="600"/>
              </a:spcBef>
            </a:pPr>
            <a:r>
              <a:rPr lang="en-AU" dirty="0">
                <a:solidFill>
                  <a:schemeClr val="tx1"/>
                </a:solidFill>
              </a:rPr>
              <a:t>Quarantining (of print books!)</a:t>
            </a:r>
          </a:p>
          <a:p>
            <a:pPr>
              <a:spcBef>
                <a:spcPts val="600"/>
              </a:spcBef>
              <a:spcAft>
                <a:spcPts val="0"/>
              </a:spcAft>
            </a:pPr>
            <a:r>
              <a:rPr lang="en-AU" dirty="0"/>
              <a:t>Unemployment crisis </a:t>
            </a:r>
          </a:p>
          <a:p>
            <a:pPr lvl="1">
              <a:spcBef>
                <a:spcPts val="600"/>
              </a:spcBef>
            </a:pPr>
            <a:r>
              <a:rPr lang="en-AU" dirty="0">
                <a:solidFill>
                  <a:schemeClr val="tx1"/>
                </a:solidFill>
              </a:rPr>
              <a:t>Textbook affordability</a:t>
            </a:r>
          </a:p>
          <a:p>
            <a:pPr>
              <a:spcBef>
                <a:spcPts val="600"/>
              </a:spcBef>
              <a:spcAft>
                <a:spcPts val="0"/>
              </a:spcAft>
            </a:pPr>
            <a:r>
              <a:rPr lang="en-AU" dirty="0">
                <a:solidFill>
                  <a:schemeClr val="tx1"/>
                </a:solidFill>
              </a:rPr>
              <a:t>Rapid move to online teaching</a:t>
            </a:r>
          </a:p>
          <a:p>
            <a:pPr lvl="1">
              <a:spcBef>
                <a:spcPts val="600"/>
              </a:spcBef>
            </a:pPr>
            <a:r>
              <a:rPr lang="en-AU" dirty="0">
                <a:solidFill>
                  <a:schemeClr val="tx1"/>
                </a:solidFill>
              </a:rPr>
              <a:t>Golden opportunity for advancing open textbooks</a:t>
            </a:r>
          </a:p>
          <a:p>
            <a:pPr lvl="1">
              <a:spcBef>
                <a:spcPts val="600"/>
              </a:spcBef>
            </a:pPr>
            <a:r>
              <a:rPr lang="en-AU" dirty="0">
                <a:solidFill>
                  <a:schemeClr val="tx1"/>
                </a:solidFill>
              </a:rPr>
              <a:t>Time to rethink the promise of digital education altogether</a:t>
            </a:r>
          </a:p>
          <a:p>
            <a:endParaRPr lang="en-AU" dirty="0">
              <a:solidFill>
                <a:schemeClr val="tx1"/>
              </a:solidFill>
            </a:endParaRPr>
          </a:p>
          <a:p>
            <a:endParaRPr lang="en-AU" dirty="0"/>
          </a:p>
        </p:txBody>
      </p:sp>
      <p:sp>
        <p:nvSpPr>
          <p:cNvPr id="5" name="Text Placeholder 4">
            <a:extLst>
              <a:ext uri="{FF2B5EF4-FFF2-40B4-BE49-F238E27FC236}">
                <a16:creationId xmlns:a16="http://schemas.microsoft.com/office/drawing/2014/main" id="{3583B3A7-ACC0-44F6-9152-D5E3EFA998D3}"/>
              </a:ext>
            </a:extLst>
          </p:cNvPr>
          <p:cNvSpPr>
            <a:spLocks noGrp="1"/>
          </p:cNvSpPr>
          <p:nvPr>
            <p:ph type="body" sz="quarter" idx="3"/>
          </p:nvPr>
        </p:nvSpPr>
        <p:spPr>
          <a:xfrm>
            <a:off x="6172201" y="2369575"/>
            <a:ext cx="5183188" cy="513244"/>
          </a:xfrm>
          <a:solidFill>
            <a:schemeClr val="bg1">
              <a:lumMod val="95000"/>
            </a:schemeClr>
          </a:solidFill>
        </p:spPr>
        <p:txBody>
          <a:bodyPr lIns="180000" tIns="36000"/>
          <a:lstStyle/>
          <a:p>
            <a:r>
              <a:rPr lang="en-AU" sz="2800"/>
              <a:t>Broader open scholarship</a:t>
            </a:r>
          </a:p>
        </p:txBody>
      </p:sp>
      <p:sp>
        <p:nvSpPr>
          <p:cNvPr id="6" name="Content Placeholder 5">
            <a:extLst>
              <a:ext uri="{FF2B5EF4-FFF2-40B4-BE49-F238E27FC236}">
                <a16:creationId xmlns:a16="http://schemas.microsoft.com/office/drawing/2014/main" id="{F4B7B372-F4A4-494C-934B-1BB5BA4D0C40}"/>
              </a:ext>
            </a:extLst>
          </p:cNvPr>
          <p:cNvSpPr>
            <a:spLocks noGrp="1"/>
          </p:cNvSpPr>
          <p:nvPr>
            <p:ph sz="quarter" idx="4"/>
          </p:nvPr>
        </p:nvSpPr>
        <p:spPr>
          <a:xfrm>
            <a:off x="6172201" y="3124201"/>
            <a:ext cx="5183188" cy="2784986"/>
          </a:xfrm>
        </p:spPr>
        <p:txBody>
          <a:bodyPr/>
          <a:lstStyle/>
          <a:p>
            <a:pPr>
              <a:spcAft>
                <a:spcPts val="600"/>
              </a:spcAft>
            </a:pPr>
            <a:r>
              <a:rPr lang="en-AU"/>
              <a:t>Almost all publishers release COVID research ‘openly’</a:t>
            </a:r>
          </a:p>
          <a:p>
            <a:pPr lvl="1">
              <a:spcBef>
                <a:spcPts val="0"/>
              </a:spcBef>
              <a:spcAft>
                <a:spcPts val="600"/>
              </a:spcAft>
            </a:pPr>
            <a:r>
              <a:rPr lang="en-AU">
                <a:solidFill>
                  <a:schemeClr val="tx1"/>
                </a:solidFill>
              </a:rPr>
              <a:t>Many not true OA, just free to read</a:t>
            </a:r>
          </a:p>
          <a:p>
            <a:pPr lvl="1">
              <a:spcBef>
                <a:spcPts val="0"/>
              </a:spcBef>
              <a:spcAft>
                <a:spcPts val="600"/>
              </a:spcAft>
            </a:pPr>
            <a:r>
              <a:rPr lang="en-AU">
                <a:solidFill>
                  <a:schemeClr val="tx1"/>
                </a:solidFill>
              </a:rPr>
              <a:t>arbitrary amount of time as decided by publisher</a:t>
            </a:r>
          </a:p>
          <a:p>
            <a:pPr lvl="1">
              <a:spcBef>
                <a:spcPts val="0"/>
              </a:spcBef>
              <a:spcAft>
                <a:spcPts val="600"/>
              </a:spcAft>
            </a:pPr>
            <a:r>
              <a:rPr lang="en-AU">
                <a:solidFill>
                  <a:schemeClr val="tx1"/>
                </a:solidFill>
              </a:rPr>
              <a:t>‘COVID-relevance’ decided by publisher</a:t>
            </a:r>
          </a:p>
          <a:p>
            <a:pPr>
              <a:spcBef>
                <a:spcPts val="600"/>
              </a:spcBef>
              <a:spcAft>
                <a:spcPts val="600"/>
              </a:spcAft>
            </a:pPr>
            <a:r>
              <a:rPr lang="en-AU"/>
              <a:t>Highlights relevance of open data</a:t>
            </a:r>
          </a:p>
          <a:p>
            <a:pPr lvl="1">
              <a:spcBef>
                <a:spcPts val="0"/>
              </a:spcBef>
            </a:pPr>
            <a:r>
              <a:rPr lang="en-AU">
                <a:solidFill>
                  <a:schemeClr val="tx1"/>
                </a:solidFill>
              </a:rPr>
              <a:t>E.g. linking datasets on infection rates, legal codes, viral genomes</a:t>
            </a:r>
          </a:p>
          <a:p>
            <a:endParaRPr lang="en-AU">
              <a:solidFill>
                <a:schemeClr val="tx1"/>
              </a:solidFill>
            </a:endParaRPr>
          </a:p>
          <a:p>
            <a:pPr lvl="1"/>
            <a:endParaRPr lang="en-AU">
              <a:solidFill>
                <a:schemeClr val="tx1"/>
              </a:solidFill>
            </a:endParaRPr>
          </a:p>
        </p:txBody>
      </p:sp>
      <p:sp>
        <p:nvSpPr>
          <p:cNvPr id="7" name="Rectangle 6">
            <a:extLst>
              <a:ext uri="{FF2B5EF4-FFF2-40B4-BE49-F238E27FC236}">
                <a16:creationId xmlns:a16="http://schemas.microsoft.com/office/drawing/2014/main" id="{1EC61F9B-9D56-4293-BEE8-7BB1DEB3DBCB}"/>
              </a:ext>
            </a:extLst>
          </p:cNvPr>
          <p:cNvSpPr/>
          <p:nvPr/>
        </p:nvSpPr>
        <p:spPr>
          <a:xfrm>
            <a:off x="11667393" y="6603908"/>
            <a:ext cx="524608" cy="261610"/>
          </a:xfrm>
          <a:prstGeom prst="rect">
            <a:avLst/>
          </a:prstGeom>
        </p:spPr>
        <p:txBody>
          <a:bodyPr wrap="square">
            <a:spAutoFit/>
          </a:bodyPr>
          <a:lstStyle/>
          <a:p>
            <a:r>
              <a:rPr lang="en-US" sz="1100"/>
              <a:t>SC TS</a:t>
            </a:r>
          </a:p>
        </p:txBody>
      </p:sp>
      <p:pic>
        <p:nvPicPr>
          <p:cNvPr id="8" name="Picture 6" descr="Open Publications">
            <a:extLst>
              <a:ext uri="{FF2B5EF4-FFF2-40B4-BE49-F238E27FC236}">
                <a16:creationId xmlns:a16="http://schemas.microsoft.com/office/drawing/2014/main" id="{8621B25A-67B6-49BA-9F3D-8B99A708C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14" r="20014"/>
          <a:stretch/>
        </p:blipFill>
        <p:spPr bwMode="auto">
          <a:xfrm>
            <a:off x="11422169" y="3027791"/>
            <a:ext cx="555356" cy="498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Open Data">
            <a:extLst>
              <a:ext uri="{FF2B5EF4-FFF2-40B4-BE49-F238E27FC236}">
                <a16:creationId xmlns:a16="http://schemas.microsoft.com/office/drawing/2014/main" id="{4C484799-69EB-4F48-9B95-25338C5406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14" r="20014"/>
          <a:stretch/>
        </p:blipFill>
        <p:spPr bwMode="auto">
          <a:xfrm>
            <a:off x="11352211" y="4815849"/>
            <a:ext cx="555356" cy="4986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Open Learning &amp; Teaching">
            <a:extLst>
              <a:ext uri="{FF2B5EF4-FFF2-40B4-BE49-F238E27FC236}">
                <a16:creationId xmlns:a16="http://schemas.microsoft.com/office/drawing/2014/main" id="{0C064221-3328-4703-B49B-68D93ECD3D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014" r="20014"/>
          <a:stretch/>
        </p:blipFill>
        <p:spPr bwMode="auto">
          <a:xfrm>
            <a:off x="197121" y="2930368"/>
            <a:ext cx="555356" cy="49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449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79C798-1830-4A18-8F7C-87105923DD4A}"/>
              </a:ext>
            </a:extLst>
          </p:cNvPr>
          <p:cNvSpPr>
            <a:spLocks noGrp="1"/>
          </p:cNvSpPr>
          <p:nvPr>
            <p:ph idx="1"/>
          </p:nvPr>
        </p:nvSpPr>
        <p:spPr>
          <a:xfrm>
            <a:off x="838200" y="2517059"/>
            <a:ext cx="6921843" cy="3659906"/>
          </a:xfrm>
        </p:spPr>
        <p:txBody>
          <a:bodyPr/>
          <a:lstStyle/>
          <a:p>
            <a:pPr marL="0" indent="0">
              <a:buNone/>
            </a:pPr>
            <a:r>
              <a:rPr lang="en-AU"/>
              <a:t>Creative Commons licensing is the engine of OER</a:t>
            </a:r>
          </a:p>
          <a:p>
            <a:pPr>
              <a:spcBef>
                <a:spcPts val="600"/>
              </a:spcBef>
              <a:spcAft>
                <a:spcPts val="600"/>
              </a:spcAft>
            </a:pPr>
            <a:r>
              <a:rPr lang="en-AU"/>
              <a:t>Clear usage </a:t>
            </a:r>
            <a:r>
              <a:rPr lang="en-AU" b="1"/>
              <a:t>rights</a:t>
            </a:r>
            <a:r>
              <a:rPr lang="en-AU"/>
              <a:t>:</a:t>
            </a:r>
          </a:p>
          <a:p>
            <a:pPr lvl="1">
              <a:spcAft>
                <a:spcPts val="0"/>
              </a:spcAft>
            </a:pPr>
            <a:r>
              <a:rPr lang="en-US" altLang="en-US" i="1">
                <a:solidFill>
                  <a:schemeClr val="tx1"/>
                </a:solidFill>
              </a:rPr>
              <a:t>Share</a:t>
            </a:r>
            <a:r>
              <a:rPr lang="en-US" altLang="en-US">
                <a:solidFill>
                  <a:schemeClr val="tx1"/>
                </a:solidFill>
              </a:rPr>
              <a:t> : copy and redistribute the material in any medium or format</a:t>
            </a:r>
          </a:p>
          <a:p>
            <a:pPr lvl="1"/>
            <a:r>
              <a:rPr lang="en-US" altLang="en-US" i="1">
                <a:solidFill>
                  <a:schemeClr val="tx1"/>
                </a:solidFill>
              </a:rPr>
              <a:t>Adapt</a:t>
            </a:r>
            <a:r>
              <a:rPr lang="en-US" altLang="en-US">
                <a:solidFill>
                  <a:schemeClr val="tx1"/>
                </a:solidFill>
              </a:rPr>
              <a:t> : remix, transform, and build upon the material for any purpose</a:t>
            </a:r>
            <a:endParaRPr lang="en-AU"/>
          </a:p>
          <a:p>
            <a:pPr>
              <a:spcBef>
                <a:spcPts val="600"/>
              </a:spcBef>
              <a:spcAft>
                <a:spcPts val="600"/>
              </a:spcAft>
            </a:pPr>
            <a:r>
              <a:rPr lang="en-AU"/>
              <a:t>Clear </a:t>
            </a:r>
            <a:r>
              <a:rPr lang="en-AU" b="1"/>
              <a:t>requirements</a:t>
            </a:r>
            <a:r>
              <a:rPr lang="en-AU"/>
              <a:t>:</a:t>
            </a:r>
          </a:p>
          <a:p>
            <a:pPr lvl="1"/>
            <a:r>
              <a:rPr lang="en-US" i="1">
                <a:solidFill>
                  <a:schemeClr val="tx1"/>
                </a:solidFill>
              </a:rPr>
              <a:t>Attribute</a:t>
            </a:r>
            <a:r>
              <a:rPr lang="en-US">
                <a:solidFill>
                  <a:schemeClr val="tx1"/>
                </a:solidFill>
              </a:rPr>
              <a:t> : You must give appropriate credit, provide a link to the license, and indicate if changes were made. You may do so in any reasonable manner, but not in any way that suggests the licensor endorses you or your use.</a:t>
            </a:r>
            <a:endParaRPr lang="en-AU">
              <a:solidFill>
                <a:schemeClr val="tx1"/>
              </a:solidFill>
            </a:endParaRPr>
          </a:p>
          <a:p>
            <a:pPr>
              <a:spcBef>
                <a:spcPts val="600"/>
              </a:spcBef>
              <a:spcAft>
                <a:spcPts val="600"/>
              </a:spcAft>
            </a:pPr>
            <a:r>
              <a:rPr lang="en-AU"/>
              <a:t>Enables use at scale without seeking case-by-case permissions</a:t>
            </a:r>
          </a:p>
        </p:txBody>
      </p:sp>
      <p:sp>
        <p:nvSpPr>
          <p:cNvPr id="3" name="Title 2">
            <a:extLst>
              <a:ext uri="{FF2B5EF4-FFF2-40B4-BE49-F238E27FC236}">
                <a16:creationId xmlns:a16="http://schemas.microsoft.com/office/drawing/2014/main" id="{5299B9CE-3D34-4FC8-8939-A0A22A75F54D}"/>
              </a:ext>
            </a:extLst>
          </p:cNvPr>
          <p:cNvSpPr>
            <a:spLocks noGrp="1"/>
          </p:cNvSpPr>
          <p:nvPr>
            <p:ph type="title"/>
          </p:nvPr>
        </p:nvSpPr>
        <p:spPr/>
        <p:txBody>
          <a:bodyPr/>
          <a:lstStyle/>
          <a:p>
            <a:r>
              <a:rPr lang="en-AU"/>
              <a:t>Background: </a:t>
            </a:r>
            <a:br>
              <a:rPr lang="en-AU"/>
            </a:br>
            <a:r>
              <a:rPr lang="en-AU"/>
              <a:t>Creative Commons</a:t>
            </a:r>
          </a:p>
        </p:txBody>
      </p:sp>
      <p:pic>
        <p:nvPicPr>
          <p:cNvPr id="8194" name="Picture 2">
            <a:extLst>
              <a:ext uri="{FF2B5EF4-FFF2-40B4-BE49-F238E27FC236}">
                <a16:creationId xmlns:a16="http://schemas.microsoft.com/office/drawing/2014/main" id="{41D183BA-FD5D-4C30-BAED-EE2D5CB7F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638" y="0"/>
            <a:ext cx="4257362" cy="68827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152F1F9-9C64-4B2D-93D8-4DCAC51D8156}"/>
              </a:ext>
            </a:extLst>
          </p:cNvPr>
          <p:cNvSpPr/>
          <p:nvPr/>
        </p:nvSpPr>
        <p:spPr>
          <a:xfrm>
            <a:off x="8721212" y="5869859"/>
            <a:ext cx="1995949" cy="9932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a:extLst>
              <a:ext uri="{FF2B5EF4-FFF2-40B4-BE49-F238E27FC236}">
                <a16:creationId xmlns:a16="http://schemas.microsoft.com/office/drawing/2014/main" id="{A14DCB51-362F-4DA4-B6C3-923D4F339567}"/>
              </a:ext>
            </a:extLst>
          </p:cNvPr>
          <p:cNvSpPr/>
          <p:nvPr/>
        </p:nvSpPr>
        <p:spPr>
          <a:xfrm>
            <a:off x="9792928" y="1137931"/>
            <a:ext cx="2222091" cy="80885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2">
            <a:extLst>
              <a:ext uri="{FF2B5EF4-FFF2-40B4-BE49-F238E27FC236}">
                <a16:creationId xmlns:a16="http://schemas.microsoft.com/office/drawing/2014/main" id="{709A64ED-17DF-443C-A025-2332964DD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8149" y="6085093"/>
            <a:ext cx="632032" cy="6320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84B6308-67CC-4C34-BFE2-9F1B2491C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1247968" y="1226343"/>
            <a:ext cx="632032" cy="6320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D6A0EA5-6C19-4A61-A943-5154047CFCB2}"/>
              </a:ext>
            </a:extLst>
          </p:cNvPr>
          <p:cNvSpPr/>
          <p:nvPr/>
        </p:nvSpPr>
        <p:spPr>
          <a:xfrm>
            <a:off x="86795" y="6259770"/>
            <a:ext cx="7350474" cy="523220"/>
          </a:xfrm>
          <a:prstGeom prst="rect">
            <a:avLst/>
          </a:prstGeom>
          <a:solidFill>
            <a:schemeClr val="bg1"/>
          </a:solidFill>
        </p:spPr>
        <p:txBody>
          <a:bodyPr wrap="none">
            <a:spAutoFit/>
          </a:bodyPr>
          <a:lstStyle/>
          <a:p>
            <a:r>
              <a:rPr lang="en-AU" sz="1400">
                <a:hlinkClick r:id="rId5">
                  <a:extLst>
                    <a:ext uri="{A12FA001-AC4F-418D-AE19-62706E023703}">
                      <ahyp:hlinkClr xmlns:ahyp="http://schemas.microsoft.com/office/drawing/2018/hyperlinkcolor" val="tx"/>
                    </a:ext>
                  </a:extLst>
                </a:hlinkClick>
              </a:rPr>
              <a:t>https://creativecommons.org/licenses/by/4.0/</a:t>
            </a:r>
          </a:p>
          <a:p>
            <a:r>
              <a:rPr lang="en-AU" sz="1400" err="1"/>
              <a:t>Img</a:t>
            </a:r>
            <a:r>
              <a:rPr lang="en-AU" sz="1400"/>
              <a:t>: </a:t>
            </a:r>
            <a:r>
              <a:rPr lang="en-AU" sz="1400">
                <a:hlinkClick r:id="rId6">
                  <a:extLst>
                    <a:ext uri="{A12FA001-AC4F-418D-AE19-62706E023703}">
                      <ahyp:hlinkClr xmlns:ahyp="http://schemas.microsoft.com/office/drawing/2018/hyperlinkcolor" val="tx"/>
                    </a:ext>
                  </a:extLst>
                </a:hlinkClick>
              </a:rPr>
              <a:t>commons.wikimedia.org/wiki/File:Creative_commons_license_spectrum.svg</a:t>
            </a:r>
            <a:r>
              <a:rPr lang="en-AU" sz="1400"/>
              <a:t>, </a:t>
            </a:r>
            <a:r>
              <a:rPr lang="en-AU" sz="1400" err="1"/>
              <a:t>Shaddim</a:t>
            </a:r>
            <a:r>
              <a:rPr lang="en-AU" sz="1400"/>
              <a:t>, CC BY</a:t>
            </a:r>
            <a:endParaRPr lang="en-AU"/>
          </a:p>
        </p:txBody>
      </p:sp>
      <p:sp>
        <p:nvSpPr>
          <p:cNvPr id="13" name="Rectangle 12">
            <a:extLst>
              <a:ext uri="{FF2B5EF4-FFF2-40B4-BE49-F238E27FC236}">
                <a16:creationId xmlns:a16="http://schemas.microsoft.com/office/drawing/2014/main" id="{12FECE97-6966-4EE2-A344-D4346419AF7F}"/>
              </a:ext>
            </a:extLst>
          </p:cNvPr>
          <p:cNvSpPr/>
          <p:nvPr/>
        </p:nvSpPr>
        <p:spPr>
          <a:xfrm>
            <a:off x="11851523" y="6603908"/>
            <a:ext cx="340477" cy="261610"/>
          </a:xfrm>
          <a:prstGeom prst="rect">
            <a:avLst/>
          </a:prstGeom>
        </p:spPr>
        <p:txBody>
          <a:bodyPr wrap="square">
            <a:spAutoFit/>
          </a:bodyPr>
          <a:lstStyle/>
          <a:p>
            <a:r>
              <a:rPr lang="en-US" sz="1100"/>
              <a:t>TS</a:t>
            </a:r>
          </a:p>
        </p:txBody>
      </p:sp>
    </p:spTree>
    <p:extLst>
      <p:ext uri="{BB962C8B-B14F-4D97-AF65-F5344CB8AC3E}">
        <p14:creationId xmlns:p14="http://schemas.microsoft.com/office/powerpoint/2010/main" val="23863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fade">
                                      <p:cBhvr>
                                        <p:cTn id="24" dur="500"/>
                                        <p:tgtEl>
                                          <p:spTgt spid="2">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500"/>
                                        <p:tgtEl>
                                          <p:spTgt spid="2">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500"/>
                                        <p:tgtEl>
                                          <p:spTgt spid="2">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fade">
                                      <p:cBhvr>
                                        <p:cTn id="36" dur="500"/>
                                        <p:tgtEl>
                                          <p:spTgt spid="2">
                                            <p:txEl>
                                              <p:pRg st="5" end="5"/>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5CBB-AC28-4DCF-BBFC-7ED8EEC1E0CA}"/>
              </a:ext>
            </a:extLst>
          </p:cNvPr>
          <p:cNvSpPr>
            <a:spLocks noGrp="1"/>
          </p:cNvSpPr>
          <p:nvPr>
            <p:ph type="title"/>
          </p:nvPr>
        </p:nvSpPr>
        <p:spPr>
          <a:xfrm>
            <a:off x="524765" y="1754386"/>
            <a:ext cx="3400638" cy="775015"/>
          </a:xfrm>
        </p:spPr>
        <p:txBody>
          <a:bodyPr/>
          <a:lstStyle/>
          <a:p>
            <a:r>
              <a:rPr lang="en-AU"/>
              <a:t>Stakeholders</a:t>
            </a:r>
          </a:p>
        </p:txBody>
      </p:sp>
      <p:sp>
        <p:nvSpPr>
          <p:cNvPr id="4" name="Text Placeholder 3">
            <a:extLst>
              <a:ext uri="{FF2B5EF4-FFF2-40B4-BE49-F238E27FC236}">
                <a16:creationId xmlns:a16="http://schemas.microsoft.com/office/drawing/2014/main" id="{AAFC4054-50F5-45C5-9E50-51BEFAECCAF1}"/>
              </a:ext>
            </a:extLst>
          </p:cNvPr>
          <p:cNvSpPr>
            <a:spLocks noGrp="1"/>
          </p:cNvSpPr>
          <p:nvPr>
            <p:ph type="body" sz="quarter" idx="14"/>
          </p:nvPr>
        </p:nvSpPr>
        <p:spPr/>
        <p:txBody>
          <a:bodyPr/>
          <a:lstStyle/>
          <a:p>
            <a:r>
              <a:rPr lang="en-AU" dirty="0"/>
              <a:t>Academics</a:t>
            </a:r>
          </a:p>
          <a:p>
            <a:r>
              <a:rPr lang="en-AU" dirty="0"/>
              <a:t>Students</a:t>
            </a:r>
          </a:p>
          <a:p>
            <a:r>
              <a:rPr lang="en-AU" dirty="0"/>
              <a:t>Libraries and librarians</a:t>
            </a:r>
          </a:p>
          <a:p>
            <a:endParaRPr lang="en-AU" dirty="0"/>
          </a:p>
        </p:txBody>
      </p:sp>
    </p:spTree>
    <p:extLst>
      <p:ext uri="{BB962C8B-B14F-4D97-AF65-F5344CB8AC3E}">
        <p14:creationId xmlns:p14="http://schemas.microsoft.com/office/powerpoint/2010/main" val="310759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92076"/>
            <a:ext cx="10515600" cy="3404265"/>
          </a:xfrm>
        </p:spPr>
        <p:txBody>
          <a:bodyPr/>
          <a:lstStyle/>
          <a:p>
            <a:pPr>
              <a:spcAft>
                <a:spcPts val="600"/>
              </a:spcAft>
            </a:pPr>
            <a:r>
              <a:rPr lang="en-AU" dirty="0"/>
              <a:t>Contradiction 1: academics have agency to change the situation, yet they are entangled in a vicious cycle</a:t>
            </a:r>
          </a:p>
          <a:p>
            <a:pPr lvl="2"/>
            <a:r>
              <a:rPr lang="en-AU" dirty="0">
                <a:solidFill>
                  <a:schemeClr val="tx1"/>
                </a:solidFill>
              </a:rPr>
              <a:t>Course structures “locked” into commercial textbook structures</a:t>
            </a:r>
          </a:p>
          <a:p>
            <a:pPr lvl="2"/>
            <a:r>
              <a:rPr lang="en-AU" dirty="0">
                <a:solidFill>
                  <a:schemeClr val="tx1"/>
                </a:solidFill>
              </a:rPr>
              <a:t>Culture of prestige as currency, established perceptions about quality</a:t>
            </a:r>
          </a:p>
          <a:p>
            <a:pPr>
              <a:spcBef>
                <a:spcPts val="1200"/>
              </a:spcBef>
              <a:spcAft>
                <a:spcPts val="600"/>
              </a:spcAft>
            </a:pPr>
            <a:r>
              <a:rPr lang="en-AU" dirty="0"/>
              <a:t>Contradiction 2: OER can save academics time, but they feel they have no time to make shift to OER</a:t>
            </a:r>
          </a:p>
          <a:p>
            <a:pPr>
              <a:spcBef>
                <a:spcPts val="1200"/>
              </a:spcBef>
              <a:spcAft>
                <a:spcPts val="600"/>
              </a:spcAft>
            </a:pPr>
            <a:r>
              <a:rPr lang="en-AU" dirty="0"/>
              <a:t>Hierarchical and power differentials</a:t>
            </a:r>
          </a:p>
          <a:p>
            <a:pPr lvl="2"/>
            <a:r>
              <a:rPr lang="en-AU" dirty="0">
                <a:solidFill>
                  <a:schemeClr val="tx1"/>
                </a:solidFill>
              </a:rPr>
              <a:t>Early career/casual academics may have the desire, but not the power to make change</a:t>
            </a:r>
          </a:p>
          <a:p>
            <a:pPr>
              <a:spcBef>
                <a:spcPts val="1200"/>
              </a:spcBef>
              <a:spcAft>
                <a:spcPts val="600"/>
              </a:spcAft>
            </a:pPr>
            <a:r>
              <a:rPr lang="en-AU" dirty="0">
                <a:solidFill>
                  <a:schemeClr val="tx1"/>
                </a:solidFill>
              </a:rPr>
              <a:t>Low awareness of Creative Commons and copyright – support is needed</a:t>
            </a:r>
          </a:p>
          <a:p>
            <a:pPr>
              <a:spcBef>
                <a:spcPts val="1200"/>
              </a:spcBef>
              <a:spcAft>
                <a:spcPts val="600"/>
              </a:spcAft>
            </a:pPr>
            <a:r>
              <a:rPr lang="en-AU" dirty="0"/>
              <a:t>Common misconceptions associating free access with “low quality”</a:t>
            </a:r>
            <a:endParaRPr lang="en-AU" dirty="0">
              <a:solidFill>
                <a:schemeClr val="tx1"/>
              </a:solidFill>
            </a:endParaRPr>
          </a:p>
          <a:p>
            <a:pPr lvl="2"/>
            <a:endParaRPr lang="en-AU" dirty="0">
              <a:solidFill>
                <a:schemeClr val="tx1"/>
              </a:solidFill>
            </a:endParaRPr>
          </a:p>
          <a:p>
            <a:pPr marL="0" indent="0">
              <a:buNone/>
            </a:pPr>
            <a:endParaRPr lang="en-AU" dirty="0"/>
          </a:p>
        </p:txBody>
      </p:sp>
      <p:sp>
        <p:nvSpPr>
          <p:cNvPr id="2" name="Title 1"/>
          <p:cNvSpPr>
            <a:spLocks noGrp="1"/>
          </p:cNvSpPr>
          <p:nvPr>
            <p:ph type="title"/>
          </p:nvPr>
        </p:nvSpPr>
        <p:spPr>
          <a:xfrm>
            <a:off x="838200" y="712788"/>
            <a:ext cx="10515600" cy="1325562"/>
          </a:xfrm>
        </p:spPr>
        <p:txBody>
          <a:bodyPr/>
          <a:lstStyle/>
          <a:p>
            <a:r>
              <a:rPr lang="en-AU"/>
              <a:t>Stakeholders:</a:t>
            </a:r>
            <a:br>
              <a:rPr lang="en-AU"/>
            </a:br>
            <a:r>
              <a:rPr lang="en-AU"/>
              <a:t>Academics	</a:t>
            </a:r>
          </a:p>
        </p:txBody>
      </p:sp>
      <p:sp>
        <p:nvSpPr>
          <p:cNvPr id="5" name="Rectangle 4">
            <a:extLst>
              <a:ext uri="{FF2B5EF4-FFF2-40B4-BE49-F238E27FC236}">
                <a16:creationId xmlns:a16="http://schemas.microsoft.com/office/drawing/2014/main" id="{D380839E-2C95-45C4-B069-2BFD8FF21882}"/>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36789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50000"/>
              </a:lnSpc>
              <a:spcAft>
                <a:spcPts val="600"/>
              </a:spcAft>
            </a:pPr>
            <a:r>
              <a:rPr lang="en-AU" dirty="0"/>
              <a:t>Equity and access to education</a:t>
            </a:r>
          </a:p>
          <a:p>
            <a:pPr lvl="1">
              <a:lnSpc>
                <a:spcPct val="150000"/>
              </a:lnSpc>
            </a:pPr>
            <a:r>
              <a:rPr lang="en-AU" dirty="0">
                <a:solidFill>
                  <a:schemeClr val="tx1"/>
                </a:solidFill>
              </a:rPr>
              <a:t>Zero Textbook Costs for students</a:t>
            </a:r>
          </a:p>
          <a:p>
            <a:pPr>
              <a:lnSpc>
                <a:spcPct val="150000"/>
              </a:lnSpc>
              <a:spcBef>
                <a:spcPts val="1200"/>
              </a:spcBef>
              <a:spcAft>
                <a:spcPts val="600"/>
              </a:spcAft>
            </a:pPr>
            <a:r>
              <a:rPr lang="en-AU" dirty="0"/>
              <a:t>New ways of engaging with educational resources</a:t>
            </a:r>
          </a:p>
          <a:p>
            <a:pPr lvl="1">
              <a:lnSpc>
                <a:spcPct val="150000"/>
              </a:lnSpc>
            </a:pPr>
            <a:r>
              <a:rPr lang="en-AU" dirty="0">
                <a:solidFill>
                  <a:schemeClr val="tx1"/>
                </a:solidFill>
              </a:rPr>
              <a:t>Active agents engaged with text, not passive consumer</a:t>
            </a:r>
          </a:p>
          <a:p>
            <a:pPr lvl="1">
              <a:lnSpc>
                <a:spcPct val="150000"/>
              </a:lnSpc>
            </a:pPr>
            <a:r>
              <a:rPr lang="en-AU" dirty="0">
                <a:solidFill>
                  <a:schemeClr val="tx1"/>
                </a:solidFill>
              </a:rPr>
              <a:t>Student as co-creators</a:t>
            </a:r>
          </a:p>
          <a:p>
            <a:pPr lvl="1">
              <a:lnSpc>
                <a:spcPct val="150000"/>
              </a:lnSpc>
            </a:pPr>
            <a:r>
              <a:rPr lang="en-AU" dirty="0">
                <a:solidFill>
                  <a:schemeClr val="tx1"/>
                </a:solidFill>
              </a:rPr>
              <a:t>Digital literacy and capability development</a:t>
            </a:r>
          </a:p>
          <a:p>
            <a:pPr>
              <a:lnSpc>
                <a:spcPct val="150000"/>
              </a:lnSpc>
            </a:pPr>
            <a:endParaRPr lang="en-AU" dirty="0"/>
          </a:p>
          <a:p>
            <a:pPr>
              <a:lnSpc>
                <a:spcPct val="150000"/>
              </a:lnSpc>
            </a:pPr>
            <a:endParaRPr lang="en-AU" dirty="0"/>
          </a:p>
        </p:txBody>
      </p:sp>
      <p:sp>
        <p:nvSpPr>
          <p:cNvPr id="2" name="Title 1"/>
          <p:cNvSpPr>
            <a:spLocks noGrp="1"/>
          </p:cNvSpPr>
          <p:nvPr>
            <p:ph type="title"/>
          </p:nvPr>
        </p:nvSpPr>
        <p:spPr>
          <a:xfrm>
            <a:off x="838200" y="712788"/>
            <a:ext cx="10515600" cy="1325562"/>
          </a:xfrm>
        </p:spPr>
        <p:txBody>
          <a:bodyPr/>
          <a:lstStyle/>
          <a:p>
            <a:r>
              <a:rPr lang="en-AU"/>
              <a:t>Stakeholders:</a:t>
            </a:r>
            <a:br>
              <a:rPr lang="en-AU"/>
            </a:br>
            <a:r>
              <a:rPr lang="en-AU"/>
              <a:t>Students	</a:t>
            </a:r>
          </a:p>
        </p:txBody>
      </p:sp>
      <p:sp>
        <p:nvSpPr>
          <p:cNvPr id="4" name="Rectangle 3">
            <a:extLst>
              <a:ext uri="{FF2B5EF4-FFF2-40B4-BE49-F238E27FC236}">
                <a16:creationId xmlns:a16="http://schemas.microsoft.com/office/drawing/2014/main" id="{5C4D4795-07BE-4241-8C31-309625CA4DD0}"/>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45456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08255"/>
            <a:ext cx="10515600" cy="3404265"/>
          </a:xfrm>
        </p:spPr>
        <p:txBody>
          <a:bodyPr/>
          <a:lstStyle/>
          <a:p>
            <a:pPr marL="0" indent="0">
              <a:lnSpc>
                <a:spcPct val="150000"/>
              </a:lnSpc>
              <a:buNone/>
            </a:pPr>
            <a:endParaRPr lang="en-AU" dirty="0"/>
          </a:p>
          <a:p>
            <a:pPr>
              <a:lnSpc>
                <a:spcPct val="150000"/>
              </a:lnSpc>
            </a:pPr>
            <a:r>
              <a:rPr lang="en-AU" dirty="0"/>
              <a:t>Advocates &amp; educators</a:t>
            </a:r>
          </a:p>
          <a:p>
            <a:pPr>
              <a:lnSpc>
                <a:spcPct val="150000"/>
              </a:lnSpc>
            </a:pPr>
            <a:r>
              <a:rPr lang="en-AU" dirty="0"/>
              <a:t>Libraries as (open) publisher – e.g. La Trobe eBureau, publishing OER in Figshare, etc</a:t>
            </a:r>
          </a:p>
          <a:p>
            <a:pPr>
              <a:lnSpc>
                <a:spcPct val="150000"/>
              </a:lnSpc>
            </a:pPr>
            <a:r>
              <a:rPr lang="en-AU" dirty="0"/>
              <a:t>Advancing policy reform, e.g. UWA open-friendly IP policy</a:t>
            </a:r>
          </a:p>
          <a:p>
            <a:pPr>
              <a:lnSpc>
                <a:spcPct val="150000"/>
              </a:lnSpc>
            </a:pPr>
            <a:r>
              <a:rPr lang="en-AU" dirty="0"/>
              <a:t>Copyright experts</a:t>
            </a:r>
          </a:p>
          <a:p>
            <a:pPr>
              <a:lnSpc>
                <a:spcPct val="150000"/>
              </a:lnSpc>
            </a:pPr>
            <a:r>
              <a:rPr lang="en-AU" dirty="0"/>
              <a:t>Strategically positioning ourselves as agents of change, equity, and innovation</a:t>
            </a:r>
          </a:p>
          <a:p>
            <a:pPr>
              <a:lnSpc>
                <a:spcPct val="150000"/>
              </a:lnSpc>
            </a:pPr>
            <a:r>
              <a:rPr lang="en-AU" dirty="0"/>
              <a:t>Free up library collection budgets!</a:t>
            </a:r>
          </a:p>
          <a:p>
            <a:pPr>
              <a:lnSpc>
                <a:spcPct val="150000"/>
              </a:lnSpc>
            </a:pPr>
            <a:endParaRPr lang="en-AU" dirty="0"/>
          </a:p>
        </p:txBody>
      </p:sp>
      <p:sp>
        <p:nvSpPr>
          <p:cNvPr id="2" name="Title 1"/>
          <p:cNvSpPr>
            <a:spLocks noGrp="1"/>
          </p:cNvSpPr>
          <p:nvPr>
            <p:ph type="title"/>
          </p:nvPr>
        </p:nvSpPr>
        <p:spPr/>
        <p:txBody>
          <a:bodyPr/>
          <a:lstStyle/>
          <a:p>
            <a:r>
              <a:rPr lang="en-AU"/>
              <a:t>Stakeholders:</a:t>
            </a:r>
            <a:br>
              <a:rPr lang="en-AU"/>
            </a:br>
            <a:r>
              <a:rPr lang="en-AU"/>
              <a:t>Libraries and librarians	</a:t>
            </a:r>
          </a:p>
        </p:txBody>
      </p:sp>
      <p:sp>
        <p:nvSpPr>
          <p:cNvPr id="4" name="Rectangle 3">
            <a:extLst>
              <a:ext uri="{FF2B5EF4-FFF2-40B4-BE49-F238E27FC236}">
                <a16:creationId xmlns:a16="http://schemas.microsoft.com/office/drawing/2014/main" id="{C484EBDB-A05C-476F-BD15-A0C632D4F5B1}"/>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40489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5CBB-AC28-4DCF-BBFC-7ED8EEC1E0CA}"/>
              </a:ext>
            </a:extLst>
          </p:cNvPr>
          <p:cNvSpPr>
            <a:spLocks noGrp="1"/>
          </p:cNvSpPr>
          <p:nvPr>
            <p:ph type="title"/>
          </p:nvPr>
        </p:nvSpPr>
        <p:spPr>
          <a:xfrm>
            <a:off x="524765" y="1754386"/>
            <a:ext cx="2256094" cy="775015"/>
          </a:xfrm>
        </p:spPr>
        <p:txBody>
          <a:bodyPr/>
          <a:lstStyle/>
          <a:p>
            <a:r>
              <a:rPr lang="en-AU"/>
              <a:t>Practice</a:t>
            </a:r>
          </a:p>
        </p:txBody>
      </p:sp>
      <p:sp>
        <p:nvSpPr>
          <p:cNvPr id="4" name="Text Placeholder 3">
            <a:extLst>
              <a:ext uri="{FF2B5EF4-FFF2-40B4-BE49-F238E27FC236}">
                <a16:creationId xmlns:a16="http://schemas.microsoft.com/office/drawing/2014/main" id="{AAFC4054-50F5-45C5-9E50-51BEFAECCAF1}"/>
              </a:ext>
            </a:extLst>
          </p:cNvPr>
          <p:cNvSpPr>
            <a:spLocks noGrp="1"/>
          </p:cNvSpPr>
          <p:nvPr>
            <p:ph type="body" sz="quarter" idx="14"/>
          </p:nvPr>
        </p:nvSpPr>
        <p:spPr/>
        <p:txBody>
          <a:bodyPr/>
          <a:lstStyle/>
          <a:p>
            <a:r>
              <a:rPr lang="en-AU"/>
              <a:t>Success stories</a:t>
            </a:r>
          </a:p>
          <a:p>
            <a:r>
              <a:rPr lang="en-AU"/>
              <a:t>Barriers &amp; solutions </a:t>
            </a:r>
          </a:p>
          <a:p>
            <a:endParaRPr lang="en-AU"/>
          </a:p>
        </p:txBody>
      </p:sp>
    </p:spTree>
    <p:extLst>
      <p:ext uri="{BB962C8B-B14F-4D97-AF65-F5344CB8AC3E}">
        <p14:creationId xmlns:p14="http://schemas.microsoft.com/office/powerpoint/2010/main" val="3945827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25CBB-AC28-4DCF-BBFC-7ED8EEC1E0CA}"/>
              </a:ext>
            </a:extLst>
          </p:cNvPr>
          <p:cNvSpPr>
            <a:spLocks noGrp="1"/>
          </p:cNvSpPr>
          <p:nvPr>
            <p:ph type="title"/>
          </p:nvPr>
        </p:nvSpPr>
        <p:spPr>
          <a:xfrm>
            <a:off x="524765" y="1754386"/>
            <a:ext cx="3131334" cy="775015"/>
          </a:xfrm>
        </p:spPr>
        <p:txBody>
          <a:bodyPr/>
          <a:lstStyle/>
          <a:p>
            <a:r>
              <a:rPr lang="en-AU"/>
              <a:t>Background</a:t>
            </a:r>
          </a:p>
        </p:txBody>
      </p:sp>
      <p:sp>
        <p:nvSpPr>
          <p:cNvPr id="4" name="Text Placeholder 3">
            <a:extLst>
              <a:ext uri="{FF2B5EF4-FFF2-40B4-BE49-F238E27FC236}">
                <a16:creationId xmlns:a16="http://schemas.microsoft.com/office/drawing/2014/main" id="{AAFC4054-50F5-45C5-9E50-51BEFAECCAF1}"/>
              </a:ext>
            </a:extLst>
          </p:cNvPr>
          <p:cNvSpPr>
            <a:spLocks noGrp="1"/>
          </p:cNvSpPr>
          <p:nvPr>
            <p:ph type="body" sz="quarter" idx="14"/>
          </p:nvPr>
        </p:nvSpPr>
        <p:spPr/>
        <p:txBody>
          <a:bodyPr/>
          <a:lstStyle/>
          <a:p>
            <a:pPr marL="285750" indent="-285750">
              <a:buFont typeface="Arial" panose="020B0604020202020204" pitchFamily="34" charset="0"/>
              <a:buChar char="•"/>
            </a:pPr>
            <a:r>
              <a:rPr lang="en-AU" dirty="0"/>
              <a:t>Open scholarship</a:t>
            </a:r>
          </a:p>
          <a:p>
            <a:pPr marL="285750" indent="-285750">
              <a:buFont typeface="Arial" panose="020B0604020202020204" pitchFamily="34" charset="0"/>
              <a:buChar char="•"/>
            </a:pPr>
            <a:r>
              <a:rPr lang="en-AU" dirty="0"/>
              <a:t>Open education resources</a:t>
            </a:r>
          </a:p>
          <a:p>
            <a:pPr marL="285750" indent="-285750">
              <a:buFont typeface="Arial" panose="020B0604020202020204" pitchFamily="34" charset="0"/>
              <a:buChar char="•"/>
            </a:pPr>
            <a:r>
              <a:rPr lang="en-AU" dirty="0"/>
              <a:t>Print </a:t>
            </a:r>
            <a:r>
              <a:rPr lang="en-AU" dirty="0">
                <a:latin typeface="Calibri" panose="020F0502020204030204" pitchFamily="34" charset="0"/>
                <a:cs typeface="Calibri" panose="020F0502020204030204" pitchFamily="34" charset="0"/>
              </a:rPr>
              <a:t>→</a:t>
            </a:r>
            <a:r>
              <a:rPr lang="en-AU" dirty="0"/>
              <a:t> electronic revolution</a:t>
            </a:r>
          </a:p>
          <a:p>
            <a:pPr marL="285750" indent="-285750">
              <a:buFont typeface="Arial" panose="020B0604020202020204" pitchFamily="34" charset="0"/>
              <a:buChar char="•"/>
            </a:pPr>
            <a:r>
              <a:rPr lang="en-AU" dirty="0"/>
              <a:t>COVID-19 impact and opportunities</a:t>
            </a:r>
          </a:p>
        </p:txBody>
      </p:sp>
    </p:spTree>
    <p:extLst>
      <p:ext uri="{BB962C8B-B14F-4D97-AF65-F5344CB8AC3E}">
        <p14:creationId xmlns:p14="http://schemas.microsoft.com/office/powerpoint/2010/main" val="2891599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2788"/>
            <a:ext cx="10515600" cy="1325562"/>
          </a:xfrm>
        </p:spPr>
        <p:txBody>
          <a:bodyPr vert="horz" wrap="square" lIns="0" tIns="0" rIns="0" bIns="0" numCol="1" anchor="t" anchorCtr="0" compatLnSpc="1">
            <a:prstTxWarp prst="textNoShape">
              <a:avLst/>
            </a:prstTxWarp>
            <a:noAutofit/>
          </a:bodyPr>
          <a:lstStyle/>
          <a:p>
            <a:r>
              <a:rPr lang="en-US" altLang="en-US" b="1" kern="1200" dirty="0">
                <a:latin typeface="Roboto Condensed" panose="02000000000000000000" pitchFamily="2" charset="0"/>
                <a:ea typeface="Roboto Condensed" panose="02000000000000000000" pitchFamily="2" charset="0"/>
                <a:cs typeface="Roboto Condensed" panose="02000000000000000000" pitchFamily="2" charset="0"/>
              </a:rPr>
              <a:t>Open success stories:</a:t>
            </a:r>
            <a:br>
              <a:rPr lang="en-US" altLang="en-US" b="1" kern="1200" dirty="0">
                <a:latin typeface="Roboto Condensed" panose="02000000000000000000" pitchFamily="2" charset="0"/>
                <a:ea typeface="Roboto Condensed" panose="02000000000000000000" pitchFamily="2" charset="0"/>
                <a:cs typeface="Roboto Condensed" panose="02000000000000000000" pitchFamily="2" charset="0"/>
              </a:rPr>
            </a:br>
            <a:r>
              <a:rPr lang="en-US" altLang="en-US" b="1" kern="1200" dirty="0">
                <a:latin typeface="Roboto Condensed" panose="02000000000000000000" pitchFamily="2" charset="0"/>
                <a:ea typeface="Roboto Condensed" panose="02000000000000000000" pitchFamily="2" charset="0"/>
                <a:cs typeface="Roboto Condensed" panose="02000000000000000000" pitchFamily="2" charset="0"/>
              </a:rPr>
              <a:t>Library as publisher</a:t>
            </a:r>
          </a:p>
        </p:txBody>
      </p:sp>
      <p:sp>
        <p:nvSpPr>
          <p:cNvPr id="27" name="Rectangle 26">
            <a:extLst>
              <a:ext uri="{FF2B5EF4-FFF2-40B4-BE49-F238E27FC236}">
                <a16:creationId xmlns:a16="http://schemas.microsoft.com/office/drawing/2014/main" id="{BE6CE35E-AA3F-4434-B264-9A219837D966}"/>
              </a:ext>
            </a:extLst>
          </p:cNvPr>
          <p:cNvSpPr/>
          <p:nvPr/>
        </p:nvSpPr>
        <p:spPr>
          <a:xfrm>
            <a:off x="838200" y="2735866"/>
            <a:ext cx="3247789" cy="3323987"/>
          </a:xfrm>
          <a:prstGeom prst="rect">
            <a:avLst/>
          </a:prstGeom>
          <a:solidFill>
            <a:srgbClr val="E52212"/>
          </a:solidFill>
        </p:spPr>
        <p:txBody>
          <a:bodyPr wrap="square">
            <a:spAutoFit/>
          </a:bodyPr>
          <a:lstStyle/>
          <a:p>
            <a:pPr>
              <a:spcAft>
                <a:spcPts val="600"/>
              </a:spcAft>
            </a:pPr>
            <a:r>
              <a:rPr lang="en-AU" sz="2000" b="1" dirty="0">
                <a:solidFill>
                  <a:schemeClr val="bg1"/>
                </a:solidFill>
              </a:rPr>
              <a:t>OER usage case study:</a:t>
            </a:r>
          </a:p>
          <a:p>
            <a:pPr>
              <a:spcAft>
                <a:spcPts val="600"/>
              </a:spcAft>
            </a:pPr>
            <a:endParaRPr lang="en-AU" sz="1600" dirty="0">
              <a:solidFill>
                <a:schemeClr val="bg1"/>
              </a:solidFill>
            </a:endParaRPr>
          </a:p>
          <a:p>
            <a:pPr>
              <a:spcAft>
                <a:spcPts val="600"/>
              </a:spcAft>
            </a:pPr>
            <a:r>
              <a:rPr lang="en-AU" sz="1600" dirty="0">
                <a:solidFill>
                  <a:schemeClr val="bg1"/>
                </a:solidFill>
              </a:rPr>
              <a:t>David Walker, La Trobe (Business &amp; Economics)</a:t>
            </a:r>
          </a:p>
          <a:p>
            <a:pPr>
              <a:spcAft>
                <a:spcPts val="600"/>
              </a:spcAft>
            </a:pPr>
            <a:endParaRPr lang="en-AU" sz="1600" dirty="0">
              <a:solidFill>
                <a:schemeClr val="bg1"/>
              </a:solidFill>
            </a:endParaRPr>
          </a:p>
          <a:p>
            <a:pPr marL="285750" indent="-285750">
              <a:spcAft>
                <a:spcPts val="600"/>
              </a:spcAft>
              <a:buFont typeface="Arial" panose="020B0604020202020204" pitchFamily="34" charset="0"/>
              <a:buChar char="•"/>
            </a:pPr>
            <a:r>
              <a:rPr lang="en-AU" sz="1600" dirty="0">
                <a:solidFill>
                  <a:schemeClr val="bg1"/>
                </a:solidFill>
              </a:rPr>
              <a:t>Frustration with pricey, soon outdated commercial textbooks</a:t>
            </a:r>
          </a:p>
          <a:p>
            <a:pPr>
              <a:spcAft>
                <a:spcPts val="600"/>
              </a:spcAft>
            </a:pPr>
            <a:endParaRPr lang="en-AU" sz="1600" dirty="0">
              <a:solidFill>
                <a:schemeClr val="bg1"/>
              </a:solidFill>
            </a:endParaRPr>
          </a:p>
          <a:p>
            <a:pPr marL="285750" indent="-285750">
              <a:spcAft>
                <a:spcPts val="600"/>
              </a:spcAft>
              <a:buFont typeface="Arial" panose="020B0604020202020204" pitchFamily="34" charset="0"/>
              <a:buChar char="•"/>
            </a:pPr>
            <a:r>
              <a:rPr lang="en-AU" sz="1600" dirty="0">
                <a:solidFill>
                  <a:schemeClr val="bg1"/>
                </a:solidFill>
              </a:rPr>
              <a:t>Converted course to use open textbooks published by CORE Econ Project</a:t>
            </a:r>
          </a:p>
        </p:txBody>
      </p:sp>
      <p:pic>
        <p:nvPicPr>
          <p:cNvPr id="29" name="Picture 28" descr="A picture containing drawing&#10;&#10;Description automatically generated">
            <a:extLst>
              <a:ext uri="{FF2B5EF4-FFF2-40B4-BE49-F238E27FC236}">
                <a16:creationId xmlns:a16="http://schemas.microsoft.com/office/drawing/2014/main" id="{B0B81BE3-0332-4EF9-B5B1-BEDC857758CF}"/>
              </a:ext>
            </a:extLst>
          </p:cNvPr>
          <p:cNvPicPr>
            <a:picLocks noChangeAspect="1"/>
          </p:cNvPicPr>
          <p:nvPr/>
        </p:nvPicPr>
        <p:blipFill>
          <a:blip r:embed="rId3"/>
          <a:stretch>
            <a:fillRect/>
          </a:stretch>
        </p:blipFill>
        <p:spPr>
          <a:xfrm>
            <a:off x="7021689" y="1591896"/>
            <a:ext cx="4070579" cy="1600789"/>
          </a:xfrm>
          <a:prstGeom prst="rect">
            <a:avLst/>
          </a:prstGeom>
        </p:spPr>
      </p:pic>
      <p:pic>
        <p:nvPicPr>
          <p:cNvPr id="32" name="Picture 31" descr="A drawing of a face&#10;&#10;Description automatically generated">
            <a:extLst>
              <a:ext uri="{FF2B5EF4-FFF2-40B4-BE49-F238E27FC236}">
                <a16:creationId xmlns:a16="http://schemas.microsoft.com/office/drawing/2014/main" id="{6D394127-E7C5-4092-B320-A045F2142901}"/>
              </a:ext>
            </a:extLst>
          </p:cNvPr>
          <p:cNvPicPr>
            <a:picLocks noChangeAspect="1"/>
          </p:cNvPicPr>
          <p:nvPr/>
        </p:nvPicPr>
        <p:blipFill>
          <a:blip r:embed="rId4"/>
          <a:stretch>
            <a:fillRect/>
          </a:stretch>
        </p:blipFill>
        <p:spPr>
          <a:xfrm>
            <a:off x="7213601" y="4608724"/>
            <a:ext cx="3743201" cy="657380"/>
          </a:xfrm>
          <a:prstGeom prst="rect">
            <a:avLst/>
          </a:prstGeom>
        </p:spPr>
      </p:pic>
      <p:sp>
        <p:nvSpPr>
          <p:cNvPr id="8" name="Rectangle 7">
            <a:extLst>
              <a:ext uri="{FF2B5EF4-FFF2-40B4-BE49-F238E27FC236}">
                <a16:creationId xmlns:a16="http://schemas.microsoft.com/office/drawing/2014/main" id="{09A7AC7E-010F-46B9-A982-5016CB4529CA}"/>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1567592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a Trobe eBureau logo">
            <a:extLst>
              <a:ext uri="{FF2B5EF4-FFF2-40B4-BE49-F238E27FC236}">
                <a16:creationId xmlns:a16="http://schemas.microsoft.com/office/drawing/2014/main" id="{54B54B5D-6819-4B27-802D-A72B16F37A76}"/>
              </a:ext>
            </a:extLst>
          </p:cNvPr>
          <p:cNvPicPr>
            <a:picLocks noChangeAspect="1"/>
          </p:cNvPicPr>
          <p:nvPr/>
        </p:nvPicPr>
        <p:blipFill>
          <a:blip r:embed="rId2"/>
          <a:stretch>
            <a:fillRect/>
          </a:stretch>
        </p:blipFill>
        <p:spPr>
          <a:xfrm>
            <a:off x="555978" y="2410146"/>
            <a:ext cx="5181600" cy="2037707"/>
          </a:xfrm>
          <a:prstGeom prst="rect">
            <a:avLst/>
          </a:prstGeom>
          <a:noFill/>
        </p:spPr>
      </p:pic>
      <p:sp>
        <p:nvSpPr>
          <p:cNvPr id="8" name="Content Placeholder 7">
            <a:extLst>
              <a:ext uri="{FF2B5EF4-FFF2-40B4-BE49-F238E27FC236}">
                <a16:creationId xmlns:a16="http://schemas.microsoft.com/office/drawing/2014/main" id="{8E527958-CB29-421A-BB5B-01E351AD42F4}"/>
              </a:ext>
            </a:extLst>
          </p:cNvPr>
          <p:cNvSpPr>
            <a:spLocks noGrp="1"/>
          </p:cNvSpPr>
          <p:nvPr>
            <p:ph sz="half" idx="2"/>
          </p:nvPr>
        </p:nvSpPr>
        <p:spPr>
          <a:xfrm>
            <a:off x="6096000" y="1103322"/>
            <a:ext cx="5748867" cy="4651354"/>
          </a:xfrm>
        </p:spPr>
        <p:txBody>
          <a:bodyPr wrap="square" anchor="t">
            <a:normAutofit lnSpcReduction="10000"/>
          </a:bodyPr>
          <a:lstStyle/>
          <a:p>
            <a:pPr marL="342900" indent="0" fontAlgn="ctr">
              <a:lnSpc>
                <a:spcPct val="200000"/>
              </a:lnSpc>
              <a:spcBef>
                <a:spcPts val="0"/>
              </a:spcBef>
              <a:spcAft>
                <a:spcPts val="0"/>
              </a:spcAft>
              <a:buNone/>
            </a:pPr>
            <a:r>
              <a:rPr lang="en-AU" sz="2000" b="1" dirty="0"/>
              <a:t>Library as publisher</a:t>
            </a:r>
          </a:p>
          <a:p>
            <a:pPr marL="342900" indent="0" fontAlgn="ctr">
              <a:lnSpc>
                <a:spcPct val="200000"/>
              </a:lnSpc>
              <a:spcBef>
                <a:spcPts val="0"/>
              </a:spcBef>
              <a:spcAft>
                <a:spcPts val="0"/>
              </a:spcAft>
              <a:buNone/>
            </a:pPr>
            <a:endParaRPr lang="en-AU" sz="2000" b="1" dirty="0"/>
          </a:p>
          <a:p>
            <a:pPr marL="628650" indent="-285750" fontAlgn="ctr">
              <a:lnSpc>
                <a:spcPct val="200000"/>
              </a:lnSpc>
              <a:spcBef>
                <a:spcPts val="0"/>
              </a:spcBef>
              <a:spcAft>
                <a:spcPts val="0"/>
              </a:spcAft>
              <a:buFont typeface="Arial" panose="020B0604020202020204" pitchFamily="34" charset="0"/>
              <a:buChar char="•"/>
            </a:pPr>
            <a:r>
              <a:rPr lang="en-AU" sz="2000" dirty="0"/>
              <a:t>11 titles in a variety of disciplines so far </a:t>
            </a:r>
          </a:p>
          <a:p>
            <a:pPr marL="628650" indent="-285750" fontAlgn="ctr">
              <a:lnSpc>
                <a:spcPct val="200000"/>
              </a:lnSpc>
              <a:spcBef>
                <a:spcPts val="0"/>
              </a:spcBef>
              <a:spcAft>
                <a:spcPts val="0"/>
              </a:spcAft>
              <a:buFont typeface="Arial" panose="020B0604020202020204" pitchFamily="34" charset="0"/>
              <a:buChar char="•"/>
            </a:pPr>
            <a:r>
              <a:rPr lang="en-AU" sz="2000" dirty="0"/>
              <a:t>Open access</a:t>
            </a:r>
          </a:p>
          <a:p>
            <a:pPr marL="628650" indent="-285750" fontAlgn="ctr">
              <a:lnSpc>
                <a:spcPct val="200000"/>
              </a:lnSpc>
              <a:spcBef>
                <a:spcPts val="0"/>
              </a:spcBef>
              <a:spcAft>
                <a:spcPts val="0"/>
              </a:spcAft>
              <a:buFont typeface="Arial" panose="020B0604020202020204" pitchFamily="34" charset="0"/>
              <a:buChar char="•"/>
            </a:pPr>
            <a:r>
              <a:rPr lang="en-AU" sz="2000" dirty="0"/>
              <a:t>Peer-reviewed</a:t>
            </a:r>
          </a:p>
          <a:p>
            <a:pPr marL="628650" indent="-285750" fontAlgn="ctr">
              <a:lnSpc>
                <a:spcPct val="200000"/>
              </a:lnSpc>
              <a:spcBef>
                <a:spcPts val="0"/>
              </a:spcBef>
              <a:spcAft>
                <a:spcPts val="0"/>
              </a:spcAft>
              <a:buFont typeface="Arial" panose="020B0604020202020204" pitchFamily="34" charset="0"/>
              <a:buChar char="•"/>
            </a:pPr>
            <a:r>
              <a:rPr lang="en-AU" sz="2000" dirty="0"/>
              <a:t>Professionally edited and designed</a:t>
            </a:r>
          </a:p>
          <a:p>
            <a:pPr marL="628650" indent="-285750" fontAlgn="ctr">
              <a:lnSpc>
                <a:spcPct val="200000"/>
              </a:lnSpc>
              <a:spcBef>
                <a:spcPts val="0"/>
              </a:spcBef>
              <a:spcAft>
                <a:spcPts val="0"/>
              </a:spcAft>
              <a:buFont typeface="Arial" panose="020B0604020202020204" pitchFamily="34" charset="0"/>
              <a:buChar char="•"/>
            </a:pPr>
            <a:r>
              <a:rPr lang="en-AU" sz="2000" dirty="0"/>
              <a:t>Visually rich: multimodal learning</a:t>
            </a:r>
          </a:p>
          <a:p>
            <a:pPr marL="628650" indent="-285750" fontAlgn="ctr">
              <a:lnSpc>
                <a:spcPct val="200000"/>
              </a:lnSpc>
              <a:spcBef>
                <a:spcPts val="0"/>
              </a:spcBef>
              <a:spcAft>
                <a:spcPts val="0"/>
              </a:spcAft>
              <a:buFont typeface="Arial" panose="020B0604020202020204" pitchFamily="34" charset="0"/>
              <a:buChar char="•"/>
            </a:pPr>
            <a:r>
              <a:rPr lang="en-AU" sz="2000" dirty="0"/>
              <a:t>Beauty is in the licensing – but it’s tricky!</a:t>
            </a:r>
          </a:p>
          <a:p>
            <a:pPr marL="285750" indent="-285750">
              <a:lnSpc>
                <a:spcPct val="200000"/>
              </a:lnSpc>
              <a:buFont typeface="Arial" panose="020B0604020202020204" pitchFamily="34" charset="0"/>
              <a:buChar char="•"/>
            </a:pPr>
            <a:endParaRPr lang="en-AU" sz="2000" dirty="0"/>
          </a:p>
        </p:txBody>
      </p:sp>
    </p:spTree>
    <p:extLst>
      <p:ext uri="{BB962C8B-B14F-4D97-AF65-F5344CB8AC3E}">
        <p14:creationId xmlns:p14="http://schemas.microsoft.com/office/powerpoint/2010/main" val="3927704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7FAA6F-9AE4-40EE-BEEA-55C4011591E7}"/>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CBFB3683-7680-46D3-B496-1245EC087519}"/>
              </a:ext>
            </a:extLst>
          </p:cNvPr>
          <p:cNvSpPr>
            <a:spLocks noGrp="1"/>
          </p:cNvSpPr>
          <p:nvPr>
            <p:ph type="title"/>
          </p:nvPr>
        </p:nvSpPr>
        <p:spPr/>
        <p:txBody>
          <a:bodyPr/>
          <a:lstStyle/>
          <a:p>
            <a:endParaRPr lang="en-AU"/>
          </a:p>
        </p:txBody>
      </p:sp>
      <p:pic>
        <p:nvPicPr>
          <p:cNvPr id="4" name="Picture 3">
            <a:extLst>
              <a:ext uri="{FF2B5EF4-FFF2-40B4-BE49-F238E27FC236}">
                <a16:creationId xmlns:a16="http://schemas.microsoft.com/office/drawing/2014/main" id="{BE10CD10-90EB-429D-B305-E8FD9245715C}"/>
              </a:ext>
            </a:extLst>
          </p:cNvPr>
          <p:cNvPicPr>
            <a:picLocks noChangeAspect="1"/>
          </p:cNvPicPr>
          <p:nvPr/>
        </p:nvPicPr>
        <p:blipFill>
          <a:blip r:embed="rId2"/>
          <a:stretch>
            <a:fillRect/>
          </a:stretch>
        </p:blipFill>
        <p:spPr>
          <a:xfrm>
            <a:off x="-1" y="0"/>
            <a:ext cx="5349614" cy="68580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BDA4D6F-99BC-4BFE-8810-D9A754D0592D}"/>
              </a:ext>
            </a:extLst>
          </p:cNvPr>
          <p:cNvPicPr>
            <a:picLocks noChangeAspect="1"/>
          </p:cNvPicPr>
          <p:nvPr/>
        </p:nvPicPr>
        <p:blipFill>
          <a:blip r:embed="rId3"/>
          <a:stretch>
            <a:fillRect/>
          </a:stretch>
        </p:blipFill>
        <p:spPr>
          <a:xfrm>
            <a:off x="5479819" y="318570"/>
            <a:ext cx="6722479" cy="5826642"/>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5E66C9D-7D5C-4CD1-82ED-FD8F17CAB5CA}"/>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648541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7AEC6-44C6-497B-A611-1DC40412065C}"/>
              </a:ext>
            </a:extLst>
          </p:cNvPr>
          <p:cNvPicPr>
            <a:picLocks noChangeAspect="1"/>
          </p:cNvPicPr>
          <p:nvPr/>
        </p:nvPicPr>
        <p:blipFill>
          <a:blip r:embed="rId3"/>
          <a:stretch>
            <a:fillRect/>
          </a:stretch>
        </p:blipFill>
        <p:spPr>
          <a:xfrm>
            <a:off x="6341419" y="2687444"/>
            <a:ext cx="5769269" cy="4170556"/>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492A13C-7887-42E1-B790-139F4AE85B8E}"/>
              </a:ext>
            </a:extLst>
          </p:cNvPr>
          <p:cNvPicPr>
            <a:picLocks noChangeAspect="1"/>
          </p:cNvPicPr>
          <p:nvPr/>
        </p:nvPicPr>
        <p:blipFill>
          <a:blip r:embed="rId4"/>
          <a:stretch>
            <a:fillRect/>
          </a:stretch>
        </p:blipFill>
        <p:spPr>
          <a:xfrm>
            <a:off x="81312" y="156116"/>
            <a:ext cx="6057661" cy="4371279"/>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E60F17E-A8F6-47D8-9BF4-34AB5FAD2B98}"/>
              </a:ext>
            </a:extLst>
          </p:cNvPr>
          <p:cNvSpPr/>
          <p:nvPr/>
        </p:nvSpPr>
        <p:spPr>
          <a:xfrm>
            <a:off x="857666" y="5407001"/>
            <a:ext cx="4504951" cy="400110"/>
          </a:xfrm>
          <a:prstGeom prst="rect">
            <a:avLst/>
          </a:prstGeom>
        </p:spPr>
        <p:txBody>
          <a:bodyPr wrap="none">
            <a:spAutoFit/>
          </a:bodyPr>
          <a:lstStyle/>
          <a:p>
            <a:r>
              <a:rPr lang="en-AU" sz="2000" b="1" dirty="0">
                <a:hlinkClick r:id="rId5"/>
              </a:rPr>
              <a:t>https://library.latrobe.edu.au/ebureau/</a:t>
            </a:r>
            <a:r>
              <a:rPr lang="en-AU" sz="2000" b="1" dirty="0"/>
              <a:t> </a:t>
            </a:r>
          </a:p>
        </p:txBody>
      </p:sp>
      <p:sp>
        <p:nvSpPr>
          <p:cNvPr id="8" name="Rectangle 7">
            <a:extLst>
              <a:ext uri="{FF2B5EF4-FFF2-40B4-BE49-F238E27FC236}">
                <a16:creationId xmlns:a16="http://schemas.microsoft.com/office/drawing/2014/main" id="{3A9360A1-B093-4EFD-8A3D-E1570CDC88D4}"/>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2818545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Open success stories:</a:t>
            </a:r>
            <a:br>
              <a:rPr lang="en-AU" dirty="0"/>
            </a:br>
            <a:r>
              <a:rPr lang="en-AU" dirty="0"/>
              <a:t>Law faculty as publisher </a:t>
            </a:r>
          </a:p>
        </p:txBody>
      </p:sp>
      <p:sp>
        <p:nvSpPr>
          <p:cNvPr id="3" name="Content Placeholder 2"/>
          <p:cNvSpPr>
            <a:spLocks noGrp="1"/>
          </p:cNvSpPr>
          <p:nvPr>
            <p:ph type="body" idx="11"/>
          </p:nvPr>
        </p:nvSpPr>
        <p:spPr>
          <a:xfrm>
            <a:off x="839789" y="2772699"/>
            <a:ext cx="4847947" cy="3232845"/>
          </a:xfrm>
        </p:spPr>
        <p:txBody>
          <a:bodyPr/>
          <a:lstStyle/>
          <a:p>
            <a:pPr marL="285750" indent="-285750">
              <a:buFont typeface="Arial" panose="020B0604020202020204" pitchFamily="34" charset="0"/>
              <a:buChar char="•"/>
            </a:pPr>
            <a:r>
              <a:rPr lang="en-AU" dirty="0">
                <a:latin typeface="Calibri" panose="020F0502020204030204" pitchFamily="34" charset="0"/>
                <a:hlinkClick r:id="rId3"/>
              </a:rPr>
              <a:t>Law in the Time of COVID-19</a:t>
            </a:r>
            <a:r>
              <a:rPr lang="en-AU" dirty="0">
                <a:latin typeface="Calibri" panose="020F0502020204030204" pitchFamily="34" charset="0"/>
              </a:rPr>
              <a:t> – by the Columbia Law School</a:t>
            </a:r>
          </a:p>
          <a:p>
            <a:pPr marL="285750" indent="-285750">
              <a:buFont typeface="Arial" panose="020B0604020202020204" pitchFamily="34" charset="0"/>
              <a:buChar char="•"/>
            </a:pPr>
            <a:r>
              <a:rPr lang="en-AU" dirty="0">
                <a:latin typeface="Calibri" panose="020F0502020204030204" pitchFamily="34" charset="0"/>
                <a:hlinkClick r:id="rId4"/>
              </a:rPr>
              <a:t>COVID-19 and the law of Australia</a:t>
            </a:r>
            <a:r>
              <a:rPr lang="en-AU" dirty="0">
                <a:latin typeface="Calibri" panose="020F0502020204030204" pitchFamily="34" charset="0"/>
              </a:rPr>
              <a:t> – written by barristers of the Victorian Bar</a:t>
            </a:r>
          </a:p>
          <a:p>
            <a:pPr marL="285750" indent="-285750">
              <a:buFont typeface="Arial" panose="020B0604020202020204" pitchFamily="34" charset="0"/>
              <a:buChar char="•"/>
            </a:pPr>
            <a:r>
              <a:rPr lang="en-AU" dirty="0" err="1">
                <a:latin typeface="Calibri" panose="020F0502020204030204" pitchFamily="34" charset="0"/>
                <a:hlinkClick r:id="rId5"/>
              </a:rPr>
              <a:t>WikiJuris</a:t>
            </a:r>
            <a:r>
              <a:rPr lang="en-AU" dirty="0">
                <a:latin typeface="Calibri" panose="020F0502020204030204" pitchFamily="34" charset="0"/>
              </a:rPr>
              <a:t> books</a:t>
            </a:r>
          </a:p>
          <a:p>
            <a:pPr marL="285750" indent="-285750">
              <a:buFont typeface="Arial" panose="020B0604020202020204" pitchFamily="34" charset="0"/>
              <a:buChar char="•"/>
            </a:pPr>
            <a:r>
              <a:rPr lang="en-AU" dirty="0">
                <a:latin typeface="Calibri" panose="020F0502020204030204" pitchFamily="34" charset="0"/>
              </a:rPr>
              <a:t>Harvard Law School </a:t>
            </a:r>
            <a:r>
              <a:rPr lang="en-AU" dirty="0" err="1">
                <a:latin typeface="Calibri" panose="020F0502020204030204" pitchFamily="34" charset="0"/>
                <a:hlinkClick r:id="rId6"/>
              </a:rPr>
              <a:t>eLangdell</a:t>
            </a:r>
            <a:r>
              <a:rPr lang="en-AU" dirty="0">
                <a:latin typeface="Calibri" panose="020F0502020204030204" pitchFamily="34" charset="0"/>
                <a:hlinkClick r:id="rId6"/>
              </a:rPr>
              <a:t> Bookstore</a:t>
            </a:r>
            <a:endParaRPr lang="en-AU" dirty="0">
              <a:latin typeface="Calibri" panose="020F0502020204030204" pitchFamily="34" charset="0"/>
            </a:endParaRPr>
          </a:p>
          <a:p>
            <a:pPr marL="285750" indent="-285750">
              <a:buFont typeface="Arial" panose="020B0604020202020204" pitchFamily="34" charset="0"/>
              <a:buChar char="•"/>
            </a:pPr>
            <a:r>
              <a:rPr lang="en-AU" dirty="0">
                <a:latin typeface="Calibri" panose="020F0502020204030204" pitchFamily="34" charset="0"/>
              </a:rPr>
              <a:t>OpenStax: </a:t>
            </a:r>
            <a:r>
              <a:rPr lang="en-AU" dirty="0">
                <a:latin typeface="Calibri" panose="020F0502020204030204" pitchFamily="34" charset="0"/>
                <a:hlinkClick r:id="rId7"/>
              </a:rPr>
              <a:t>Business Law Essentials</a:t>
            </a:r>
            <a:endParaRPr lang="en-AU" dirty="0">
              <a:latin typeface="Calibri" panose="020F0502020204030204" pitchFamily="34" charset="0"/>
            </a:endParaRPr>
          </a:p>
          <a:p>
            <a:pPr marL="285750" indent="-285750">
              <a:buFont typeface="Arial" panose="020B0604020202020204" pitchFamily="34" charset="0"/>
              <a:buChar char="•"/>
            </a:pPr>
            <a:endParaRPr lang="en-AU" dirty="0"/>
          </a:p>
        </p:txBody>
      </p:sp>
      <p:sp>
        <p:nvSpPr>
          <p:cNvPr id="5" name="Text Placeholder 4">
            <a:extLst>
              <a:ext uri="{FF2B5EF4-FFF2-40B4-BE49-F238E27FC236}">
                <a16:creationId xmlns:a16="http://schemas.microsoft.com/office/drawing/2014/main" id="{E8C169F3-98E7-4754-AC11-82781726C87A}"/>
              </a:ext>
            </a:extLst>
          </p:cNvPr>
          <p:cNvSpPr>
            <a:spLocks noGrp="1"/>
          </p:cNvSpPr>
          <p:nvPr>
            <p:ph type="body" idx="12"/>
          </p:nvPr>
        </p:nvSpPr>
        <p:spPr/>
        <p:txBody>
          <a:bodyPr/>
          <a:lstStyle/>
          <a:p>
            <a:pPr marL="285750" indent="-285750">
              <a:buFont typeface="Arial" panose="020B0604020202020204" pitchFamily="34" charset="0"/>
              <a:buChar char="•"/>
            </a:pPr>
            <a:r>
              <a:rPr lang="en-AU" i="1" dirty="0">
                <a:hlinkClick r:id="rId8"/>
              </a:rPr>
              <a:t>Law in Context</a:t>
            </a:r>
            <a:r>
              <a:rPr lang="en-AU" i="1" dirty="0"/>
              <a:t> </a:t>
            </a:r>
            <a:r>
              <a:rPr lang="en-AU" dirty="0"/>
              <a:t>(La Trobe)</a:t>
            </a:r>
          </a:p>
          <a:p>
            <a:pPr marL="742950" lvl="1" indent="-285750">
              <a:spcAft>
                <a:spcPts val="0"/>
              </a:spcAft>
              <a:buFont typeface="Arial" panose="020B0604020202020204" pitchFamily="34" charset="0"/>
              <a:buChar char="•"/>
            </a:pPr>
            <a:r>
              <a:rPr lang="en-AU" sz="1800" b="0" dirty="0">
                <a:solidFill>
                  <a:schemeClr val="tx1"/>
                </a:solidFill>
              </a:rPr>
              <a:t>Published since 1983</a:t>
            </a:r>
          </a:p>
          <a:p>
            <a:pPr marL="742950" lvl="1" indent="-285750">
              <a:spcAft>
                <a:spcPts val="0"/>
              </a:spcAft>
              <a:buFont typeface="Arial" panose="020B0604020202020204" pitchFamily="34" charset="0"/>
              <a:buChar char="•"/>
            </a:pPr>
            <a:r>
              <a:rPr lang="en-AU" sz="1800" b="0" dirty="0">
                <a:solidFill>
                  <a:schemeClr val="tx1"/>
                </a:solidFill>
              </a:rPr>
              <a:t>Flipped to Open Access 2019</a:t>
            </a:r>
          </a:p>
          <a:p>
            <a:pPr marL="742950" lvl="1" indent="-285750">
              <a:spcAft>
                <a:spcPts val="0"/>
              </a:spcAft>
              <a:buFont typeface="Arial" panose="020B0604020202020204" pitchFamily="34" charset="0"/>
              <a:buChar char="•"/>
            </a:pPr>
            <a:r>
              <a:rPr lang="en-AU" sz="1800" b="0" dirty="0">
                <a:solidFill>
                  <a:schemeClr val="tx1"/>
                </a:solidFill>
              </a:rPr>
              <a:t>Published using Open Journal Systems</a:t>
            </a:r>
          </a:p>
        </p:txBody>
      </p:sp>
      <p:sp>
        <p:nvSpPr>
          <p:cNvPr id="6" name="Rectangle 5">
            <a:extLst>
              <a:ext uri="{FF2B5EF4-FFF2-40B4-BE49-F238E27FC236}">
                <a16:creationId xmlns:a16="http://schemas.microsoft.com/office/drawing/2014/main" id="{5F9496D1-84C5-48D6-9969-BF56279D8CB5}"/>
              </a:ext>
            </a:extLst>
          </p:cNvPr>
          <p:cNvSpPr/>
          <p:nvPr/>
        </p:nvSpPr>
        <p:spPr>
          <a:xfrm>
            <a:off x="6170612" y="4818946"/>
            <a:ext cx="5181599" cy="461665"/>
          </a:xfrm>
          <a:prstGeom prst="rect">
            <a:avLst/>
          </a:prstGeom>
        </p:spPr>
        <p:txBody>
          <a:bodyPr wrap="square">
            <a:spAutoFit/>
          </a:bodyPr>
          <a:lstStyle/>
          <a:p>
            <a:r>
              <a:rPr lang="en-US" sz="1200" dirty="0">
                <a:solidFill>
                  <a:srgbClr val="222222"/>
                </a:solidFill>
                <a:latin typeface="Arial" panose="020B0604020202020204" pitchFamily="34" charset="0"/>
              </a:rPr>
              <a:t>Casanovas, Pompeu, Jianfu Chen, and David Wishart. "Law in Context for the Digital Age." </a:t>
            </a:r>
            <a:r>
              <a:rPr lang="en-US" sz="1200" i="1" dirty="0">
                <a:solidFill>
                  <a:srgbClr val="222222"/>
                </a:solidFill>
                <a:latin typeface="Arial" panose="020B0604020202020204" pitchFamily="34" charset="0"/>
              </a:rPr>
              <a:t>Law in Context. A Socio-legal Journal</a:t>
            </a:r>
            <a:r>
              <a:rPr lang="en-US" sz="1200" dirty="0">
                <a:solidFill>
                  <a:srgbClr val="222222"/>
                </a:solidFill>
                <a:latin typeface="Arial" panose="020B0604020202020204" pitchFamily="34" charset="0"/>
              </a:rPr>
              <a:t> 36.1 (2019): 3-11.</a:t>
            </a:r>
            <a:endParaRPr lang="en-AU" sz="1200" dirty="0"/>
          </a:p>
        </p:txBody>
      </p:sp>
      <p:sp>
        <p:nvSpPr>
          <p:cNvPr id="7" name="Rectangle 6">
            <a:extLst>
              <a:ext uri="{FF2B5EF4-FFF2-40B4-BE49-F238E27FC236}">
                <a16:creationId xmlns:a16="http://schemas.microsoft.com/office/drawing/2014/main" id="{2B085F1A-5EA8-416C-995B-CEACEB5D7A4F}"/>
              </a:ext>
            </a:extLst>
          </p:cNvPr>
          <p:cNvSpPr/>
          <p:nvPr/>
        </p:nvSpPr>
        <p:spPr>
          <a:xfrm>
            <a:off x="11684977" y="6603908"/>
            <a:ext cx="507023" cy="261610"/>
          </a:xfrm>
          <a:prstGeom prst="rect">
            <a:avLst/>
          </a:prstGeom>
        </p:spPr>
        <p:txBody>
          <a:bodyPr wrap="square">
            <a:spAutoFit/>
          </a:bodyPr>
          <a:lstStyle/>
          <a:p>
            <a:r>
              <a:rPr lang="en-US" sz="1100"/>
              <a:t>SC TS</a:t>
            </a:r>
          </a:p>
        </p:txBody>
      </p:sp>
    </p:spTree>
    <p:extLst>
      <p:ext uri="{BB962C8B-B14F-4D97-AF65-F5344CB8AC3E}">
        <p14:creationId xmlns:p14="http://schemas.microsoft.com/office/powerpoint/2010/main" val="3194491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Advancing open scholarship in law:</a:t>
            </a:r>
            <a:br>
              <a:rPr lang="en-AU"/>
            </a:br>
            <a:r>
              <a:rPr lang="en-AU"/>
              <a:t>barriers </a:t>
            </a:r>
          </a:p>
        </p:txBody>
      </p:sp>
      <p:sp>
        <p:nvSpPr>
          <p:cNvPr id="3" name="Content Placeholder 2"/>
          <p:cNvSpPr>
            <a:spLocks noGrp="1"/>
          </p:cNvSpPr>
          <p:nvPr>
            <p:ph type="body" idx="11"/>
          </p:nvPr>
        </p:nvSpPr>
        <p:spPr>
          <a:xfrm>
            <a:off x="838199" y="3304327"/>
            <a:ext cx="5157788" cy="2341561"/>
          </a:xfrm>
        </p:spPr>
        <p:txBody>
          <a:bodyPr/>
          <a:lstStyle/>
          <a:p>
            <a:pPr marL="285750" indent="-285750">
              <a:buFont typeface="Arial" panose="020B0604020202020204" pitchFamily="34" charset="0"/>
              <a:buChar char="•"/>
            </a:pPr>
            <a:r>
              <a:rPr lang="en-AU" dirty="0">
                <a:solidFill>
                  <a:schemeClr val="tx1"/>
                </a:solidFill>
              </a:rPr>
              <a:t>Conservative culture in law – attachment to prestige and canon texts</a:t>
            </a:r>
          </a:p>
          <a:p>
            <a:pPr marL="285750" indent="-285750">
              <a:buFont typeface="Arial" panose="020B0604020202020204" pitchFamily="34" charset="0"/>
              <a:buChar char="•"/>
            </a:pPr>
            <a:r>
              <a:rPr lang="en-AU" dirty="0">
                <a:solidFill>
                  <a:schemeClr val="tx1"/>
                </a:solidFill>
              </a:rPr>
              <a:t>Lack of Australian titles in the open textbooks landscape</a:t>
            </a:r>
          </a:p>
          <a:p>
            <a:pPr marL="285750" indent="-285750">
              <a:buFont typeface="Arial" panose="020B0604020202020204" pitchFamily="34" charset="0"/>
              <a:buChar char="•"/>
            </a:pPr>
            <a:r>
              <a:rPr lang="en-AU" dirty="0">
                <a:solidFill>
                  <a:schemeClr val="tx1"/>
                </a:solidFill>
              </a:rPr>
              <a:t>Difficult to adapt U.S. resources (say, compared to physics or mathematics!)</a:t>
            </a:r>
          </a:p>
          <a:p>
            <a:pPr marL="285750" indent="-285750">
              <a:buFont typeface="Arial" panose="020B0604020202020204" pitchFamily="34" charset="0"/>
              <a:buChar char="•"/>
            </a:pPr>
            <a:r>
              <a:rPr lang="en-AU" dirty="0">
                <a:solidFill>
                  <a:schemeClr val="tx1"/>
                </a:solidFill>
              </a:rPr>
              <a:t>Incentives: what’s in it for [given stakeholder]?</a:t>
            </a:r>
          </a:p>
        </p:txBody>
      </p:sp>
      <p:sp>
        <p:nvSpPr>
          <p:cNvPr id="4" name="Text Placeholder 3">
            <a:extLst>
              <a:ext uri="{FF2B5EF4-FFF2-40B4-BE49-F238E27FC236}">
                <a16:creationId xmlns:a16="http://schemas.microsoft.com/office/drawing/2014/main" id="{1A46B6E4-1089-4A9C-8B9A-56D6E821E69A}"/>
              </a:ext>
            </a:extLst>
          </p:cNvPr>
          <p:cNvSpPr>
            <a:spLocks noGrp="1"/>
          </p:cNvSpPr>
          <p:nvPr>
            <p:ph type="body" idx="12"/>
          </p:nvPr>
        </p:nvSpPr>
        <p:spPr>
          <a:xfrm>
            <a:off x="6196015" y="3304327"/>
            <a:ext cx="5181600" cy="3232845"/>
          </a:xfrm>
          <a:noFill/>
          <a:ln>
            <a:noFill/>
          </a:ln>
        </p:spPr>
        <p:txBody>
          <a:bodyPr vert="horz" wrap="square" lIns="0" tIns="0" rIns="0" bIns="0" numCol="1" anchor="t" anchorCtr="0" compatLnSpc="1">
            <a:prstTxWarp prst="textNoShape">
              <a:avLst/>
            </a:prstTxWarp>
          </a:bodyPr>
          <a:lstStyle/>
          <a:p>
            <a:pPr marL="285750" indent="-285750">
              <a:spcAft>
                <a:spcPts val="0"/>
              </a:spcAft>
              <a:buFont typeface="Arial" panose="020B0604020202020204" pitchFamily="34" charset="0"/>
              <a:buChar char="•"/>
            </a:pPr>
            <a:r>
              <a:rPr lang="en-AU">
                <a:solidFill>
                  <a:schemeClr val="tx1"/>
                </a:solidFill>
              </a:rPr>
              <a:t>Mandates from funders, journals and institutions lacking</a:t>
            </a:r>
          </a:p>
          <a:p>
            <a:pPr lvl="1"/>
            <a:r>
              <a:rPr lang="en-AU" sz="1800" b="0">
                <a:solidFill>
                  <a:schemeClr val="tx1"/>
                </a:solidFill>
              </a:rPr>
              <a:t>- e.g. since 2018, ARC mandates all research output to be released OA within 12 months</a:t>
            </a:r>
          </a:p>
          <a:p>
            <a:pPr marL="285750" indent="-285750">
              <a:spcAft>
                <a:spcPts val="0"/>
              </a:spcAft>
              <a:buFont typeface="Arial" panose="020B0604020202020204" pitchFamily="34" charset="0"/>
              <a:buChar char="•"/>
            </a:pPr>
            <a:r>
              <a:rPr lang="en-AU">
                <a:solidFill>
                  <a:schemeClr val="tx1"/>
                </a:solidFill>
              </a:rPr>
              <a:t>Stakeholders outside of universities</a:t>
            </a:r>
          </a:p>
          <a:p>
            <a:pPr lvl="1"/>
            <a:r>
              <a:rPr lang="en-AU" altLang="en-US" sz="1800" b="0">
                <a:solidFill>
                  <a:schemeClr val="tx1"/>
                </a:solidFill>
              </a:rPr>
              <a:t>- e.g. practicing lawyers</a:t>
            </a:r>
          </a:p>
        </p:txBody>
      </p:sp>
      <p:sp>
        <p:nvSpPr>
          <p:cNvPr id="6" name="Rectangle 5">
            <a:extLst>
              <a:ext uri="{FF2B5EF4-FFF2-40B4-BE49-F238E27FC236}">
                <a16:creationId xmlns:a16="http://schemas.microsoft.com/office/drawing/2014/main" id="{DC16AC36-5AEB-4A36-ABA5-547C4E78EF69}"/>
              </a:ext>
            </a:extLst>
          </p:cNvPr>
          <p:cNvSpPr/>
          <p:nvPr/>
        </p:nvSpPr>
        <p:spPr>
          <a:xfrm>
            <a:off x="1248696" y="6373075"/>
            <a:ext cx="7816645" cy="461665"/>
          </a:xfrm>
          <a:prstGeom prst="rect">
            <a:avLst/>
          </a:prstGeom>
        </p:spPr>
        <p:txBody>
          <a:bodyPr wrap="square">
            <a:spAutoFit/>
          </a:bodyPr>
          <a:lstStyle/>
          <a:p>
            <a:r>
              <a:rPr lang="en-US" sz="1200">
                <a:solidFill>
                  <a:srgbClr val="222222"/>
                </a:solidFill>
                <a:latin typeface="Arial" panose="020B0604020202020204" pitchFamily="34" charset="0"/>
              </a:rPr>
              <a:t>Severin, Anna, et al. "Discipline-specific open access publishing practices and barriers to change: an evidence-based review." </a:t>
            </a:r>
            <a:r>
              <a:rPr lang="en-US" sz="1200" i="1">
                <a:solidFill>
                  <a:srgbClr val="222222"/>
                </a:solidFill>
                <a:latin typeface="Arial" panose="020B0604020202020204" pitchFamily="34" charset="0"/>
              </a:rPr>
              <a:t>F1000Research</a:t>
            </a:r>
            <a:r>
              <a:rPr lang="en-US" sz="1200">
                <a:solidFill>
                  <a:srgbClr val="222222"/>
                </a:solidFill>
                <a:latin typeface="Arial" panose="020B0604020202020204" pitchFamily="34" charset="0"/>
              </a:rPr>
              <a:t> 7 (2018). https://doi.org/10.12688/f1000research.17328.2</a:t>
            </a:r>
            <a:endParaRPr lang="en-AU" sz="1200"/>
          </a:p>
        </p:txBody>
      </p:sp>
      <p:sp>
        <p:nvSpPr>
          <p:cNvPr id="7" name="Text Placeholder 3">
            <a:extLst>
              <a:ext uri="{FF2B5EF4-FFF2-40B4-BE49-F238E27FC236}">
                <a16:creationId xmlns:a16="http://schemas.microsoft.com/office/drawing/2014/main" id="{F0ADF477-2645-4442-AE96-DC30B1AFCE7F}"/>
              </a:ext>
            </a:extLst>
          </p:cNvPr>
          <p:cNvSpPr txBox="1">
            <a:spLocks/>
          </p:cNvSpPr>
          <p:nvPr/>
        </p:nvSpPr>
        <p:spPr>
          <a:xfrm>
            <a:off x="839789" y="2369575"/>
            <a:ext cx="5157787" cy="513244"/>
          </a:xfrm>
          <a:prstGeom prst="rect">
            <a:avLst/>
          </a:prstGeom>
          <a:solidFill>
            <a:schemeClr val="bg1">
              <a:lumMod val="95000"/>
            </a:schemeClr>
          </a:solidFill>
        </p:spPr>
        <p:txBody>
          <a:bodyPr lIns="180000" tIns="36000"/>
          <a:lstStyle>
            <a:lvl1pPr marL="215900" indent="-215900"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88" indent="-241300" algn="l" rtl="0" eaLnBrk="1" fontAlgn="base" hangingPunct="1">
              <a:lnSpc>
                <a:spcPct val="90000"/>
              </a:lnSpc>
              <a:spcBef>
                <a:spcPts val="500"/>
              </a:spcBef>
              <a:spcAft>
                <a:spcPts val="1000"/>
              </a:spcAft>
              <a:buClrTx/>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625475" indent="-176213" algn="l" rtl="0" eaLnBrk="1" fontAlgn="base" hangingPunct="1">
              <a:lnSpc>
                <a:spcPct val="90000"/>
              </a:lnSpc>
              <a:spcBef>
                <a:spcPts val="500"/>
              </a:spcBef>
              <a:spcAft>
                <a:spcPts val="1000"/>
              </a:spcAft>
              <a:buClrTx/>
              <a:buSzPct val="100000"/>
              <a:buFont typeface="Arial" panose="020B0604020202020204" pitchFamily="34" charset="0"/>
              <a:buChar char="•"/>
              <a:tabLst>
                <a:tab pos="625475" algn="l"/>
              </a:tabLst>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800" dirty="0"/>
              <a:t>OERs</a:t>
            </a:r>
          </a:p>
        </p:txBody>
      </p:sp>
      <p:sp>
        <p:nvSpPr>
          <p:cNvPr id="8" name="Text Placeholder 4">
            <a:extLst>
              <a:ext uri="{FF2B5EF4-FFF2-40B4-BE49-F238E27FC236}">
                <a16:creationId xmlns:a16="http://schemas.microsoft.com/office/drawing/2014/main" id="{EE5FAE90-EEAE-421C-B39E-0CD94D7F2BA7}"/>
              </a:ext>
            </a:extLst>
          </p:cNvPr>
          <p:cNvSpPr txBox="1">
            <a:spLocks/>
          </p:cNvSpPr>
          <p:nvPr/>
        </p:nvSpPr>
        <p:spPr>
          <a:xfrm>
            <a:off x="6172201" y="2369575"/>
            <a:ext cx="5183188" cy="513244"/>
          </a:xfrm>
          <a:prstGeom prst="rect">
            <a:avLst/>
          </a:prstGeom>
          <a:solidFill>
            <a:schemeClr val="bg1">
              <a:lumMod val="95000"/>
            </a:schemeClr>
          </a:solidFill>
        </p:spPr>
        <p:txBody>
          <a:bodyPr lIns="180000" tIns="36000"/>
          <a:lstStyle>
            <a:lvl1pPr marL="215900" indent="-215900"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dirty="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88" indent="-241300" algn="l" rtl="0" eaLnBrk="1" fontAlgn="base" hangingPunct="1">
              <a:lnSpc>
                <a:spcPct val="90000"/>
              </a:lnSpc>
              <a:spcBef>
                <a:spcPts val="500"/>
              </a:spcBef>
              <a:spcAft>
                <a:spcPts val="1000"/>
              </a:spcAft>
              <a:buClrTx/>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625475" indent="-176213" algn="l" rtl="0" eaLnBrk="1" fontAlgn="base" hangingPunct="1">
              <a:lnSpc>
                <a:spcPct val="90000"/>
              </a:lnSpc>
              <a:spcBef>
                <a:spcPts val="500"/>
              </a:spcBef>
              <a:spcAft>
                <a:spcPts val="1000"/>
              </a:spcAft>
              <a:buClrTx/>
              <a:buSzPct val="100000"/>
              <a:buFont typeface="Arial" panose="020B0604020202020204" pitchFamily="34" charset="0"/>
              <a:buChar char="•"/>
              <a:tabLst>
                <a:tab pos="625475" algn="l"/>
              </a:tabLst>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2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400" indent="-228600"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2800" dirty="0"/>
              <a:t>Broader open scholarship</a:t>
            </a:r>
          </a:p>
        </p:txBody>
      </p:sp>
      <p:sp>
        <p:nvSpPr>
          <p:cNvPr id="10" name="Rectangle 9">
            <a:extLst>
              <a:ext uri="{FF2B5EF4-FFF2-40B4-BE49-F238E27FC236}">
                <a16:creationId xmlns:a16="http://schemas.microsoft.com/office/drawing/2014/main" id="{C301A470-DE72-40C6-8970-4F6DB228D4C1}"/>
              </a:ext>
            </a:extLst>
          </p:cNvPr>
          <p:cNvSpPr/>
          <p:nvPr/>
        </p:nvSpPr>
        <p:spPr>
          <a:xfrm>
            <a:off x="11684977" y="6603908"/>
            <a:ext cx="507023" cy="261610"/>
          </a:xfrm>
          <a:prstGeom prst="rect">
            <a:avLst/>
          </a:prstGeom>
        </p:spPr>
        <p:txBody>
          <a:bodyPr wrap="square">
            <a:spAutoFit/>
          </a:bodyPr>
          <a:lstStyle/>
          <a:p>
            <a:r>
              <a:rPr lang="en-US" sz="1100"/>
              <a:t>SC TS</a:t>
            </a:r>
          </a:p>
        </p:txBody>
      </p:sp>
    </p:spTree>
    <p:extLst>
      <p:ext uri="{BB962C8B-B14F-4D97-AF65-F5344CB8AC3E}">
        <p14:creationId xmlns:p14="http://schemas.microsoft.com/office/powerpoint/2010/main" val="382034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12788"/>
            <a:ext cx="10515600" cy="1325562"/>
          </a:xfrm>
        </p:spPr>
        <p:txBody>
          <a:bodyPr wrap="square" anchor="t">
            <a:noAutofit/>
          </a:bodyPr>
          <a:lstStyle/>
          <a:p>
            <a:r>
              <a:rPr lang="en-AU" dirty="0"/>
              <a:t>Advancing open scholarship in law:</a:t>
            </a:r>
            <a:br>
              <a:rPr lang="en-AU" dirty="0"/>
            </a:br>
            <a:r>
              <a:rPr lang="en-AU" dirty="0"/>
              <a:t>solutions </a:t>
            </a:r>
          </a:p>
        </p:txBody>
      </p:sp>
      <p:graphicFrame>
        <p:nvGraphicFramePr>
          <p:cNvPr id="7" name="Content Placeholder 2">
            <a:extLst>
              <a:ext uri="{FF2B5EF4-FFF2-40B4-BE49-F238E27FC236}">
                <a16:creationId xmlns:a16="http://schemas.microsoft.com/office/drawing/2014/main" id="{6F13CE6B-76A5-43AB-AF48-7D7FCCF38260}"/>
              </a:ext>
            </a:extLst>
          </p:cNvPr>
          <p:cNvGraphicFramePr>
            <a:graphicFrameLocks noGrp="1"/>
          </p:cNvGraphicFramePr>
          <p:nvPr>
            <p:ph idx="1"/>
            <p:extLst>
              <p:ext uri="{D42A27DB-BD31-4B8C-83A1-F6EECF244321}">
                <p14:modId xmlns:p14="http://schemas.microsoft.com/office/powerpoint/2010/main" val="1192124519"/>
              </p:ext>
            </p:extLst>
          </p:nvPr>
        </p:nvGraphicFramePr>
        <p:xfrm>
          <a:off x="838200" y="2772699"/>
          <a:ext cx="10515600" cy="3404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3CC3256D-B3C6-4D35-8D7B-D982DB7A9624}"/>
              </a:ext>
            </a:extLst>
          </p:cNvPr>
          <p:cNvGrpSpPr/>
          <p:nvPr/>
        </p:nvGrpSpPr>
        <p:grpSpPr>
          <a:xfrm>
            <a:off x="4623816" y="2883844"/>
            <a:ext cx="6729984" cy="877662"/>
            <a:chOff x="3785615" y="1263302"/>
            <a:chExt cx="6729984" cy="877662"/>
          </a:xfrm>
        </p:grpSpPr>
        <p:sp>
          <p:nvSpPr>
            <p:cNvPr id="11" name="Rectangle: Top Corners Rounded 10">
              <a:extLst>
                <a:ext uri="{FF2B5EF4-FFF2-40B4-BE49-F238E27FC236}">
                  <a16:creationId xmlns:a16="http://schemas.microsoft.com/office/drawing/2014/main" id="{CF7CC86C-C25B-480A-B7F4-0FE46E039290}"/>
                </a:ext>
              </a:extLst>
            </p:cNvPr>
            <p:cNvSpPr/>
            <p:nvPr/>
          </p:nvSpPr>
          <p:spPr>
            <a:xfrm rot="5400000">
              <a:off x="6711776" y="-1662859"/>
              <a:ext cx="877662" cy="6729984"/>
            </a:xfrm>
            <a:prstGeom prst="round2Same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3" name="Rectangle: Top Corners Rounded 4">
              <a:extLst>
                <a:ext uri="{FF2B5EF4-FFF2-40B4-BE49-F238E27FC236}">
                  <a16:creationId xmlns:a16="http://schemas.microsoft.com/office/drawing/2014/main" id="{74E99F4D-DBAE-4B70-A046-9AD0767B09CE}"/>
                </a:ext>
              </a:extLst>
            </p:cNvPr>
            <p:cNvSpPr txBox="1"/>
            <p:nvPr/>
          </p:nvSpPr>
          <p:spPr>
            <a:xfrm>
              <a:off x="3785615" y="1306146"/>
              <a:ext cx="6687140" cy="7919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0" lvl="1" algn="l" defTabSz="666750">
                <a:lnSpc>
                  <a:spcPct val="90000"/>
                </a:lnSpc>
                <a:spcBef>
                  <a:spcPct val="0"/>
                </a:spcBef>
                <a:spcAft>
                  <a:spcPct val="15000"/>
                </a:spcAft>
              </a:pPr>
              <a:r>
                <a:rPr lang="en-AU" sz="1500" kern="1200" dirty="0"/>
                <a:t>Carefully select timing, circumstances, and stakeholders</a:t>
              </a:r>
              <a:endParaRPr lang="en-US" sz="1500" kern="1200" dirty="0"/>
            </a:p>
            <a:p>
              <a:pPr marL="0" lvl="1" algn="l" defTabSz="666750">
                <a:lnSpc>
                  <a:spcPct val="90000"/>
                </a:lnSpc>
                <a:spcBef>
                  <a:spcPct val="0"/>
                </a:spcBef>
                <a:spcAft>
                  <a:spcPct val="15000"/>
                </a:spcAft>
              </a:pPr>
              <a:r>
                <a:rPr lang="en-AU" sz="1500" kern="1200" dirty="0"/>
                <a:t>Target new courses, units under redesign</a:t>
              </a:r>
            </a:p>
            <a:p>
              <a:pPr marL="0" lvl="1" algn="l" defTabSz="666750">
                <a:lnSpc>
                  <a:spcPct val="90000"/>
                </a:lnSpc>
                <a:spcBef>
                  <a:spcPct val="0"/>
                </a:spcBef>
                <a:spcAft>
                  <a:spcPct val="15000"/>
                </a:spcAft>
              </a:pPr>
              <a:r>
                <a:rPr lang="en-AU" sz="1500" dirty="0"/>
                <a:t>Engage academics who are “open to open”</a:t>
              </a:r>
              <a:endParaRPr lang="en-US" sz="1500" kern="1200" dirty="0"/>
            </a:p>
          </p:txBody>
        </p:sp>
      </p:grpSp>
      <p:grpSp>
        <p:nvGrpSpPr>
          <p:cNvPr id="14" name="Group 13">
            <a:extLst>
              <a:ext uri="{FF2B5EF4-FFF2-40B4-BE49-F238E27FC236}">
                <a16:creationId xmlns:a16="http://schemas.microsoft.com/office/drawing/2014/main" id="{D0D7FFD8-B860-4492-96E1-0F10E172DE5C}"/>
              </a:ext>
            </a:extLst>
          </p:cNvPr>
          <p:cNvGrpSpPr/>
          <p:nvPr/>
        </p:nvGrpSpPr>
        <p:grpSpPr>
          <a:xfrm>
            <a:off x="4623816" y="5159211"/>
            <a:ext cx="6729984" cy="877662"/>
            <a:chOff x="3785615" y="1263302"/>
            <a:chExt cx="6729984" cy="877662"/>
          </a:xfrm>
        </p:grpSpPr>
        <p:sp>
          <p:nvSpPr>
            <p:cNvPr id="15" name="Rectangle: Top Corners Rounded 14">
              <a:extLst>
                <a:ext uri="{FF2B5EF4-FFF2-40B4-BE49-F238E27FC236}">
                  <a16:creationId xmlns:a16="http://schemas.microsoft.com/office/drawing/2014/main" id="{5BE578C6-6E11-43A8-AD0D-01F231FB3C3A}"/>
                </a:ext>
              </a:extLst>
            </p:cNvPr>
            <p:cNvSpPr/>
            <p:nvPr/>
          </p:nvSpPr>
          <p:spPr>
            <a:xfrm rot="5400000">
              <a:off x="6711776" y="-1662859"/>
              <a:ext cx="877662" cy="6729984"/>
            </a:xfrm>
            <a:prstGeom prst="round2SameRect">
              <a:avLst/>
            </a:prstGeom>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sp>
        <p:sp>
          <p:nvSpPr>
            <p:cNvPr id="16" name="Rectangle: Top Corners Rounded 4">
              <a:extLst>
                <a:ext uri="{FF2B5EF4-FFF2-40B4-BE49-F238E27FC236}">
                  <a16:creationId xmlns:a16="http://schemas.microsoft.com/office/drawing/2014/main" id="{5FFBC5FF-7098-4413-9E5C-0E37E3E8F959}"/>
                </a:ext>
              </a:extLst>
            </p:cNvPr>
            <p:cNvSpPr txBox="1"/>
            <p:nvPr/>
          </p:nvSpPr>
          <p:spPr>
            <a:xfrm>
              <a:off x="3807037" y="1348990"/>
              <a:ext cx="6687140" cy="79197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28575" rIns="57150" bIns="28575" numCol="1" spcCol="1270" anchor="ctr" anchorCtr="0">
              <a:noAutofit/>
            </a:bodyPr>
            <a:lstStyle/>
            <a:p>
              <a:pPr marL="0" lvl="1" algn="l" defTabSz="666750">
                <a:lnSpc>
                  <a:spcPct val="90000"/>
                </a:lnSpc>
                <a:spcBef>
                  <a:spcPct val="0"/>
                </a:spcBef>
                <a:spcAft>
                  <a:spcPct val="15000"/>
                </a:spcAft>
              </a:pPr>
              <a:r>
                <a:rPr lang="en-AU" sz="1500" kern="1200" dirty="0"/>
                <a:t>Library as publisher</a:t>
              </a:r>
              <a:endParaRPr lang="en-US" sz="1500" kern="1200" dirty="0"/>
            </a:p>
            <a:p>
              <a:pPr marL="0" lvl="1" algn="l" defTabSz="666750">
                <a:lnSpc>
                  <a:spcPct val="90000"/>
                </a:lnSpc>
                <a:spcBef>
                  <a:spcPct val="0"/>
                </a:spcBef>
                <a:spcAft>
                  <a:spcPct val="15000"/>
                </a:spcAft>
              </a:pPr>
              <a:r>
                <a:rPr lang="en-AU" sz="1500" kern="1200" dirty="0"/>
                <a:t>Library as facilitator for platforms like </a:t>
              </a:r>
              <a:r>
                <a:rPr lang="en-AU" sz="1500" kern="1200" dirty="0" err="1"/>
                <a:t>PressBooks</a:t>
              </a:r>
              <a:endParaRPr lang="en-AU" sz="1500" kern="1200" dirty="0"/>
            </a:p>
            <a:p>
              <a:pPr marL="0" lvl="1" algn="l" defTabSz="666750">
                <a:lnSpc>
                  <a:spcPct val="90000"/>
                </a:lnSpc>
                <a:spcBef>
                  <a:spcPct val="0"/>
                </a:spcBef>
                <a:spcAft>
                  <a:spcPct val="15000"/>
                </a:spcAft>
              </a:pPr>
              <a:r>
                <a:rPr lang="en-AU" sz="1500" kern="1200" dirty="0"/>
                <a:t>OER grants programs</a:t>
              </a:r>
              <a:endParaRPr lang="en-US" sz="1500" kern="1200" dirty="0"/>
            </a:p>
          </p:txBody>
        </p:sp>
      </p:grpSp>
      <p:sp>
        <p:nvSpPr>
          <p:cNvPr id="12" name="Rectangle 11">
            <a:extLst>
              <a:ext uri="{FF2B5EF4-FFF2-40B4-BE49-F238E27FC236}">
                <a16:creationId xmlns:a16="http://schemas.microsoft.com/office/drawing/2014/main" id="{A021431B-B1DF-4371-917D-6A9E8FFE06C1}"/>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2568386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2EFB0-71DF-496D-A417-DBFA575F9026}"/>
              </a:ext>
            </a:extLst>
          </p:cNvPr>
          <p:cNvSpPr>
            <a:spLocks noGrp="1"/>
          </p:cNvSpPr>
          <p:nvPr>
            <p:ph type="title"/>
          </p:nvPr>
        </p:nvSpPr>
        <p:spPr/>
        <p:txBody>
          <a:bodyPr/>
          <a:lstStyle/>
          <a:p>
            <a:r>
              <a:rPr lang="en-AU" dirty="0"/>
              <a:t>Where to find OER</a:t>
            </a:r>
          </a:p>
        </p:txBody>
      </p:sp>
      <p:sp>
        <p:nvSpPr>
          <p:cNvPr id="5" name="Content Placeholder 4">
            <a:extLst>
              <a:ext uri="{FF2B5EF4-FFF2-40B4-BE49-F238E27FC236}">
                <a16:creationId xmlns:a16="http://schemas.microsoft.com/office/drawing/2014/main" id="{B7A59811-0C05-44B0-8E71-56C9F2F866B6}"/>
              </a:ext>
            </a:extLst>
          </p:cNvPr>
          <p:cNvSpPr>
            <a:spLocks noGrp="1"/>
          </p:cNvSpPr>
          <p:nvPr>
            <p:ph sz="half" idx="1"/>
          </p:nvPr>
        </p:nvSpPr>
        <p:spPr>
          <a:xfrm>
            <a:off x="838200" y="2038350"/>
            <a:ext cx="5181600" cy="3834912"/>
          </a:xfrm>
        </p:spPr>
        <p:txBody>
          <a:bodyPr/>
          <a:lstStyle/>
          <a:p>
            <a:pPr marL="0" indent="0">
              <a:spcAft>
                <a:spcPts val="600"/>
              </a:spcAft>
              <a:buNone/>
            </a:pPr>
            <a:r>
              <a:rPr lang="en-AU" altLang="en-US" sz="1800" dirty="0"/>
              <a:t>Textbooks:</a:t>
            </a:r>
          </a:p>
          <a:p>
            <a:pPr marL="0" indent="0">
              <a:spcAft>
                <a:spcPts val="600"/>
              </a:spcAft>
              <a:buNone/>
            </a:pPr>
            <a:endParaRPr lang="en-AU" altLang="en-US" sz="1800" dirty="0"/>
          </a:p>
          <a:p>
            <a:pPr marL="0" indent="0">
              <a:spcAft>
                <a:spcPts val="600"/>
              </a:spcAft>
              <a:buNone/>
            </a:pPr>
            <a:r>
              <a:rPr lang="en-AU" altLang="en-US" sz="1800" dirty="0">
                <a:hlinkClick r:id="rId3"/>
              </a:rPr>
              <a:t>Open Textbook Library</a:t>
            </a:r>
            <a:endParaRPr lang="en-AU" altLang="en-US" sz="1800" dirty="0"/>
          </a:p>
          <a:p>
            <a:pPr marL="0" indent="0">
              <a:spcAft>
                <a:spcPts val="600"/>
              </a:spcAft>
              <a:buNone/>
            </a:pPr>
            <a:r>
              <a:rPr lang="en-AU" altLang="en-US" sz="1800" dirty="0">
                <a:hlinkClick r:id="rId4"/>
              </a:rPr>
              <a:t>OpenStax</a:t>
            </a:r>
            <a:endParaRPr lang="en-AU" altLang="en-US" sz="1800" dirty="0"/>
          </a:p>
          <a:p>
            <a:pPr marL="0" indent="0">
              <a:spcAft>
                <a:spcPts val="600"/>
              </a:spcAft>
              <a:buNone/>
            </a:pPr>
            <a:r>
              <a:rPr lang="en-AU" altLang="en-US" sz="1800" dirty="0" err="1">
                <a:hlinkClick r:id="rId5"/>
              </a:rPr>
              <a:t>BCCampus</a:t>
            </a:r>
            <a:r>
              <a:rPr lang="en-AU" altLang="en-US" sz="1800" dirty="0">
                <a:hlinkClick r:id="rId5"/>
              </a:rPr>
              <a:t> open textbooks</a:t>
            </a:r>
            <a:endParaRPr lang="en-AU" altLang="en-US" sz="1800" dirty="0"/>
          </a:p>
          <a:p>
            <a:pPr marL="0" indent="0">
              <a:buNone/>
            </a:pPr>
            <a:endParaRPr lang="en-AU" altLang="en-US" sz="1800" dirty="0"/>
          </a:p>
          <a:p>
            <a:pPr marL="0" indent="0">
              <a:spcAft>
                <a:spcPts val="600"/>
              </a:spcAft>
              <a:buNone/>
            </a:pPr>
            <a:r>
              <a:rPr lang="en-AU" altLang="en-US" sz="1800" dirty="0"/>
              <a:t>Federated search: search everything open!</a:t>
            </a:r>
          </a:p>
          <a:p>
            <a:pPr marL="0" indent="0">
              <a:spcAft>
                <a:spcPts val="600"/>
              </a:spcAft>
              <a:buNone/>
            </a:pPr>
            <a:endParaRPr lang="en-AU" altLang="en-US" sz="1800" dirty="0"/>
          </a:p>
          <a:p>
            <a:pPr marL="0" indent="0">
              <a:spcAft>
                <a:spcPts val="600"/>
              </a:spcAft>
              <a:buNone/>
            </a:pPr>
            <a:r>
              <a:rPr lang="en-AU" altLang="en-US" sz="1800" dirty="0">
                <a:hlinkClick r:id="rId6"/>
              </a:rPr>
              <a:t>MERLOT</a:t>
            </a:r>
            <a:endParaRPr lang="en-AU" altLang="en-US" sz="1800" dirty="0"/>
          </a:p>
          <a:p>
            <a:pPr marL="0" indent="0">
              <a:spcAft>
                <a:spcPts val="600"/>
              </a:spcAft>
              <a:buNone/>
            </a:pPr>
            <a:r>
              <a:rPr lang="en-AU" altLang="en-US" sz="1800" dirty="0">
                <a:hlinkClick r:id="rId7"/>
              </a:rPr>
              <a:t>OER Commons</a:t>
            </a:r>
            <a:endParaRPr lang="en-AU" altLang="en-US" sz="1800" dirty="0"/>
          </a:p>
          <a:p>
            <a:pPr marL="0" indent="0">
              <a:spcAft>
                <a:spcPts val="600"/>
              </a:spcAft>
              <a:buNone/>
            </a:pPr>
            <a:r>
              <a:rPr lang="en-AU" altLang="en-US" sz="1800" dirty="0">
                <a:hlinkClick r:id="rId8"/>
              </a:rPr>
              <a:t>Mason OER </a:t>
            </a:r>
            <a:r>
              <a:rPr lang="en-AU" altLang="en-US" sz="1800" dirty="0" err="1">
                <a:hlinkClick r:id="rId8"/>
              </a:rPr>
              <a:t>MetaFinder</a:t>
            </a:r>
            <a:endParaRPr lang="en-AU" altLang="en-US" sz="1800" dirty="0"/>
          </a:p>
          <a:p>
            <a:pPr marL="0" indent="0">
              <a:buNone/>
            </a:pPr>
            <a:endParaRPr lang="en-AU" sz="1800" dirty="0"/>
          </a:p>
        </p:txBody>
      </p:sp>
      <p:sp>
        <p:nvSpPr>
          <p:cNvPr id="6" name="Content Placeholder 5">
            <a:extLst>
              <a:ext uri="{FF2B5EF4-FFF2-40B4-BE49-F238E27FC236}">
                <a16:creationId xmlns:a16="http://schemas.microsoft.com/office/drawing/2014/main" id="{F058332E-F2D2-4054-B5E1-338EA67F28F8}"/>
              </a:ext>
            </a:extLst>
          </p:cNvPr>
          <p:cNvSpPr>
            <a:spLocks noGrp="1"/>
          </p:cNvSpPr>
          <p:nvPr>
            <p:ph sz="half" idx="2"/>
          </p:nvPr>
        </p:nvSpPr>
        <p:spPr>
          <a:xfrm>
            <a:off x="7010400" y="2038350"/>
            <a:ext cx="5181600" cy="3404264"/>
          </a:xfrm>
        </p:spPr>
        <p:txBody>
          <a:bodyPr/>
          <a:lstStyle/>
          <a:p>
            <a:pPr marL="0" indent="0">
              <a:spcAft>
                <a:spcPts val="600"/>
              </a:spcAft>
              <a:buNone/>
            </a:pPr>
            <a:r>
              <a:rPr lang="en-AU" altLang="en-US" sz="1800" dirty="0"/>
              <a:t>Images:</a:t>
            </a:r>
          </a:p>
          <a:p>
            <a:pPr marL="0" indent="0">
              <a:spcAft>
                <a:spcPts val="600"/>
              </a:spcAft>
              <a:buNone/>
            </a:pPr>
            <a:endParaRPr lang="en-AU" altLang="en-US" sz="1800" dirty="0"/>
          </a:p>
          <a:p>
            <a:pPr marL="0" indent="0">
              <a:spcAft>
                <a:spcPts val="600"/>
              </a:spcAft>
              <a:buNone/>
            </a:pPr>
            <a:r>
              <a:rPr lang="en-AU" altLang="en-US" sz="1800" dirty="0">
                <a:hlinkClick r:id="rId9"/>
              </a:rPr>
              <a:t>Creative Commons Search</a:t>
            </a:r>
            <a:endParaRPr lang="en-AU" altLang="en-US" sz="1800" dirty="0"/>
          </a:p>
          <a:p>
            <a:pPr marL="0" indent="0">
              <a:spcAft>
                <a:spcPts val="600"/>
              </a:spcAft>
              <a:buNone/>
            </a:pPr>
            <a:r>
              <a:rPr lang="en-AU" altLang="en-US" sz="1800" dirty="0" err="1">
                <a:hlinkClick r:id="rId10"/>
              </a:rPr>
              <a:t>Pixabay</a:t>
            </a:r>
            <a:endParaRPr lang="en-AU" altLang="en-US" sz="1800" dirty="0"/>
          </a:p>
          <a:p>
            <a:pPr marL="0" indent="0">
              <a:buNone/>
            </a:pPr>
            <a:endParaRPr lang="en-AU" sz="1800" dirty="0"/>
          </a:p>
          <a:p>
            <a:pPr marL="0" indent="0">
              <a:spcAft>
                <a:spcPts val="600"/>
              </a:spcAft>
              <a:buNone/>
            </a:pPr>
            <a:endParaRPr lang="en-AU" sz="1800" dirty="0"/>
          </a:p>
          <a:p>
            <a:pPr marL="0" indent="0">
              <a:spcAft>
                <a:spcPts val="600"/>
              </a:spcAft>
              <a:buNone/>
            </a:pPr>
            <a:r>
              <a:rPr lang="en-AU" sz="1800" dirty="0"/>
              <a:t>Open datasets:</a:t>
            </a:r>
          </a:p>
          <a:p>
            <a:pPr marL="0" indent="0">
              <a:spcAft>
                <a:spcPts val="600"/>
              </a:spcAft>
              <a:buNone/>
            </a:pPr>
            <a:endParaRPr lang="en-AU" sz="1800" dirty="0"/>
          </a:p>
          <a:p>
            <a:pPr marL="0" indent="0">
              <a:spcAft>
                <a:spcPts val="600"/>
              </a:spcAft>
              <a:buNone/>
            </a:pPr>
            <a:r>
              <a:rPr lang="en-AU" sz="1800" dirty="0">
                <a:hlinkClick r:id="rId11"/>
              </a:rPr>
              <a:t>Research Data Australia</a:t>
            </a:r>
            <a:endParaRPr lang="en-AU" sz="1800" dirty="0"/>
          </a:p>
          <a:p>
            <a:pPr marL="0" indent="0">
              <a:spcAft>
                <a:spcPts val="600"/>
              </a:spcAft>
              <a:buNone/>
            </a:pPr>
            <a:r>
              <a:rPr lang="en-AU" sz="1800" dirty="0">
                <a:hlinkClick r:id="rId12"/>
              </a:rPr>
              <a:t>Figshare</a:t>
            </a:r>
            <a:endParaRPr lang="en-AU" sz="1800" dirty="0"/>
          </a:p>
        </p:txBody>
      </p:sp>
      <p:sp>
        <p:nvSpPr>
          <p:cNvPr id="7" name="Rectangle 6">
            <a:extLst>
              <a:ext uri="{FF2B5EF4-FFF2-40B4-BE49-F238E27FC236}">
                <a16:creationId xmlns:a16="http://schemas.microsoft.com/office/drawing/2014/main" id="{7FE76919-4D6F-45A9-B470-5D67678AAD5D}"/>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1220588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AB26F6-6FEE-42C2-959C-23815D3BB586}"/>
              </a:ext>
            </a:extLst>
          </p:cNvPr>
          <p:cNvSpPr>
            <a:spLocks noGrp="1"/>
          </p:cNvSpPr>
          <p:nvPr>
            <p:ph type="title"/>
          </p:nvPr>
        </p:nvSpPr>
        <p:spPr/>
        <p:txBody>
          <a:bodyPr/>
          <a:lstStyle/>
          <a:p>
            <a:r>
              <a:rPr lang="en-AU"/>
              <a:t>Some take home quotes</a:t>
            </a:r>
          </a:p>
        </p:txBody>
      </p:sp>
      <p:sp>
        <p:nvSpPr>
          <p:cNvPr id="4" name="Rectangle 3">
            <a:extLst>
              <a:ext uri="{FF2B5EF4-FFF2-40B4-BE49-F238E27FC236}">
                <a16:creationId xmlns:a16="http://schemas.microsoft.com/office/drawing/2014/main" id="{CA03ADE5-012E-48E1-A933-1F16877C28D0}"/>
              </a:ext>
            </a:extLst>
          </p:cNvPr>
          <p:cNvSpPr/>
          <p:nvPr/>
        </p:nvSpPr>
        <p:spPr>
          <a:xfrm>
            <a:off x="11851523" y="6603908"/>
            <a:ext cx="340477" cy="261610"/>
          </a:xfrm>
          <a:prstGeom prst="rect">
            <a:avLst/>
          </a:prstGeom>
        </p:spPr>
        <p:txBody>
          <a:bodyPr wrap="square">
            <a:spAutoFit/>
          </a:bodyPr>
          <a:lstStyle/>
          <a:p>
            <a:r>
              <a:rPr lang="en-US" sz="1100"/>
              <a:t>TS</a:t>
            </a:r>
          </a:p>
        </p:txBody>
      </p:sp>
      <p:sp>
        <p:nvSpPr>
          <p:cNvPr id="5" name="Rectangle 4">
            <a:extLst>
              <a:ext uri="{FF2B5EF4-FFF2-40B4-BE49-F238E27FC236}">
                <a16:creationId xmlns:a16="http://schemas.microsoft.com/office/drawing/2014/main" id="{4D2C2CBD-D2E4-4214-902B-A5B23A11F031}"/>
              </a:ext>
            </a:extLst>
          </p:cNvPr>
          <p:cNvSpPr/>
          <p:nvPr/>
        </p:nvSpPr>
        <p:spPr>
          <a:xfrm>
            <a:off x="537883" y="1612139"/>
            <a:ext cx="5405717" cy="2308324"/>
          </a:xfrm>
          <a:prstGeom prst="rect">
            <a:avLst/>
          </a:prstGeom>
        </p:spPr>
        <p:txBody>
          <a:bodyPr wrap="square">
            <a:spAutoFit/>
          </a:bodyPr>
          <a:lstStyle/>
          <a:p>
            <a:r>
              <a:rPr lang="en-US" sz="1600" b="1"/>
              <a:t>“Law journal publishing is one of the easiest cases for open access publishing. Law scholarship relies on few commercial publishers. The majority of law journals depend on unpaid students to undertake the selection and copy editing of articles. Nobody who participates in any way in the law journal article research, writing, selection, editing and publication process does so because of copyright incentives.”</a:t>
            </a:r>
          </a:p>
          <a:p>
            <a:pPr algn="r"/>
            <a:r>
              <a:rPr lang="en-AU" sz="1600" err="1"/>
              <a:t>Litman</a:t>
            </a:r>
            <a:r>
              <a:rPr lang="en-AU" sz="1600"/>
              <a:t>, Jessica</a:t>
            </a:r>
          </a:p>
          <a:p>
            <a:pPr algn="r"/>
            <a:r>
              <a:rPr lang="en-US" sz="1600" i="1"/>
              <a:t>The Economics of Open Access Law Publishing</a:t>
            </a:r>
          </a:p>
        </p:txBody>
      </p:sp>
      <p:sp>
        <p:nvSpPr>
          <p:cNvPr id="7" name="Rectangle 6">
            <a:extLst>
              <a:ext uri="{FF2B5EF4-FFF2-40B4-BE49-F238E27FC236}">
                <a16:creationId xmlns:a16="http://schemas.microsoft.com/office/drawing/2014/main" id="{713567A4-1AE6-4D54-B854-CD478A98B3F7}"/>
              </a:ext>
            </a:extLst>
          </p:cNvPr>
          <p:cNvSpPr/>
          <p:nvPr/>
        </p:nvSpPr>
        <p:spPr>
          <a:xfrm>
            <a:off x="1972051" y="4329330"/>
            <a:ext cx="7145054" cy="1815882"/>
          </a:xfrm>
          <a:prstGeom prst="rect">
            <a:avLst/>
          </a:prstGeom>
        </p:spPr>
        <p:txBody>
          <a:bodyPr wrap="square">
            <a:spAutoFit/>
          </a:bodyPr>
          <a:lstStyle/>
          <a:p>
            <a:r>
              <a:rPr lang="en-US" altLang="en-US" sz="1600" b="1"/>
              <a:t>“… publishers now use powerful legal tools to control who has access to the text of the law, how much they must pay, and under what terms.”</a:t>
            </a:r>
          </a:p>
          <a:p>
            <a:r>
              <a:rPr lang="en-US" altLang="en-US" sz="1600" b="1"/>
              <a:t>“Meaningful access to the law is a fundamental prerequisite for due process, and ultimately the rule of law, yet the problem of private control is longstanding and growing worse in the advent of electronic publishing and publisher consolidation.”</a:t>
            </a:r>
          </a:p>
          <a:p>
            <a:pPr algn="r"/>
            <a:r>
              <a:rPr lang="en-US" altLang="en-US" sz="1600"/>
              <a:t> </a:t>
            </a:r>
            <a:r>
              <a:rPr lang="en-AU" sz="1600"/>
              <a:t>Street, Leslie; Hansen, David</a:t>
            </a:r>
          </a:p>
          <a:p>
            <a:pPr algn="r"/>
            <a:r>
              <a:rPr lang="en-US" sz="1600" i="1"/>
              <a:t>Who Owns the Law: Why We Must Restore Public Ownership of Legal Publishing</a:t>
            </a:r>
            <a:endParaRPr lang="en-US" altLang="en-US" sz="1600" i="1"/>
          </a:p>
        </p:txBody>
      </p:sp>
      <p:sp>
        <p:nvSpPr>
          <p:cNvPr id="11" name="Rectangle 5">
            <a:extLst>
              <a:ext uri="{FF2B5EF4-FFF2-40B4-BE49-F238E27FC236}">
                <a16:creationId xmlns:a16="http://schemas.microsoft.com/office/drawing/2014/main" id="{CBFD1B5D-EB0F-4554-A73E-6ECC94962166}"/>
              </a:ext>
            </a:extLst>
          </p:cNvPr>
          <p:cNvSpPr>
            <a:spLocks noChangeArrowheads="1"/>
          </p:cNvSpPr>
          <p:nvPr/>
        </p:nvSpPr>
        <p:spPr bwMode="auto">
          <a:xfrm>
            <a:off x="-501446" y="2314755"/>
            <a:ext cx="106906189" cy="369332"/>
          </a:xfrm>
          <a:prstGeom prst="rect">
            <a:avLst/>
          </a:prstGeom>
        </p:spPr>
        <p:txBody>
          <a:bodyPr wrap="square">
            <a:spAutoFit/>
          </a:bodyPr>
          <a:lstStyle/>
          <a:p>
            <a:endParaRPr lang="en-US" altLang="en-US"/>
          </a:p>
        </p:txBody>
      </p:sp>
      <p:sp>
        <p:nvSpPr>
          <p:cNvPr id="8" name="Rectangle 7">
            <a:extLst>
              <a:ext uri="{FF2B5EF4-FFF2-40B4-BE49-F238E27FC236}">
                <a16:creationId xmlns:a16="http://schemas.microsoft.com/office/drawing/2014/main" id="{1761915A-0556-4528-9541-F260AE1FE200}"/>
              </a:ext>
            </a:extLst>
          </p:cNvPr>
          <p:cNvSpPr/>
          <p:nvPr/>
        </p:nvSpPr>
        <p:spPr>
          <a:xfrm>
            <a:off x="6982929" y="1757309"/>
            <a:ext cx="4120005" cy="2062103"/>
          </a:xfrm>
          <a:prstGeom prst="rect">
            <a:avLst/>
          </a:prstGeom>
        </p:spPr>
        <p:txBody>
          <a:bodyPr wrap="square">
            <a:spAutoFit/>
          </a:bodyPr>
          <a:lstStyle/>
          <a:p>
            <a:r>
              <a:rPr lang="en-US" sz="1600" b="1"/>
              <a:t>“…significant progress has been made, however, there remains much more information (that has been gathered at taxpayers' expense) that could be made freely available without restriction as to its use.”</a:t>
            </a:r>
          </a:p>
          <a:p>
            <a:pPr algn="r"/>
            <a:r>
              <a:rPr lang="en-AU" sz="1600"/>
              <a:t>Kinder, Petal</a:t>
            </a:r>
          </a:p>
          <a:p>
            <a:pPr algn="r"/>
            <a:r>
              <a:rPr lang="en-US" sz="1600" i="1"/>
              <a:t>Free, Open, and Re-Usable Access to Legal Information - The Australian Experience</a:t>
            </a:r>
          </a:p>
        </p:txBody>
      </p:sp>
    </p:spTree>
    <p:extLst>
      <p:ext uri="{BB962C8B-B14F-4D97-AF65-F5344CB8AC3E}">
        <p14:creationId xmlns:p14="http://schemas.microsoft.com/office/powerpoint/2010/main" val="2173724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AC00F0-B0AB-469D-93CA-C75097C737FE}"/>
              </a:ext>
            </a:extLst>
          </p:cNvPr>
          <p:cNvSpPr/>
          <p:nvPr/>
        </p:nvSpPr>
        <p:spPr>
          <a:xfrm>
            <a:off x="6264875" y="323141"/>
            <a:ext cx="5927125" cy="6678751"/>
          </a:xfrm>
          <a:prstGeom prst="rect">
            <a:avLst/>
          </a:prstGeom>
        </p:spPr>
        <p:txBody>
          <a:bodyPr wrap="square">
            <a:spAutoFit/>
          </a:bodyPr>
          <a:lstStyle/>
          <a:p>
            <a:pPr marL="0" indent="0">
              <a:buNone/>
            </a:pPr>
            <a:r>
              <a:rPr lang="en-AU" sz="2800" b="1" dirty="0"/>
              <a:t>Further reading</a:t>
            </a:r>
          </a:p>
          <a:p>
            <a:pPr marL="0" indent="0">
              <a:buNone/>
            </a:pPr>
            <a:endParaRPr lang="en-AU" sz="2800" b="1" dirty="0"/>
          </a:p>
          <a:p>
            <a:r>
              <a:rPr lang="en-AU" altLang="en-US" sz="1600" b="1" dirty="0"/>
              <a:t>General OA and open research</a:t>
            </a:r>
            <a:endParaRPr lang="en-AU" altLang="en-US" sz="1600" dirty="0"/>
          </a:p>
          <a:p>
            <a:pPr lvl="1"/>
            <a:r>
              <a:rPr lang="en-AU" altLang="en-US" sz="1400" dirty="0">
                <a:hlinkClick r:id="rId2">
                  <a:extLst>
                    <a:ext uri="{A12FA001-AC4F-418D-AE19-62706E023703}">
                      <ahyp:hlinkClr xmlns:ahyp="http://schemas.microsoft.com/office/drawing/2018/hyperlinkcolor" val="tx"/>
                    </a:ext>
                  </a:extLst>
                </a:hlinkClick>
              </a:rPr>
              <a:t>Who Owns the Law: Why We Must Restore Public Ownership of Legal Publishing</a:t>
            </a:r>
            <a:endParaRPr lang="en-AU" altLang="en-US" sz="1400" dirty="0"/>
          </a:p>
          <a:p>
            <a:pPr lvl="1"/>
            <a:r>
              <a:rPr lang="en-AU" altLang="en-US" sz="1400" dirty="0">
                <a:hlinkClick r:id="rId3">
                  <a:extLst>
                    <a:ext uri="{A12FA001-AC4F-418D-AE19-62706E023703}">
                      <ahyp:hlinkClr xmlns:ahyp="http://schemas.microsoft.com/office/drawing/2018/hyperlinkcolor" val="tx"/>
                    </a:ext>
                  </a:extLst>
                </a:hlinkClick>
              </a:rPr>
              <a:t>Revisiting the Open Access Citation Advantage for Legal Scholarship</a:t>
            </a:r>
            <a:endParaRPr lang="en-AU" altLang="en-US" sz="1400" dirty="0"/>
          </a:p>
          <a:p>
            <a:pPr lvl="1"/>
            <a:r>
              <a:rPr lang="en-AU" altLang="en-US" sz="1400" dirty="0">
                <a:hlinkClick r:id="rId4">
                  <a:extLst>
                    <a:ext uri="{A12FA001-AC4F-418D-AE19-62706E023703}">
                      <ahyp:hlinkClr xmlns:ahyp="http://schemas.microsoft.com/office/drawing/2018/hyperlinkcolor" val="tx"/>
                    </a:ext>
                  </a:extLst>
                </a:hlinkClick>
              </a:rPr>
              <a:t>The Movement for Open Access on Law</a:t>
            </a:r>
            <a:endParaRPr lang="en-AU" altLang="en-US" sz="1400" dirty="0"/>
          </a:p>
          <a:p>
            <a:pPr lvl="1"/>
            <a:r>
              <a:rPr lang="en-AU" altLang="en-US" sz="1400" dirty="0">
                <a:hlinkClick r:id="rId5">
                  <a:extLst>
                    <a:ext uri="{A12FA001-AC4F-418D-AE19-62706E023703}">
                      <ahyp:hlinkClr xmlns:ahyp="http://schemas.microsoft.com/office/drawing/2018/hyperlinkcolor" val="tx"/>
                    </a:ext>
                  </a:extLst>
                </a:hlinkClick>
              </a:rPr>
              <a:t>The Economics of Open Access Law Publishing</a:t>
            </a:r>
            <a:endParaRPr lang="en-AU" altLang="en-US" sz="1400" dirty="0"/>
          </a:p>
          <a:p>
            <a:pPr lvl="1"/>
            <a:endParaRPr lang="en-AU" altLang="en-US" sz="1400" dirty="0"/>
          </a:p>
          <a:p>
            <a:r>
              <a:rPr lang="en-AU" altLang="en-US" sz="1600" b="1" dirty="0"/>
              <a:t>OER and open textbooks</a:t>
            </a:r>
            <a:endParaRPr lang="en-AU" altLang="en-US" sz="1600" dirty="0"/>
          </a:p>
          <a:p>
            <a:pPr lvl="1"/>
            <a:r>
              <a:rPr lang="en-AU" altLang="en-US" sz="1400" dirty="0">
                <a:hlinkClick r:id="rId6"/>
              </a:rPr>
              <a:t>Free law textbooks raise questions about OER </a:t>
            </a:r>
            <a:endParaRPr lang="en-AU" altLang="en-US" sz="1400" dirty="0"/>
          </a:p>
          <a:p>
            <a:pPr lvl="1"/>
            <a:r>
              <a:rPr lang="en-AU" altLang="en-US" sz="1400" dirty="0">
                <a:hlinkClick r:id="rId7"/>
              </a:rPr>
              <a:t>RMIT Open Educational Practices Framework</a:t>
            </a:r>
            <a:endParaRPr lang="en-AU" altLang="en-US" sz="1400" dirty="0"/>
          </a:p>
          <a:p>
            <a:pPr lvl="1"/>
            <a:r>
              <a:rPr lang="en-AU" altLang="en-US" sz="1400" dirty="0">
                <a:hlinkClick r:id="rId8"/>
              </a:rPr>
              <a:t>How professors help rip off students </a:t>
            </a:r>
            <a:r>
              <a:rPr lang="en-AU" altLang="en-US" sz="1400" dirty="0"/>
              <a:t>(written by law professor Tim Wu)</a:t>
            </a:r>
          </a:p>
          <a:p>
            <a:pPr lvl="1"/>
            <a:endParaRPr lang="en-AU" sz="1400" dirty="0"/>
          </a:p>
          <a:p>
            <a:pPr lvl="1"/>
            <a:r>
              <a:rPr lang="en-AU" sz="1400" dirty="0"/>
              <a:t>Colvard, N. B., Watson, C. E., &amp; Park, H. (2018). </a:t>
            </a:r>
            <a:r>
              <a:rPr lang="en-AU" sz="1400" dirty="0">
                <a:hlinkClick r:id="rId9"/>
              </a:rPr>
              <a:t>The impact of open educational resources on various student success metrics</a:t>
            </a:r>
            <a:r>
              <a:rPr lang="en-AU" sz="1400" dirty="0"/>
              <a:t>. </a:t>
            </a:r>
            <a:r>
              <a:rPr lang="en-AU" sz="1400" i="1" dirty="0"/>
              <a:t>International Journal of Teaching and Learning in Higher Education</a:t>
            </a:r>
            <a:r>
              <a:rPr lang="en-AU" sz="1400" dirty="0"/>
              <a:t>, </a:t>
            </a:r>
            <a:r>
              <a:rPr lang="en-AU" sz="1400" i="1" dirty="0"/>
              <a:t>30</a:t>
            </a:r>
            <a:r>
              <a:rPr lang="en-AU" sz="1400" dirty="0"/>
              <a:t>(2), 262-276.</a:t>
            </a:r>
          </a:p>
          <a:p>
            <a:pPr lvl="1"/>
            <a:endParaRPr lang="en-AU" sz="1400" dirty="0"/>
          </a:p>
          <a:p>
            <a:pPr lvl="1"/>
            <a:r>
              <a:rPr lang="en-AU" sz="1400" dirty="0"/>
              <a:t>McFarlin, Timothy, Using Open-Source, Collaborative Online Reading to Teach Property (October 8, 2019). 64 St. Louis University Law Journal, 355 (2020), Available at SSRN: </a:t>
            </a:r>
            <a:r>
              <a:rPr lang="en-AU" sz="1400" u="sng" dirty="0">
                <a:hlinkClick r:id="rId10"/>
              </a:rPr>
              <a:t>https://ssrn.com/abstract=3558169</a:t>
            </a:r>
            <a:r>
              <a:rPr lang="en-AU" sz="1400" dirty="0"/>
              <a:t> </a:t>
            </a:r>
          </a:p>
          <a:p>
            <a:pPr lvl="1"/>
            <a:endParaRPr lang="en-AU" sz="1400" dirty="0"/>
          </a:p>
          <a:p>
            <a:pPr lvl="1"/>
            <a:r>
              <a:rPr lang="en-AU" altLang="en-US" sz="1400" dirty="0"/>
              <a:t>DAVIS, L., &amp; NEARY, M. A. (2020). Leveraging Open Educational Resources &amp; Affordable Course Materials In Legal Education: Academic law librarians drive change that reduces costs and benefits law students. </a:t>
            </a:r>
            <a:r>
              <a:rPr lang="en-AU" altLang="en-US" sz="1400" i="1" dirty="0"/>
              <a:t>AALL Spectrum</a:t>
            </a:r>
            <a:r>
              <a:rPr lang="en-AU" altLang="en-US" sz="1400" dirty="0"/>
              <a:t>, </a:t>
            </a:r>
            <a:r>
              <a:rPr lang="en-AU" altLang="en-US" sz="1400" i="1" dirty="0"/>
              <a:t>24</a:t>
            </a:r>
            <a:r>
              <a:rPr lang="en-AU" altLang="en-US" sz="1400" dirty="0"/>
              <a:t>(5), 40–43.</a:t>
            </a:r>
          </a:p>
          <a:p>
            <a:pPr lvl="1"/>
            <a:endParaRPr lang="en-AU" altLang="en-US" dirty="0"/>
          </a:p>
        </p:txBody>
      </p:sp>
      <p:sp>
        <p:nvSpPr>
          <p:cNvPr id="11" name="Title 2">
            <a:extLst>
              <a:ext uri="{FF2B5EF4-FFF2-40B4-BE49-F238E27FC236}">
                <a16:creationId xmlns:a16="http://schemas.microsoft.com/office/drawing/2014/main" id="{87B5160F-B4CF-47F0-804B-4F53DBEFA1B2}"/>
              </a:ext>
            </a:extLst>
          </p:cNvPr>
          <p:cNvSpPr txBox="1">
            <a:spLocks/>
          </p:cNvSpPr>
          <p:nvPr/>
        </p:nvSpPr>
        <p:spPr bwMode="auto">
          <a:xfrm>
            <a:off x="181583" y="1751216"/>
            <a:ext cx="4784030" cy="713460"/>
          </a:xfrm>
          <a:prstGeom prst="rect">
            <a:avLst/>
          </a:prstGeom>
          <a:solidFill>
            <a:schemeClr val="bg1"/>
          </a:solidFill>
          <a:ln>
            <a:noFill/>
          </a:ln>
        </p:spPr>
        <p:txBody>
          <a:bodyPr vert="horz" wrap="none" lIns="144000" tIns="36000" rIns="144000" bIns="0" numCol="1" anchor="ctr" anchorCtr="0" compatLnSpc="1">
            <a:prstTxWarp prst="textNoShape">
              <a:avLst/>
            </a:prstTxWarp>
            <a:spAutoFit/>
          </a:bodyPr>
          <a:lstStyle>
            <a:lvl1pPr algn="l" rtl="0" eaLnBrk="1" fontAlgn="base" hangingPunct="1">
              <a:lnSpc>
                <a:spcPct val="100000"/>
              </a:lnSpc>
              <a:spcBef>
                <a:spcPct val="0"/>
              </a:spcBef>
              <a:spcAft>
                <a:spcPct val="0"/>
              </a:spcAft>
              <a:defRPr lang="en-US" altLang="en-US" sz="4800" b="1" kern="1200">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sz="4400">
                <a:solidFill>
                  <a:srgbClr val="E52212"/>
                </a:solidFill>
              </a:rPr>
              <a:t>This presentation is</a:t>
            </a:r>
          </a:p>
        </p:txBody>
      </p:sp>
      <p:sp>
        <p:nvSpPr>
          <p:cNvPr id="12" name="Title 2">
            <a:extLst>
              <a:ext uri="{FF2B5EF4-FFF2-40B4-BE49-F238E27FC236}">
                <a16:creationId xmlns:a16="http://schemas.microsoft.com/office/drawing/2014/main" id="{439DC6D2-F36A-42D7-BD2D-0C185267DEF0}"/>
              </a:ext>
            </a:extLst>
          </p:cNvPr>
          <p:cNvSpPr txBox="1">
            <a:spLocks/>
          </p:cNvSpPr>
          <p:nvPr/>
        </p:nvSpPr>
        <p:spPr bwMode="auto">
          <a:xfrm>
            <a:off x="645286" y="2573831"/>
            <a:ext cx="5264931" cy="713460"/>
          </a:xfrm>
          <a:prstGeom prst="rect">
            <a:avLst/>
          </a:prstGeom>
          <a:solidFill>
            <a:schemeClr val="bg1"/>
          </a:solidFill>
          <a:ln>
            <a:noFill/>
          </a:ln>
        </p:spPr>
        <p:txBody>
          <a:bodyPr vert="horz" wrap="none" lIns="144000" tIns="36000" rIns="144000" bIns="0" numCol="1" anchor="ctr" anchorCtr="0" compatLnSpc="1">
            <a:prstTxWarp prst="textNoShape">
              <a:avLst/>
            </a:prstTxWarp>
            <a:spAutoFit/>
          </a:bodyPr>
          <a:lstStyle>
            <a:lvl1pPr algn="l" rtl="0" eaLnBrk="1" fontAlgn="base" hangingPunct="1">
              <a:lnSpc>
                <a:spcPct val="100000"/>
              </a:lnSpc>
              <a:spcBef>
                <a:spcPct val="0"/>
              </a:spcBef>
              <a:spcAft>
                <a:spcPct val="0"/>
              </a:spcAft>
              <a:defRPr lang="en-US" altLang="en-US" sz="4800" b="1" kern="1200">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sz="4400">
                <a:solidFill>
                  <a:srgbClr val="E52212"/>
                </a:solidFill>
              </a:rPr>
              <a:t>sharable and reusable</a:t>
            </a:r>
          </a:p>
        </p:txBody>
      </p:sp>
      <p:sp>
        <p:nvSpPr>
          <p:cNvPr id="13" name="Title 2">
            <a:extLst>
              <a:ext uri="{FF2B5EF4-FFF2-40B4-BE49-F238E27FC236}">
                <a16:creationId xmlns:a16="http://schemas.microsoft.com/office/drawing/2014/main" id="{986A2A0D-6F0D-4799-9D1C-96BB1A731FE4}"/>
              </a:ext>
            </a:extLst>
          </p:cNvPr>
          <p:cNvSpPr txBox="1">
            <a:spLocks/>
          </p:cNvSpPr>
          <p:nvPr/>
        </p:nvSpPr>
        <p:spPr bwMode="auto">
          <a:xfrm>
            <a:off x="2888968" y="3396446"/>
            <a:ext cx="2551047" cy="713460"/>
          </a:xfrm>
          <a:prstGeom prst="rect">
            <a:avLst/>
          </a:prstGeom>
          <a:solidFill>
            <a:schemeClr val="bg1"/>
          </a:solidFill>
          <a:ln>
            <a:noFill/>
          </a:ln>
        </p:spPr>
        <p:txBody>
          <a:bodyPr vert="horz" wrap="none" lIns="144000" tIns="36000" rIns="144000" bIns="0" numCol="1" anchor="ctr" anchorCtr="0" compatLnSpc="1">
            <a:prstTxWarp prst="textNoShape">
              <a:avLst/>
            </a:prstTxWarp>
            <a:spAutoFit/>
          </a:bodyPr>
          <a:lstStyle>
            <a:lvl1pPr algn="l" rtl="0" eaLnBrk="1" fontAlgn="base" hangingPunct="1">
              <a:lnSpc>
                <a:spcPct val="100000"/>
              </a:lnSpc>
              <a:spcBef>
                <a:spcPct val="0"/>
              </a:spcBef>
              <a:spcAft>
                <a:spcPct val="0"/>
              </a:spcAft>
              <a:defRPr lang="en-US" altLang="en-US" sz="4800" b="1" kern="1200">
                <a:solidFill>
                  <a:schemeClr val="bg1"/>
                </a:solidFill>
                <a:latin typeface="Roboto Condensed" panose="02000000000000000000" pitchFamily="2" charset="0"/>
                <a:ea typeface="Roboto Condensed" panose="02000000000000000000" pitchFamily="2" charset="0"/>
                <a:cs typeface="Roboto"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US" sz="4400">
                <a:solidFill>
                  <a:srgbClr val="E52212"/>
                </a:solidFill>
              </a:rPr>
              <a:t>CC BY 4.0</a:t>
            </a:r>
          </a:p>
        </p:txBody>
      </p:sp>
      <p:sp>
        <p:nvSpPr>
          <p:cNvPr id="17" name="Text Placeholder 16">
            <a:extLst>
              <a:ext uri="{FF2B5EF4-FFF2-40B4-BE49-F238E27FC236}">
                <a16:creationId xmlns:a16="http://schemas.microsoft.com/office/drawing/2014/main" id="{11D177F1-D0B4-426D-8B49-E7DCE43CFE66}"/>
              </a:ext>
            </a:extLst>
          </p:cNvPr>
          <p:cNvSpPr>
            <a:spLocks noGrp="1"/>
          </p:cNvSpPr>
          <p:nvPr>
            <p:ph type="body" sz="quarter" idx="14"/>
          </p:nvPr>
        </p:nvSpPr>
        <p:spPr/>
        <p:txBody>
          <a:bodyPr/>
          <a:lstStyle/>
          <a:p>
            <a:r>
              <a:rPr lang="en-AU" sz="2000"/>
              <a:t>doi.org/10.26181/5f210c6e1ff83</a:t>
            </a:r>
          </a:p>
        </p:txBody>
      </p:sp>
    </p:spTree>
    <p:extLst>
      <p:ext uri="{BB962C8B-B14F-4D97-AF65-F5344CB8AC3E}">
        <p14:creationId xmlns:p14="http://schemas.microsoft.com/office/powerpoint/2010/main" val="289588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1" y="400353"/>
            <a:ext cx="10515600" cy="1325563"/>
          </a:xfrm>
        </p:spPr>
        <p:txBody>
          <a:bodyPr/>
          <a:lstStyle/>
          <a:p>
            <a:r>
              <a:rPr lang="en-AU" dirty="0">
                <a:latin typeface="Roboto Condensed"/>
                <a:ea typeface="Roboto Condensed"/>
              </a:rPr>
              <a:t>Overview: what is open scholarship?</a:t>
            </a:r>
          </a:p>
        </p:txBody>
      </p:sp>
      <p:sp>
        <p:nvSpPr>
          <p:cNvPr id="7" name="Text Placeholder 6">
            <a:extLst>
              <a:ext uri="{FF2B5EF4-FFF2-40B4-BE49-F238E27FC236}">
                <a16:creationId xmlns:a16="http://schemas.microsoft.com/office/drawing/2014/main" id="{D1D82645-6062-4E18-ADC3-F3298E7D3AE9}"/>
              </a:ext>
            </a:extLst>
          </p:cNvPr>
          <p:cNvSpPr>
            <a:spLocks noGrp="1"/>
          </p:cNvSpPr>
          <p:nvPr>
            <p:ph type="body" idx="1"/>
          </p:nvPr>
        </p:nvSpPr>
        <p:spPr>
          <a:xfrm>
            <a:off x="839789" y="1480885"/>
            <a:ext cx="5157787" cy="513244"/>
          </a:xfrm>
          <a:solidFill>
            <a:schemeClr val="bg1">
              <a:lumMod val="85000"/>
            </a:schemeClr>
          </a:solidFill>
        </p:spPr>
        <p:txBody>
          <a:bodyPr lIns="180000" tIns="72000"/>
          <a:lstStyle/>
          <a:p>
            <a:r>
              <a:rPr lang="en-AU" sz="2400" b="1"/>
              <a:t>Principles</a:t>
            </a:r>
          </a:p>
        </p:txBody>
      </p:sp>
      <p:sp>
        <p:nvSpPr>
          <p:cNvPr id="8" name="Content Placeholder 7">
            <a:extLst>
              <a:ext uri="{FF2B5EF4-FFF2-40B4-BE49-F238E27FC236}">
                <a16:creationId xmlns:a16="http://schemas.microsoft.com/office/drawing/2014/main" id="{A89CC388-C3E8-4C6A-9873-8FC6534AA689}"/>
              </a:ext>
            </a:extLst>
          </p:cNvPr>
          <p:cNvSpPr>
            <a:spLocks noGrp="1"/>
          </p:cNvSpPr>
          <p:nvPr>
            <p:ph sz="half" idx="2"/>
          </p:nvPr>
        </p:nvSpPr>
        <p:spPr>
          <a:xfrm>
            <a:off x="839789" y="2193735"/>
            <a:ext cx="5157787" cy="1813527"/>
          </a:xfrm>
        </p:spPr>
        <p:txBody>
          <a:bodyPr/>
          <a:lstStyle/>
          <a:p>
            <a:pPr>
              <a:spcAft>
                <a:spcPts val="600"/>
              </a:spcAft>
            </a:pPr>
            <a:r>
              <a:rPr lang="en-AU"/>
              <a:t>Wherever possible:</a:t>
            </a:r>
          </a:p>
          <a:p>
            <a:pPr lvl="1">
              <a:spcAft>
                <a:spcPts val="0"/>
              </a:spcAft>
            </a:pPr>
            <a:r>
              <a:rPr lang="en-AU">
                <a:solidFill>
                  <a:schemeClr val="tx1"/>
                </a:solidFill>
              </a:rPr>
              <a:t>Give freedom for others to use, share and adapt resources</a:t>
            </a:r>
          </a:p>
          <a:p>
            <a:pPr lvl="1">
              <a:spcAft>
                <a:spcPts val="0"/>
              </a:spcAft>
            </a:pPr>
            <a:r>
              <a:rPr lang="en-AU">
                <a:solidFill>
                  <a:schemeClr val="tx1"/>
                </a:solidFill>
              </a:rPr>
              <a:t>Maximise transparency and accountability</a:t>
            </a:r>
          </a:p>
          <a:p>
            <a:pPr lvl="1">
              <a:spcAft>
                <a:spcPts val="0"/>
              </a:spcAft>
            </a:pPr>
            <a:r>
              <a:rPr lang="en-AU">
                <a:solidFill>
                  <a:schemeClr val="tx1"/>
                </a:solidFill>
              </a:rPr>
              <a:t>Clearly license rights and requirements</a:t>
            </a:r>
          </a:p>
        </p:txBody>
      </p:sp>
      <p:sp>
        <p:nvSpPr>
          <p:cNvPr id="9" name="Text Placeholder 8">
            <a:extLst>
              <a:ext uri="{FF2B5EF4-FFF2-40B4-BE49-F238E27FC236}">
                <a16:creationId xmlns:a16="http://schemas.microsoft.com/office/drawing/2014/main" id="{607B2F96-CFA0-4549-8700-55CE558663F9}"/>
              </a:ext>
            </a:extLst>
          </p:cNvPr>
          <p:cNvSpPr>
            <a:spLocks noGrp="1"/>
          </p:cNvSpPr>
          <p:nvPr>
            <p:ph type="body" sz="quarter" idx="3"/>
          </p:nvPr>
        </p:nvSpPr>
        <p:spPr>
          <a:xfrm>
            <a:off x="6708531" y="1480885"/>
            <a:ext cx="4646858" cy="513244"/>
          </a:xfrm>
          <a:solidFill>
            <a:schemeClr val="bg1">
              <a:lumMod val="85000"/>
            </a:schemeClr>
          </a:solidFill>
        </p:spPr>
        <p:txBody>
          <a:bodyPr lIns="180000" tIns="72000"/>
          <a:lstStyle/>
          <a:p>
            <a:r>
              <a:rPr lang="en-AU" sz="2400" b="1"/>
              <a:t>Applications</a:t>
            </a:r>
          </a:p>
        </p:txBody>
      </p:sp>
      <p:sp>
        <p:nvSpPr>
          <p:cNvPr id="10" name="Content Placeholder 9">
            <a:extLst>
              <a:ext uri="{FF2B5EF4-FFF2-40B4-BE49-F238E27FC236}">
                <a16:creationId xmlns:a16="http://schemas.microsoft.com/office/drawing/2014/main" id="{D129BB97-EF1D-44F8-9F8F-2509F7271598}"/>
              </a:ext>
            </a:extLst>
          </p:cNvPr>
          <p:cNvSpPr>
            <a:spLocks noGrp="1"/>
          </p:cNvSpPr>
          <p:nvPr>
            <p:ph sz="quarter" idx="4"/>
          </p:nvPr>
        </p:nvSpPr>
        <p:spPr>
          <a:xfrm>
            <a:off x="7603271" y="2237971"/>
            <a:ext cx="3981195" cy="3781114"/>
          </a:xfrm>
        </p:spPr>
        <p:txBody>
          <a:bodyPr/>
          <a:lstStyle/>
          <a:p>
            <a:pPr>
              <a:spcBef>
                <a:spcPts val="0"/>
              </a:spcBef>
              <a:spcAft>
                <a:spcPts val="600"/>
              </a:spcAft>
            </a:pPr>
            <a:r>
              <a:rPr lang="en-AU"/>
              <a:t>Open Education Resources</a:t>
            </a:r>
          </a:p>
          <a:p>
            <a:pPr lvl="1">
              <a:spcBef>
                <a:spcPts val="0"/>
              </a:spcBef>
            </a:pPr>
            <a:r>
              <a:rPr lang="en-AU">
                <a:solidFill>
                  <a:schemeClr val="tx1"/>
                </a:solidFill>
              </a:rPr>
              <a:t>Knowledge equity</a:t>
            </a:r>
          </a:p>
          <a:p>
            <a:pPr lvl="1">
              <a:spcBef>
                <a:spcPts val="0"/>
              </a:spcBef>
            </a:pPr>
            <a:r>
              <a:rPr lang="en-AU">
                <a:solidFill>
                  <a:schemeClr val="tx1"/>
                </a:solidFill>
              </a:rPr>
              <a:t>Cost reductions</a:t>
            </a:r>
          </a:p>
          <a:p>
            <a:pPr>
              <a:spcBef>
                <a:spcPts val="0"/>
              </a:spcBef>
              <a:spcAft>
                <a:spcPts val="600"/>
              </a:spcAft>
            </a:pPr>
            <a:r>
              <a:rPr lang="en-AU"/>
              <a:t>Academic publications</a:t>
            </a:r>
          </a:p>
          <a:p>
            <a:pPr lvl="1">
              <a:spcBef>
                <a:spcPts val="0"/>
              </a:spcBef>
            </a:pPr>
            <a:r>
              <a:rPr lang="en-AU">
                <a:solidFill>
                  <a:schemeClr val="tx1"/>
                </a:solidFill>
              </a:rPr>
              <a:t>Individual reach and impact</a:t>
            </a:r>
          </a:p>
          <a:p>
            <a:pPr lvl="1">
              <a:spcBef>
                <a:spcPts val="0"/>
              </a:spcBef>
            </a:pPr>
            <a:r>
              <a:rPr lang="en-AU">
                <a:solidFill>
                  <a:schemeClr val="tx1"/>
                </a:solidFill>
              </a:rPr>
              <a:t>Maximise efficiency of scholarly corpus</a:t>
            </a:r>
          </a:p>
          <a:p>
            <a:pPr>
              <a:spcBef>
                <a:spcPts val="0"/>
              </a:spcBef>
              <a:spcAft>
                <a:spcPts val="600"/>
              </a:spcAft>
            </a:pPr>
            <a:r>
              <a:rPr lang="en-AU"/>
              <a:t>Data &amp; code</a:t>
            </a:r>
          </a:p>
          <a:p>
            <a:pPr lvl="1">
              <a:spcBef>
                <a:spcPts val="0"/>
              </a:spcBef>
            </a:pPr>
            <a:r>
              <a:rPr lang="en-AU">
                <a:solidFill>
                  <a:schemeClr val="tx1"/>
                </a:solidFill>
              </a:rPr>
              <a:t>Reproducibility</a:t>
            </a:r>
          </a:p>
          <a:p>
            <a:pPr lvl="1">
              <a:spcBef>
                <a:spcPts val="0"/>
              </a:spcBef>
            </a:pPr>
            <a:r>
              <a:rPr lang="en-AU">
                <a:solidFill>
                  <a:schemeClr val="tx1"/>
                </a:solidFill>
              </a:rPr>
              <a:t>Meta-analysis &amp; integration</a:t>
            </a:r>
          </a:p>
          <a:p>
            <a:pPr>
              <a:spcBef>
                <a:spcPts val="0"/>
              </a:spcBef>
            </a:pPr>
            <a:r>
              <a:rPr lang="en-AU"/>
              <a:t>Also theses, performance assessment, strategy, decision making, </a:t>
            </a:r>
            <a:r>
              <a:rPr lang="en-AU" altLang="en-US"/>
              <a:t>accounting</a:t>
            </a:r>
            <a:endParaRPr lang="en-AU"/>
          </a:p>
        </p:txBody>
      </p:sp>
      <p:sp>
        <p:nvSpPr>
          <p:cNvPr id="5" name="Rectangle 4">
            <a:extLst>
              <a:ext uri="{FF2B5EF4-FFF2-40B4-BE49-F238E27FC236}">
                <a16:creationId xmlns:a16="http://schemas.microsoft.com/office/drawing/2014/main" id="{C969D5FC-080A-4EE7-AD47-32D8566D53D2}"/>
              </a:ext>
            </a:extLst>
          </p:cNvPr>
          <p:cNvSpPr/>
          <p:nvPr/>
        </p:nvSpPr>
        <p:spPr>
          <a:xfrm>
            <a:off x="89232" y="6436038"/>
            <a:ext cx="8908026" cy="276999"/>
          </a:xfrm>
          <a:prstGeom prst="rect">
            <a:avLst/>
          </a:prstGeom>
          <a:solidFill>
            <a:schemeClr val="bg1"/>
          </a:solidFill>
        </p:spPr>
        <p:txBody>
          <a:bodyPr wrap="square">
            <a:spAutoFit/>
          </a:bodyPr>
          <a:lstStyle/>
          <a:p>
            <a:r>
              <a:rPr lang="en-US" sz="1200"/>
              <a:t>Wilkinson, Mark D., et al. "The FAIR Guiding Principles for scientific data management and stewardship." </a:t>
            </a:r>
            <a:r>
              <a:rPr lang="en-US" sz="1200" i="1"/>
              <a:t>Scientific data</a:t>
            </a:r>
            <a:r>
              <a:rPr lang="en-US" sz="1200"/>
              <a:t> 3.1 (2016): 1-9.</a:t>
            </a:r>
          </a:p>
        </p:txBody>
      </p:sp>
      <p:grpSp>
        <p:nvGrpSpPr>
          <p:cNvPr id="11" name="Group 10">
            <a:extLst>
              <a:ext uri="{FF2B5EF4-FFF2-40B4-BE49-F238E27FC236}">
                <a16:creationId xmlns:a16="http://schemas.microsoft.com/office/drawing/2014/main" id="{81683B1C-4FC3-4B14-B933-7BA92CD88312}"/>
              </a:ext>
            </a:extLst>
          </p:cNvPr>
          <p:cNvGrpSpPr/>
          <p:nvPr/>
        </p:nvGrpSpPr>
        <p:grpSpPr>
          <a:xfrm>
            <a:off x="839789" y="4293932"/>
            <a:ext cx="5085109" cy="1364531"/>
            <a:chOff x="5769246" y="1819172"/>
            <a:chExt cx="3526361" cy="946259"/>
          </a:xfrm>
        </p:grpSpPr>
        <p:pic>
          <p:nvPicPr>
            <p:cNvPr id="12" name="Picture 14">
              <a:extLst>
                <a:ext uri="{FF2B5EF4-FFF2-40B4-BE49-F238E27FC236}">
                  <a16:creationId xmlns:a16="http://schemas.microsoft.com/office/drawing/2014/main" id="{F0C2D099-D9CB-42F2-B5CA-3CA308E4C2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625" y="1819172"/>
              <a:ext cx="660075" cy="660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a16="http://schemas.microsoft.com/office/drawing/2014/main" id="{5791181E-43B9-400E-AABD-EF5D6B963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7702" y="1858245"/>
              <a:ext cx="660075" cy="6600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a:extLst>
                <a:ext uri="{FF2B5EF4-FFF2-40B4-BE49-F238E27FC236}">
                  <a16:creationId xmlns:a16="http://schemas.microsoft.com/office/drawing/2014/main" id="{93481B0A-FA01-4B31-A121-ACE04E109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10293" y="2151630"/>
              <a:ext cx="527226" cy="5272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a:extLst>
                <a:ext uri="{FF2B5EF4-FFF2-40B4-BE49-F238E27FC236}">
                  <a16:creationId xmlns:a16="http://schemas.microsoft.com/office/drawing/2014/main" id="{132100C5-9768-4409-8B24-D0FAE418F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7053" y="2037022"/>
              <a:ext cx="660075" cy="6600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3">
              <a:extLst>
                <a:ext uri="{FF2B5EF4-FFF2-40B4-BE49-F238E27FC236}">
                  <a16:creationId xmlns:a16="http://schemas.microsoft.com/office/drawing/2014/main" id="{1937249D-6309-4F6C-9E8E-FCDC66789F8E}"/>
                </a:ext>
              </a:extLst>
            </p:cNvPr>
            <p:cNvSpPr txBox="1">
              <a:spLocks/>
            </p:cNvSpPr>
            <p:nvPr/>
          </p:nvSpPr>
          <p:spPr bwMode="auto">
            <a:xfrm>
              <a:off x="5769246" y="1910072"/>
              <a:ext cx="801816" cy="360775"/>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Findable</a:t>
              </a:r>
            </a:p>
          </p:txBody>
        </p:sp>
        <p:sp>
          <p:nvSpPr>
            <p:cNvPr id="17" name="Text Placeholder 3">
              <a:extLst>
                <a:ext uri="{FF2B5EF4-FFF2-40B4-BE49-F238E27FC236}">
                  <a16:creationId xmlns:a16="http://schemas.microsoft.com/office/drawing/2014/main" id="{BD995533-16FB-465C-A905-3A627F4D8A4E}"/>
                </a:ext>
              </a:extLst>
            </p:cNvPr>
            <p:cNvSpPr txBox="1">
              <a:spLocks/>
            </p:cNvSpPr>
            <p:nvPr/>
          </p:nvSpPr>
          <p:spPr bwMode="auto">
            <a:xfrm>
              <a:off x="6528967" y="2415243"/>
              <a:ext cx="949644" cy="350188"/>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Accessible</a:t>
              </a:r>
            </a:p>
          </p:txBody>
        </p:sp>
        <p:sp>
          <p:nvSpPr>
            <p:cNvPr id="18" name="Text Placeholder 3">
              <a:extLst>
                <a:ext uri="{FF2B5EF4-FFF2-40B4-BE49-F238E27FC236}">
                  <a16:creationId xmlns:a16="http://schemas.microsoft.com/office/drawing/2014/main" id="{A5CB4AC8-A264-4174-BF60-10013AAC73D0}"/>
                </a:ext>
              </a:extLst>
            </p:cNvPr>
            <p:cNvSpPr txBox="1">
              <a:spLocks/>
            </p:cNvSpPr>
            <p:nvPr/>
          </p:nvSpPr>
          <p:spPr bwMode="auto">
            <a:xfrm>
              <a:off x="7419432" y="1839194"/>
              <a:ext cx="1120832" cy="253696"/>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Interoperable</a:t>
              </a:r>
            </a:p>
          </p:txBody>
        </p:sp>
        <p:sp>
          <p:nvSpPr>
            <p:cNvPr id="19" name="Text Placeholder 3">
              <a:extLst>
                <a:ext uri="{FF2B5EF4-FFF2-40B4-BE49-F238E27FC236}">
                  <a16:creationId xmlns:a16="http://schemas.microsoft.com/office/drawing/2014/main" id="{710ED34C-6FFE-4B3F-A516-17105AC7D9AA}"/>
                </a:ext>
              </a:extLst>
            </p:cNvPr>
            <p:cNvSpPr txBox="1">
              <a:spLocks/>
            </p:cNvSpPr>
            <p:nvPr/>
          </p:nvSpPr>
          <p:spPr bwMode="auto">
            <a:xfrm>
              <a:off x="8459871" y="2458672"/>
              <a:ext cx="835736" cy="253696"/>
            </a:xfrm>
            <a:prstGeom prst="rect">
              <a:avLst/>
            </a:prstGeom>
            <a:noFill/>
            <a:ln>
              <a:noFill/>
            </a:ln>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87" lvl="1" indent="0" algn="ctr">
                <a:lnSpc>
                  <a:spcPct val="100000"/>
                </a:lnSpc>
                <a:spcBef>
                  <a:spcPts val="0"/>
                </a:spcBef>
                <a:spcAft>
                  <a:spcPts val="0"/>
                </a:spcAft>
                <a:buNone/>
              </a:pPr>
              <a:r>
                <a:rPr lang="en-AU" altLang="en-US" sz="2400" b="1">
                  <a:solidFill>
                    <a:srgbClr val="E52212"/>
                  </a:solidFill>
                </a:rPr>
                <a:t>Reusable</a:t>
              </a:r>
            </a:p>
          </p:txBody>
        </p:sp>
      </p:grpSp>
      <p:pic>
        <p:nvPicPr>
          <p:cNvPr id="4100" name="Picture 4" descr="Open Data">
            <a:extLst>
              <a:ext uri="{FF2B5EF4-FFF2-40B4-BE49-F238E27FC236}">
                <a16:creationId xmlns:a16="http://schemas.microsoft.com/office/drawing/2014/main" id="{98613C47-0ADA-4A0D-B7A9-8419845691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014" r="20014"/>
          <a:stretch/>
        </p:blipFill>
        <p:spPr bwMode="auto">
          <a:xfrm>
            <a:off x="6679895" y="4211923"/>
            <a:ext cx="841782" cy="7558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Open Publications">
            <a:extLst>
              <a:ext uri="{FF2B5EF4-FFF2-40B4-BE49-F238E27FC236}">
                <a16:creationId xmlns:a16="http://schemas.microsoft.com/office/drawing/2014/main" id="{1A8D44F6-8504-4B2D-BCC2-2768A181CD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014" r="20014"/>
          <a:stretch/>
        </p:blipFill>
        <p:spPr bwMode="auto">
          <a:xfrm>
            <a:off x="6679895" y="3160563"/>
            <a:ext cx="841782" cy="7558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Open Learning &amp; Teaching">
            <a:extLst>
              <a:ext uri="{FF2B5EF4-FFF2-40B4-BE49-F238E27FC236}">
                <a16:creationId xmlns:a16="http://schemas.microsoft.com/office/drawing/2014/main" id="{7EAEEB1F-52F5-4861-80BA-AC147809D3B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0014" r="20014"/>
          <a:stretch/>
        </p:blipFill>
        <p:spPr bwMode="auto">
          <a:xfrm>
            <a:off x="6679895" y="2198343"/>
            <a:ext cx="841782" cy="75580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A9A7F68-C586-41C5-806D-41306751FC56}"/>
              </a:ext>
            </a:extLst>
          </p:cNvPr>
          <p:cNvSpPr/>
          <p:nvPr/>
        </p:nvSpPr>
        <p:spPr>
          <a:xfrm>
            <a:off x="11851523" y="6603908"/>
            <a:ext cx="340477" cy="261610"/>
          </a:xfrm>
          <a:prstGeom prst="rect">
            <a:avLst/>
          </a:prstGeom>
        </p:spPr>
        <p:txBody>
          <a:bodyPr wrap="square">
            <a:spAutoFit/>
          </a:bodyPr>
          <a:lstStyle/>
          <a:p>
            <a:r>
              <a:rPr lang="en-US" sz="1100"/>
              <a:t>TS</a:t>
            </a:r>
          </a:p>
        </p:txBody>
      </p:sp>
    </p:spTree>
    <p:extLst>
      <p:ext uri="{BB962C8B-B14F-4D97-AF65-F5344CB8AC3E}">
        <p14:creationId xmlns:p14="http://schemas.microsoft.com/office/powerpoint/2010/main" val="71792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fade">
                                      <p:cBhvr>
                                        <p:cTn id="7" dur="500"/>
                                        <p:tgtEl>
                                          <p:spTgt spid="41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bg/>
                                          </p:spTgt>
                                        </p:tgtEl>
                                        <p:attrNameLst>
                                          <p:attrName>style.visibility</p:attrName>
                                        </p:attrNameLst>
                                      </p:cBhvr>
                                      <p:to>
                                        <p:strVal val="visible"/>
                                      </p:to>
                                    </p:set>
                                    <p:animEffect transition="in" filter="fade">
                                      <p:cBhvr>
                                        <p:cTn id="10" dur="500"/>
                                        <p:tgtEl>
                                          <p:spTgt spid="9">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500"/>
                                        <p:tgtEl>
                                          <p:spTgt spid="10">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2"/>
                                        </p:tgtEl>
                                        <p:attrNameLst>
                                          <p:attrName>style.visibility</p:attrName>
                                        </p:attrNameLst>
                                      </p:cBhvr>
                                      <p:to>
                                        <p:strVal val="visible"/>
                                      </p:to>
                                    </p:set>
                                    <p:animEffect transition="in" filter="fade">
                                      <p:cBhvr>
                                        <p:cTn id="27" dur="500"/>
                                        <p:tgtEl>
                                          <p:spTgt spid="410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xEl>
                                              <p:pRg st="3" end="3"/>
                                            </p:txEl>
                                          </p:spTgt>
                                        </p:tgtEl>
                                        <p:attrNameLst>
                                          <p:attrName>style.visibility</p:attrName>
                                        </p:attrNameLst>
                                      </p:cBhvr>
                                      <p:to>
                                        <p:strVal val="visible"/>
                                      </p:to>
                                    </p:set>
                                    <p:animEffect transition="in" filter="fade">
                                      <p:cBhvr>
                                        <p:cTn id="30" dur="500"/>
                                        <p:tgtEl>
                                          <p:spTgt spid="10">
                                            <p:txEl>
                                              <p:pRg st="3" end="3"/>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500"/>
                                        <p:tgtEl>
                                          <p:spTgt spid="10">
                                            <p:txEl>
                                              <p:pRg st="4" end="4"/>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Effect transition="in" filter="fade">
                                      <p:cBhvr>
                                        <p:cTn id="36" dur="500"/>
                                        <p:tgtEl>
                                          <p:spTgt spid="10">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00"/>
                                        </p:tgtEl>
                                        <p:attrNameLst>
                                          <p:attrName>style.visibility</p:attrName>
                                        </p:attrNameLst>
                                      </p:cBhvr>
                                      <p:to>
                                        <p:strVal val="visible"/>
                                      </p:to>
                                    </p:set>
                                    <p:animEffect transition="in" filter="fade">
                                      <p:cBhvr>
                                        <p:cTn id="41" dur="500"/>
                                        <p:tgtEl>
                                          <p:spTgt spid="410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Effect transition="in" filter="fade">
                                      <p:cBhvr>
                                        <p:cTn id="44" dur="500"/>
                                        <p:tgtEl>
                                          <p:spTgt spid="10">
                                            <p:txEl>
                                              <p:pRg st="6" end="6"/>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fade">
                                      <p:cBhvr>
                                        <p:cTn id="47" dur="500"/>
                                        <p:tgtEl>
                                          <p:spTgt spid="10">
                                            <p:txEl>
                                              <p:pRg st="7" end="7"/>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xEl>
                                              <p:pRg st="8" end="8"/>
                                            </p:txEl>
                                          </p:spTgt>
                                        </p:tgtEl>
                                        <p:attrNameLst>
                                          <p:attrName>style.visibility</p:attrName>
                                        </p:attrNameLst>
                                      </p:cBhvr>
                                      <p:to>
                                        <p:strVal val="visible"/>
                                      </p:to>
                                    </p:set>
                                    <p:animEffect transition="in" filter="fade">
                                      <p:cBhvr>
                                        <p:cTn id="50" dur="500"/>
                                        <p:tgtEl>
                                          <p:spTgt spid="10">
                                            <p:txEl>
                                              <p:pRg st="8" end="8"/>
                                            </p:txEl>
                                          </p:spTgt>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0">
                                            <p:txEl>
                                              <p:pRg st="9" end="9"/>
                                            </p:txEl>
                                          </p:spTgt>
                                        </p:tgtEl>
                                        <p:attrNameLst>
                                          <p:attrName>style.visibility</p:attrName>
                                        </p:attrNameLst>
                                      </p:cBhvr>
                                      <p:to>
                                        <p:strVal val="visible"/>
                                      </p:to>
                                    </p:set>
                                    <p:animEffect transition="in" filter="fade">
                                      <p:cBhvr>
                                        <p:cTn id="54"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10"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1D39BE-5A02-4E55-8E39-42EEB3FFFE70}"/>
              </a:ext>
            </a:extLst>
          </p:cNvPr>
          <p:cNvSpPr>
            <a:spLocks noGrp="1"/>
          </p:cNvSpPr>
          <p:nvPr>
            <p:ph idx="1"/>
          </p:nvPr>
        </p:nvSpPr>
        <p:spPr>
          <a:xfrm>
            <a:off x="838200" y="2038350"/>
            <a:ext cx="10515600" cy="4362450"/>
          </a:xfrm>
        </p:spPr>
        <p:txBody>
          <a:bodyPr/>
          <a:lstStyle/>
          <a:p>
            <a:pPr marL="0" indent="0">
              <a:buNone/>
            </a:pPr>
            <a:r>
              <a:rPr lang="en-AU" sz="1400" b="1" dirty="0"/>
              <a:t>Steven Chang, La Trobe University</a:t>
            </a:r>
          </a:p>
          <a:p>
            <a:pPr marL="0" indent="0">
              <a:buNone/>
            </a:pPr>
            <a:r>
              <a:rPr lang="en-AU" sz="1400" i="1" dirty="0"/>
              <a:t>Coordinator, Digital Literacies and Open Education (Library)</a:t>
            </a:r>
          </a:p>
          <a:p>
            <a:pPr marL="0" indent="0">
              <a:buNone/>
            </a:pPr>
            <a:r>
              <a:rPr lang="en-AU" sz="1400" dirty="0"/>
              <a:t>	Email: </a:t>
            </a:r>
            <a:r>
              <a:rPr lang="en-AU" sz="1400" dirty="0">
                <a:hlinkClick r:id="rId2"/>
              </a:rPr>
              <a:t>s.chang@latrobe.edu.au</a:t>
            </a:r>
            <a:r>
              <a:rPr lang="en-AU" sz="1400" dirty="0"/>
              <a:t> </a:t>
            </a:r>
          </a:p>
          <a:p>
            <a:pPr marL="0" indent="0">
              <a:buNone/>
            </a:pPr>
            <a:r>
              <a:rPr lang="en-AU" sz="1400" dirty="0"/>
              <a:t>	Twitter: </a:t>
            </a:r>
            <a:r>
              <a:rPr lang="en-AU" sz="1400" dirty="0">
                <a:hlinkClick r:id="rId3"/>
              </a:rPr>
              <a:t>@StevenPChang</a:t>
            </a:r>
            <a:endParaRPr lang="en-AU" sz="1400" dirty="0"/>
          </a:p>
          <a:p>
            <a:pPr marL="0" indent="0">
              <a:buNone/>
            </a:pPr>
            <a:r>
              <a:rPr lang="en-AU" sz="1400" dirty="0"/>
              <a:t>	LinkedIn: </a:t>
            </a:r>
            <a:r>
              <a:rPr lang="en-AU" sz="1400" dirty="0">
                <a:hlinkClick r:id="rId4"/>
              </a:rPr>
              <a:t>https://www.linkedin.com/in/stevenchang1/</a:t>
            </a:r>
            <a:r>
              <a:rPr lang="en-AU" sz="1400" dirty="0"/>
              <a:t> </a:t>
            </a:r>
          </a:p>
          <a:p>
            <a:pPr marL="0" indent="0">
              <a:buNone/>
            </a:pPr>
            <a:endParaRPr lang="en-AU" sz="1400" dirty="0"/>
          </a:p>
          <a:p>
            <a:pPr marL="0" indent="0">
              <a:buNone/>
            </a:pPr>
            <a:r>
              <a:rPr lang="en-AU" sz="1400" b="1" dirty="0"/>
              <a:t>Thomas Shafee, La Trobe University</a:t>
            </a:r>
          </a:p>
          <a:p>
            <a:pPr marL="0" indent="0">
              <a:buNone/>
            </a:pPr>
            <a:r>
              <a:rPr lang="en-AU" sz="1400" i="1" dirty="0"/>
              <a:t>Officer, Research Data Outputs (Library)</a:t>
            </a:r>
          </a:p>
          <a:p>
            <a:pPr marL="0" indent="0">
              <a:buNone/>
            </a:pPr>
            <a:r>
              <a:rPr lang="en-AU" sz="1400" dirty="0"/>
              <a:t>	Email: </a:t>
            </a:r>
            <a:r>
              <a:rPr lang="en-AU" sz="1400" dirty="0">
                <a:hlinkClick r:id="rId5"/>
              </a:rPr>
              <a:t>t.shafee@latrobe.edu.au</a:t>
            </a:r>
            <a:r>
              <a:rPr lang="en-AU" sz="1400" dirty="0"/>
              <a:t> </a:t>
            </a:r>
          </a:p>
          <a:p>
            <a:pPr marL="0" indent="0">
              <a:buNone/>
            </a:pPr>
            <a:r>
              <a:rPr lang="en-AU" sz="1400" dirty="0"/>
              <a:t>	LinkedIn: </a:t>
            </a:r>
            <a:r>
              <a:rPr lang="en-AU" sz="1400" dirty="0">
                <a:hlinkClick r:id="rId6"/>
              </a:rPr>
              <a:t>https://www.linkedin.com/in/t-shafee/</a:t>
            </a:r>
            <a:endParaRPr lang="en-AU" sz="1400" dirty="0"/>
          </a:p>
          <a:p>
            <a:pPr marL="0" indent="0">
              <a:buNone/>
            </a:pPr>
            <a:endParaRPr lang="en-AU" sz="1400" dirty="0"/>
          </a:p>
        </p:txBody>
      </p:sp>
      <p:sp>
        <p:nvSpPr>
          <p:cNvPr id="3" name="Title 2">
            <a:extLst>
              <a:ext uri="{FF2B5EF4-FFF2-40B4-BE49-F238E27FC236}">
                <a16:creationId xmlns:a16="http://schemas.microsoft.com/office/drawing/2014/main" id="{D2F80800-6DF7-48E2-A6C4-85134EF7A3C6}"/>
              </a:ext>
            </a:extLst>
          </p:cNvPr>
          <p:cNvSpPr>
            <a:spLocks noGrp="1"/>
          </p:cNvSpPr>
          <p:nvPr>
            <p:ph type="title"/>
          </p:nvPr>
        </p:nvSpPr>
        <p:spPr/>
        <p:txBody>
          <a:bodyPr/>
          <a:lstStyle/>
          <a:p>
            <a:r>
              <a:rPr lang="en-AU" dirty="0"/>
              <a:t>Stay in touch</a:t>
            </a:r>
          </a:p>
        </p:txBody>
      </p:sp>
      <p:pic>
        <p:nvPicPr>
          <p:cNvPr id="5" name="Picture 4">
            <a:extLst>
              <a:ext uri="{FF2B5EF4-FFF2-40B4-BE49-F238E27FC236}">
                <a16:creationId xmlns:a16="http://schemas.microsoft.com/office/drawing/2014/main" id="{642610AA-9EC1-4AC6-BD17-F3A087F5D470}"/>
              </a:ext>
            </a:extLst>
          </p:cNvPr>
          <p:cNvPicPr>
            <a:picLocks noChangeAspect="1"/>
          </p:cNvPicPr>
          <p:nvPr/>
        </p:nvPicPr>
        <p:blipFill>
          <a:blip r:embed="rId7"/>
          <a:stretch>
            <a:fillRect/>
          </a:stretch>
        </p:blipFill>
        <p:spPr>
          <a:xfrm>
            <a:off x="6380274" y="1377692"/>
            <a:ext cx="2502029" cy="5023108"/>
          </a:xfrm>
          <a:prstGeom prst="rect">
            <a:avLst/>
          </a:prstGeom>
        </p:spPr>
      </p:pic>
    </p:spTree>
    <p:extLst>
      <p:ext uri="{BB962C8B-B14F-4D97-AF65-F5344CB8AC3E}">
        <p14:creationId xmlns:p14="http://schemas.microsoft.com/office/powerpoint/2010/main" val="30949413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CB0629-5436-4F80-BC30-3288C95C01D8}"/>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26DDEB6B-46AE-43D1-AE81-878D48B2FB14}"/>
              </a:ext>
            </a:extLst>
          </p:cNvPr>
          <p:cNvSpPr>
            <a:spLocks noGrp="1"/>
          </p:cNvSpPr>
          <p:nvPr>
            <p:ph type="title"/>
          </p:nvPr>
        </p:nvSpPr>
        <p:spPr/>
        <p:txBody>
          <a:bodyPr/>
          <a:lstStyle/>
          <a:p>
            <a:r>
              <a:rPr lang="en-AU" dirty="0"/>
              <a:t>Bonus slides…</a:t>
            </a:r>
          </a:p>
        </p:txBody>
      </p:sp>
    </p:spTree>
    <p:extLst>
      <p:ext uri="{BB962C8B-B14F-4D97-AF65-F5344CB8AC3E}">
        <p14:creationId xmlns:p14="http://schemas.microsoft.com/office/powerpoint/2010/main" val="12034205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0C5C58-0221-4AC2-8163-E8FFEDD26D15}"/>
              </a:ext>
            </a:extLst>
          </p:cNvPr>
          <p:cNvSpPr/>
          <p:nvPr/>
        </p:nvSpPr>
        <p:spPr>
          <a:xfrm>
            <a:off x="6178676" y="6381135"/>
            <a:ext cx="6013324" cy="476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2">
            <a:extLst>
              <a:ext uri="{FF2B5EF4-FFF2-40B4-BE49-F238E27FC236}">
                <a16:creationId xmlns:a16="http://schemas.microsoft.com/office/drawing/2014/main" id="{C6388A6B-65D3-48BC-9780-8FD72BB7A6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479"/>
          <a:stretch/>
        </p:blipFill>
        <p:spPr bwMode="auto">
          <a:xfrm rot="16200000">
            <a:off x="6904464" y="2040067"/>
            <a:ext cx="5940755" cy="310251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4B639321-5222-4AB6-892D-A1E9443EA11D}"/>
              </a:ext>
            </a:extLst>
          </p:cNvPr>
          <p:cNvSpPr/>
          <p:nvPr/>
        </p:nvSpPr>
        <p:spPr>
          <a:xfrm>
            <a:off x="6096000" y="6613713"/>
            <a:ext cx="6096000" cy="276999"/>
          </a:xfrm>
          <a:prstGeom prst="rect">
            <a:avLst/>
          </a:prstGeom>
        </p:spPr>
        <p:txBody>
          <a:bodyPr wrap="square" lIns="0" rIns="0">
            <a:spAutoFit/>
          </a:bodyPr>
          <a:lstStyle/>
          <a:p>
            <a:pPr algn="ctr"/>
            <a:r>
              <a:rPr lang="en-AU" sz="1200">
                <a:solidFill>
                  <a:schemeClr val="tx1">
                    <a:lumMod val="65000"/>
                    <a:lumOff val="35000"/>
                  </a:schemeClr>
                </a:solidFill>
                <a:hlinkClick r:id="rId4">
                  <a:extLst>
                    <a:ext uri="{A12FA001-AC4F-418D-AE19-62706E023703}">
                      <ahyp:hlinkClr xmlns:ahyp="http://schemas.microsoft.com/office/drawing/2018/hyperlinkcolor" val="tx"/>
                    </a:ext>
                  </a:extLst>
                </a:hlinkClick>
              </a:rPr>
              <a:t>commons.wikimedia.org/wiki/</a:t>
            </a:r>
            <a:r>
              <a:rPr lang="en-AU" sz="1200" err="1">
                <a:solidFill>
                  <a:schemeClr val="tx1">
                    <a:lumMod val="65000"/>
                    <a:lumOff val="35000"/>
                  </a:schemeClr>
                </a:solidFill>
                <a:hlinkClick r:id="rId4">
                  <a:extLst>
                    <a:ext uri="{A12FA001-AC4F-418D-AE19-62706E023703}">
                      <ahyp:hlinkClr xmlns:ahyp="http://schemas.microsoft.com/office/drawing/2018/hyperlinkcolor" val="tx"/>
                    </a:ext>
                  </a:extLst>
                </a:hlinkClick>
              </a:rPr>
              <a:t>File:Open_access_citation_advantage.png</a:t>
            </a:r>
            <a:r>
              <a:rPr lang="en-AU" sz="1200">
                <a:solidFill>
                  <a:schemeClr val="tx1">
                    <a:lumMod val="65000"/>
                    <a:lumOff val="35000"/>
                  </a:schemeClr>
                </a:solidFill>
              </a:rPr>
              <a:t>, Thomas Shafee, CC BY</a:t>
            </a:r>
            <a:endParaRPr lang="en-AU" sz="1600">
              <a:solidFill>
                <a:schemeClr val="tx1">
                  <a:lumMod val="65000"/>
                  <a:lumOff val="35000"/>
                </a:schemeClr>
              </a:solidFill>
            </a:endParaRPr>
          </a:p>
        </p:txBody>
      </p:sp>
      <p:sp>
        <p:nvSpPr>
          <p:cNvPr id="18" name="Rectangle 17">
            <a:extLst>
              <a:ext uri="{FF2B5EF4-FFF2-40B4-BE49-F238E27FC236}">
                <a16:creationId xmlns:a16="http://schemas.microsoft.com/office/drawing/2014/main" id="{DCEB7A3A-044F-4C9C-8A8E-8D4A77C55AE5}"/>
              </a:ext>
            </a:extLst>
          </p:cNvPr>
          <p:cNvSpPr/>
          <p:nvPr/>
        </p:nvSpPr>
        <p:spPr>
          <a:xfrm rot="5400000">
            <a:off x="10473397" y="2524617"/>
            <a:ext cx="2982631" cy="413959"/>
          </a:xfrm>
          <a:prstGeom prst="rect">
            <a:avLst/>
          </a:prstGeom>
        </p:spPr>
        <p:txBody>
          <a:bodyPr wrap="square" lIns="0" tIns="0" rIns="0" bIns="0">
            <a:spAutoFit/>
          </a:bodyPr>
          <a:lstStyle/>
          <a:p>
            <a:pPr algn="r">
              <a:lnSpc>
                <a:spcPct val="150000"/>
              </a:lnSpc>
              <a:spcAft>
                <a:spcPts val="0"/>
              </a:spcAft>
            </a:pPr>
            <a:r>
              <a:rPr lang="en-AU" sz="2000" err="1"/>
              <a:t>OA:non-OA</a:t>
            </a:r>
            <a:r>
              <a:rPr lang="en-AU" sz="2000"/>
              <a:t> citation ratio</a:t>
            </a:r>
          </a:p>
        </p:txBody>
      </p:sp>
      <p:sp>
        <p:nvSpPr>
          <p:cNvPr id="14" name="Text Placeholder 3">
            <a:extLst>
              <a:ext uri="{FF2B5EF4-FFF2-40B4-BE49-F238E27FC236}">
                <a16:creationId xmlns:a16="http://schemas.microsoft.com/office/drawing/2014/main" id="{94C69A81-8297-4D85-B0F2-8E2F9579AB5C}"/>
              </a:ext>
            </a:extLst>
          </p:cNvPr>
          <p:cNvSpPr txBox="1">
            <a:spLocks/>
          </p:cNvSpPr>
          <p:nvPr/>
        </p:nvSpPr>
        <p:spPr bwMode="auto">
          <a:xfrm>
            <a:off x="6178676" y="2734052"/>
            <a:ext cx="2475240" cy="211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15895" indent="-215895" algn="l" rtl="0" eaLnBrk="1" fontAlgn="base" hangingPunct="1">
              <a:spcBef>
                <a:spcPct val="0"/>
              </a:spcBef>
              <a:spcAft>
                <a:spcPts val="1500"/>
              </a:spcAft>
              <a:buClr>
                <a:srgbClr val="E52212"/>
              </a:buClr>
              <a:buSzPct val="100000"/>
              <a:buFont typeface="Wingdings 2" panose="05020102010507070707" pitchFamily="18" charset="2"/>
              <a:buChar char=""/>
              <a:defRPr lang="en-US" altLang="en-US" sz="16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471476" indent="-241294" algn="l" rtl="0" eaLnBrk="1" fontAlgn="base" hangingPunct="1">
              <a:lnSpc>
                <a:spcPct val="90000"/>
              </a:lnSpc>
              <a:spcBef>
                <a:spcPts val="500"/>
              </a:spcBef>
              <a:spcAft>
                <a:spcPts val="1000"/>
              </a:spcAft>
              <a:buClr>
                <a:srgbClr val="E52212"/>
              </a:buClr>
              <a:buSzPct val="100000"/>
              <a:buFont typeface="Roboto Condensed" panose="02000000000000000000" pitchFamily="2"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2pPr>
            <a:lvl3pPr marL="536561" indent="-176209" algn="l" rtl="0" eaLnBrk="1" fontAlgn="base" hangingPunct="1">
              <a:lnSpc>
                <a:spcPct val="90000"/>
              </a:lnSpc>
              <a:spcBef>
                <a:spcPts val="500"/>
              </a:spcBef>
              <a:spcAft>
                <a:spcPts val="1000"/>
              </a:spcAft>
              <a:buClr>
                <a:srgbClr val="E52212"/>
              </a:buClr>
              <a:buSzPct val="100000"/>
              <a:buFont typeface="Wingdings 2" panose="05020102010507070707" pitchFamily="18" charset="2"/>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600160"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4pPr>
            <a:lvl5pPr marL="2057349" indent="-228594" algn="l" rtl="0" eaLnBrk="1" fontAlgn="base" hangingPunct="1">
              <a:lnSpc>
                <a:spcPct val="90000"/>
              </a:lnSpc>
              <a:spcBef>
                <a:spcPts val="500"/>
              </a:spcBef>
              <a:spcAft>
                <a:spcPts val="1000"/>
              </a:spcAft>
              <a:buClr>
                <a:srgbClr val="E52212"/>
              </a:buClr>
              <a:buSzPct val="150000"/>
              <a:buFont typeface="Arial" panose="020B0604020202020204" pitchFamily="34" charset="0"/>
              <a:buChar char="•"/>
              <a:defRPr lang="en-US" altLang="en-US" sz="1600" kern="1200" dirty="0">
                <a:solidFill>
                  <a:srgbClr val="A6A6A6"/>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0"/>
              </a:spcAft>
              <a:buNone/>
            </a:pPr>
            <a:r>
              <a:rPr lang="en-AU" altLang="en-US" sz="1900" b="1"/>
              <a:t>OA publications</a:t>
            </a:r>
          </a:p>
          <a:p>
            <a:pPr marL="0" indent="0">
              <a:lnSpc>
                <a:spcPct val="150000"/>
              </a:lnSpc>
              <a:spcAft>
                <a:spcPts val="0"/>
              </a:spcAft>
              <a:buNone/>
            </a:pPr>
            <a:r>
              <a:rPr lang="en-AU" altLang="en-US" sz="1900" b="1">
                <a:solidFill>
                  <a:srgbClr val="E52212"/>
                </a:solidFill>
              </a:rPr>
              <a:t>+30-800% citations</a:t>
            </a:r>
          </a:p>
          <a:p>
            <a:pPr marL="230182" lvl="1" indent="0">
              <a:lnSpc>
                <a:spcPct val="100000"/>
              </a:lnSpc>
              <a:spcAft>
                <a:spcPts val="0"/>
              </a:spcAft>
              <a:buNone/>
            </a:pPr>
            <a:endParaRPr lang="en-AU" altLang="en-US" sz="1900" b="1">
              <a:solidFill>
                <a:srgbClr val="E52212"/>
              </a:solidFill>
            </a:endParaRPr>
          </a:p>
          <a:p>
            <a:pPr marL="0" indent="-25399">
              <a:spcAft>
                <a:spcPts val="0"/>
              </a:spcAft>
              <a:buNone/>
            </a:pPr>
            <a:r>
              <a:rPr lang="en-AU" altLang="en-US" sz="1900" b="1"/>
              <a:t>OA associated data </a:t>
            </a:r>
            <a:r>
              <a:rPr lang="en-AU" altLang="en-US" sz="1900" b="1">
                <a:solidFill>
                  <a:srgbClr val="E52212"/>
                </a:solidFill>
              </a:rPr>
              <a:t>+20-60% citations</a:t>
            </a:r>
          </a:p>
        </p:txBody>
      </p:sp>
      <p:sp>
        <p:nvSpPr>
          <p:cNvPr id="24" name="Rectangle 23">
            <a:extLst>
              <a:ext uri="{FF2B5EF4-FFF2-40B4-BE49-F238E27FC236}">
                <a16:creationId xmlns:a16="http://schemas.microsoft.com/office/drawing/2014/main" id="{02696ED6-4FB9-40ED-9445-2D4266563A94}"/>
              </a:ext>
            </a:extLst>
          </p:cNvPr>
          <p:cNvSpPr/>
          <p:nvPr/>
        </p:nvSpPr>
        <p:spPr>
          <a:xfrm>
            <a:off x="11444578" y="4486619"/>
            <a:ext cx="250845" cy="431824"/>
          </a:xfrm>
          <a:prstGeom prst="rect">
            <a:avLst/>
          </a:prstGeom>
        </p:spPr>
        <p:txBody>
          <a:bodyPr wrap="none" lIns="0" tIns="0" rIns="0" bIns="0">
            <a:spAutoFit/>
          </a:bodyPr>
          <a:lstStyle/>
          <a:p>
            <a:pPr algn="r">
              <a:lnSpc>
                <a:spcPct val="150000"/>
              </a:lnSpc>
              <a:spcAft>
                <a:spcPts val="0"/>
              </a:spcAft>
            </a:pPr>
            <a:r>
              <a:rPr lang="en-AU"/>
              <a:t>1x</a:t>
            </a:r>
          </a:p>
        </p:txBody>
      </p:sp>
      <p:sp>
        <p:nvSpPr>
          <p:cNvPr id="26" name="Rectangle 25">
            <a:extLst>
              <a:ext uri="{FF2B5EF4-FFF2-40B4-BE49-F238E27FC236}">
                <a16:creationId xmlns:a16="http://schemas.microsoft.com/office/drawing/2014/main" id="{50C02E32-BB99-4FEB-8FB8-A151789E50B5}"/>
              </a:ext>
            </a:extLst>
          </p:cNvPr>
          <p:cNvSpPr/>
          <p:nvPr/>
        </p:nvSpPr>
        <p:spPr>
          <a:xfrm>
            <a:off x="11444578" y="237056"/>
            <a:ext cx="386486" cy="431824"/>
          </a:xfrm>
          <a:prstGeom prst="rect">
            <a:avLst/>
          </a:prstGeom>
        </p:spPr>
        <p:txBody>
          <a:bodyPr wrap="none" lIns="0" tIns="0" rIns="0" bIns="0">
            <a:spAutoFit/>
          </a:bodyPr>
          <a:lstStyle/>
          <a:p>
            <a:pPr algn="r">
              <a:lnSpc>
                <a:spcPct val="150000"/>
              </a:lnSpc>
              <a:spcAft>
                <a:spcPts val="0"/>
              </a:spcAft>
            </a:pPr>
            <a:r>
              <a:rPr lang="en-AU"/>
              <a:t>10x</a:t>
            </a:r>
          </a:p>
        </p:txBody>
      </p:sp>
      <p:sp>
        <p:nvSpPr>
          <p:cNvPr id="27" name="Rectangle 26">
            <a:extLst>
              <a:ext uri="{FF2B5EF4-FFF2-40B4-BE49-F238E27FC236}">
                <a16:creationId xmlns:a16="http://schemas.microsoft.com/office/drawing/2014/main" id="{88B65EC8-2133-499E-93BF-3932C7D3C286}"/>
              </a:ext>
            </a:extLst>
          </p:cNvPr>
          <p:cNvSpPr/>
          <p:nvPr/>
        </p:nvSpPr>
        <p:spPr>
          <a:xfrm>
            <a:off x="11444578" y="2258140"/>
            <a:ext cx="250845" cy="431824"/>
          </a:xfrm>
          <a:prstGeom prst="rect">
            <a:avLst/>
          </a:prstGeom>
        </p:spPr>
        <p:txBody>
          <a:bodyPr wrap="none" lIns="0" tIns="0" rIns="0" bIns="0">
            <a:spAutoFit/>
          </a:bodyPr>
          <a:lstStyle/>
          <a:p>
            <a:pPr algn="r">
              <a:lnSpc>
                <a:spcPct val="150000"/>
              </a:lnSpc>
              <a:spcAft>
                <a:spcPts val="0"/>
              </a:spcAft>
            </a:pPr>
            <a:r>
              <a:rPr lang="en-AU"/>
              <a:t>3x</a:t>
            </a:r>
          </a:p>
        </p:txBody>
      </p:sp>
      <p:cxnSp>
        <p:nvCxnSpPr>
          <p:cNvPr id="28" name="Straight Connector 27">
            <a:extLst>
              <a:ext uri="{FF2B5EF4-FFF2-40B4-BE49-F238E27FC236}">
                <a16:creationId xmlns:a16="http://schemas.microsoft.com/office/drawing/2014/main" id="{E0BBC696-F8BB-4643-BE1C-C0B70CA61FD7}"/>
              </a:ext>
            </a:extLst>
          </p:cNvPr>
          <p:cNvCxnSpPr>
            <a:cxnSpLocks/>
          </p:cNvCxnSpPr>
          <p:nvPr/>
        </p:nvCxnSpPr>
        <p:spPr>
          <a:xfrm>
            <a:off x="11426100" y="296296"/>
            <a:ext cx="0" cy="48665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 Placeholder 28">
            <a:extLst>
              <a:ext uri="{FF2B5EF4-FFF2-40B4-BE49-F238E27FC236}">
                <a16:creationId xmlns:a16="http://schemas.microsoft.com/office/drawing/2014/main" id="{1A191321-599A-49BB-958B-C09F2DB7D39B}"/>
              </a:ext>
            </a:extLst>
          </p:cNvPr>
          <p:cNvSpPr txBox="1">
            <a:spLocks/>
          </p:cNvSpPr>
          <p:nvPr/>
        </p:nvSpPr>
        <p:spPr bwMode="auto">
          <a:xfrm>
            <a:off x="6221508" y="296296"/>
            <a:ext cx="3939247" cy="77501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144000" tIns="36000" rIns="144000" bIns="0" numCol="1" anchor="ctr" anchorCtr="0" compatLnSpc="1">
            <a:prstTxWarp prst="textNoShape">
              <a:avLst/>
            </a:prstTxWarp>
            <a:spAutoFit/>
          </a:bodyPr>
          <a:lstStyle>
            <a:lvl1pPr marL="0" indent="0" algn="l" rtl="0" eaLnBrk="1" fontAlgn="base" hangingPunct="1">
              <a:lnSpc>
                <a:spcPct val="100000"/>
              </a:lnSpc>
              <a:spcBef>
                <a:spcPts val="0"/>
              </a:spcBef>
              <a:spcAft>
                <a:spcPts val="1500"/>
              </a:spcAft>
              <a:buClr>
                <a:srgbClr val="E52212"/>
              </a:buClr>
              <a:buSzPct val="100000"/>
              <a:buFont typeface="Wingdings 2" panose="05020102010507070707" pitchFamily="18" charset="2"/>
              <a:buNone/>
              <a:defRPr lang="en-US" altLang="en-US" sz="4800" b="1" kern="1200">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vl2pPr marL="457200" indent="0" algn="l" rtl="0" eaLnBrk="1" fontAlgn="base" hangingPunct="1">
              <a:lnSpc>
                <a:spcPct val="90000"/>
              </a:lnSpc>
              <a:spcBef>
                <a:spcPts val="500"/>
              </a:spcBef>
              <a:spcAft>
                <a:spcPts val="1000"/>
              </a:spcAft>
              <a:buClrTx/>
              <a:buSzPct val="100000"/>
              <a:buFont typeface="Roboto Condensed" panose="02000000000000000000" pitchFamily="2" charset="0"/>
              <a:buNone/>
              <a:defRPr lang="en-US" altLang="en-US" sz="20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2pPr>
            <a:lvl3pPr marL="914400" indent="0" algn="l" rtl="0" eaLnBrk="1" fontAlgn="base" hangingPunct="1">
              <a:lnSpc>
                <a:spcPct val="90000"/>
              </a:lnSpc>
              <a:spcBef>
                <a:spcPts val="500"/>
              </a:spcBef>
              <a:spcAft>
                <a:spcPts val="1000"/>
              </a:spcAft>
              <a:buClrTx/>
              <a:buSzPct val="100000"/>
              <a:buFont typeface="Arial" panose="020B0604020202020204" pitchFamily="34" charset="0"/>
              <a:buNone/>
              <a:tabLst>
                <a:tab pos="625475" algn="l"/>
              </a:tabLst>
              <a:defRPr lang="en-US" altLang="en-US" sz="18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3pPr>
            <a:lvl4pPr marL="1371600" indent="0" algn="l" rtl="0" eaLnBrk="1" fontAlgn="base" hangingPunct="1">
              <a:lnSpc>
                <a:spcPct val="90000"/>
              </a:lnSpc>
              <a:spcBef>
                <a:spcPts val="500"/>
              </a:spcBef>
              <a:spcAft>
                <a:spcPts val="1000"/>
              </a:spcAft>
              <a:buClr>
                <a:srgbClr val="E52212"/>
              </a:buClr>
              <a:buSzPct val="150000"/>
              <a:buFont typeface="Arial" panose="020B0604020202020204" pitchFamily="34" charset="0"/>
              <a:buNone/>
              <a:defRPr lang="en-US" altLang="en-US" sz="16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4pPr>
            <a:lvl5pPr marL="1828800" indent="0" algn="l" rtl="0" eaLnBrk="1" fontAlgn="base" hangingPunct="1">
              <a:lnSpc>
                <a:spcPct val="90000"/>
              </a:lnSpc>
              <a:spcBef>
                <a:spcPts val="500"/>
              </a:spcBef>
              <a:spcAft>
                <a:spcPts val="1000"/>
              </a:spcAft>
              <a:buClr>
                <a:srgbClr val="E52212"/>
              </a:buClr>
              <a:buSzPct val="150000"/>
              <a:buFont typeface="Arial" panose="020B0604020202020204" pitchFamily="34" charset="0"/>
              <a:buNone/>
              <a:defRPr lang="en-US" altLang="en-US" sz="1600" kern="1200">
                <a:solidFill>
                  <a:schemeClr val="tx1">
                    <a:tint val="75000"/>
                  </a:schemeClr>
                </a:solidFill>
                <a:latin typeface="Roboto Condensed" panose="02000000000000000000" pitchFamily="2" charset="0"/>
                <a:ea typeface="Roboto Condensed" panose="02000000000000000000" pitchFamily="2" charset="0"/>
                <a:cs typeface="Roboto Condensed" panose="02000000000000000000"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AU"/>
              <a:t>Benefits to you</a:t>
            </a:r>
          </a:p>
        </p:txBody>
      </p:sp>
      <p:sp>
        <p:nvSpPr>
          <p:cNvPr id="15" name="Rectangle 14">
            <a:extLst>
              <a:ext uri="{FF2B5EF4-FFF2-40B4-BE49-F238E27FC236}">
                <a16:creationId xmlns:a16="http://schemas.microsoft.com/office/drawing/2014/main" id="{D79326C0-0CBC-4277-97EC-3CB5F60ED937}"/>
              </a:ext>
            </a:extLst>
          </p:cNvPr>
          <p:cNvSpPr/>
          <p:nvPr/>
        </p:nvSpPr>
        <p:spPr>
          <a:xfrm>
            <a:off x="8458200" y="3295650"/>
            <a:ext cx="542925" cy="7143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w="38100">
                <a:solidFill>
                  <a:schemeClr val="tx1"/>
                </a:solidFill>
              </a:ln>
            </a:endParaRPr>
          </a:p>
        </p:txBody>
      </p:sp>
      <p:pic>
        <p:nvPicPr>
          <p:cNvPr id="16" name="Picture 2">
            <a:extLst>
              <a:ext uri="{FF2B5EF4-FFF2-40B4-BE49-F238E27FC236}">
                <a16:creationId xmlns:a16="http://schemas.microsoft.com/office/drawing/2014/main" id="{78E6E573-AAF5-424B-9B02-E6FE331D2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126" y="1894940"/>
            <a:ext cx="785825" cy="785825"/>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24">
            <a:extLst>
              <a:ext uri="{FF2B5EF4-FFF2-40B4-BE49-F238E27FC236}">
                <a16:creationId xmlns:a16="http://schemas.microsoft.com/office/drawing/2014/main" id="{60FD6037-2C6C-459C-9413-3F07F1FDA66E}"/>
              </a:ext>
            </a:extLst>
          </p:cNvPr>
          <p:cNvSpPr txBox="1">
            <a:spLocks/>
          </p:cNvSpPr>
          <p:nvPr/>
        </p:nvSpPr>
        <p:spPr bwMode="auto">
          <a:xfrm>
            <a:off x="968631" y="2498498"/>
            <a:ext cx="2483721" cy="9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ts val="5500"/>
              </a:lnSpc>
              <a:spcBef>
                <a:spcPct val="0"/>
              </a:spcBef>
              <a:spcAft>
                <a:spcPct val="0"/>
              </a:spcAft>
              <a:defRPr lang="en-US" altLang="en-US" sz="4800" b="1" kern="1200" dirty="0">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AU" sz="6000"/>
              <a:t>Why?</a:t>
            </a:r>
          </a:p>
        </p:txBody>
      </p:sp>
      <p:sp>
        <p:nvSpPr>
          <p:cNvPr id="20" name="Title 24">
            <a:extLst>
              <a:ext uri="{FF2B5EF4-FFF2-40B4-BE49-F238E27FC236}">
                <a16:creationId xmlns:a16="http://schemas.microsoft.com/office/drawing/2014/main" id="{AAA7ECDB-D614-40F7-B4E1-891F2A21AFBC}"/>
              </a:ext>
            </a:extLst>
          </p:cNvPr>
          <p:cNvSpPr txBox="1">
            <a:spLocks/>
          </p:cNvSpPr>
          <p:nvPr/>
        </p:nvSpPr>
        <p:spPr bwMode="auto">
          <a:xfrm>
            <a:off x="1269859" y="3441271"/>
            <a:ext cx="4088327" cy="344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144000" tIns="36000" rIns="144000" bIns="0" numCol="1" anchor="ctr" anchorCtr="0" compatLnSpc="1">
            <a:prstTxWarp prst="textNoShape">
              <a:avLst/>
            </a:prstTxWarp>
            <a:spAutoFit/>
          </a:bodyPr>
          <a:lstStyle>
            <a:lvl1pPr algn="l" rtl="0" eaLnBrk="1" fontAlgn="base" hangingPunct="1">
              <a:lnSpc>
                <a:spcPct val="100000"/>
              </a:lnSpc>
              <a:spcBef>
                <a:spcPct val="0"/>
              </a:spcBef>
              <a:spcAft>
                <a:spcPct val="0"/>
              </a:spcAft>
              <a:defRPr lang="en-US" altLang="en-US" sz="4800" b="1" kern="1200">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AU" sz="2000"/>
              <a:t>…should I share publications openly?</a:t>
            </a:r>
          </a:p>
        </p:txBody>
      </p:sp>
    </p:spTree>
    <p:extLst>
      <p:ext uri="{BB962C8B-B14F-4D97-AF65-F5344CB8AC3E}">
        <p14:creationId xmlns:p14="http://schemas.microsoft.com/office/powerpoint/2010/main" val="3863705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5331252E-8BE7-45EE-B5F3-7A86EBC6646B}"/>
              </a:ext>
            </a:extLst>
          </p:cNvPr>
          <p:cNvSpPr/>
          <p:nvPr/>
        </p:nvSpPr>
        <p:spPr>
          <a:xfrm>
            <a:off x="7345245" y="711071"/>
            <a:ext cx="2568012" cy="1316007"/>
          </a:xfrm>
          <a:prstGeom prst="homePlate">
            <a:avLst>
              <a:gd name="adj" fmla="val 2539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723435C1-3B8E-4553-B575-1AF643562152}"/>
              </a:ext>
            </a:extLst>
          </p:cNvPr>
          <p:cNvSpPr/>
          <p:nvPr/>
        </p:nvSpPr>
        <p:spPr>
          <a:xfrm>
            <a:off x="6738135" y="709048"/>
            <a:ext cx="1318034" cy="1318031"/>
          </a:xfrm>
          <a:prstGeom prst="ellipse">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9F42D5D-93CE-4869-8B06-DFF5F53BFA76}"/>
              </a:ext>
            </a:extLst>
          </p:cNvPr>
          <p:cNvSpPr txBox="1"/>
          <p:nvPr/>
        </p:nvSpPr>
        <p:spPr>
          <a:xfrm>
            <a:off x="8122943" y="985985"/>
            <a:ext cx="1043619" cy="369333"/>
          </a:xfrm>
          <a:prstGeom prst="rect">
            <a:avLst/>
          </a:prstGeom>
          <a:noFill/>
        </p:spPr>
        <p:txBody>
          <a:bodyPr wrap="none" lIns="0" tIns="0" rIns="0" bIns="0" rtlCol="0">
            <a:spAutoFit/>
          </a:bodyPr>
          <a:lstStyle/>
          <a:p>
            <a:pPr eaLnBrk="1" fontAlgn="auto" hangingPunct="1">
              <a:spcBef>
                <a:spcPts val="0"/>
              </a:spcBef>
              <a:spcAft>
                <a:spcPts val="0"/>
              </a:spcAft>
            </a:pPr>
            <a:r>
              <a:rPr lang="en-AU" sz="2400">
                <a:solidFill>
                  <a:prstClr val="black"/>
                </a:solidFill>
                <a:latin typeface="Calibri" panose="020F0502020204030204"/>
              </a:rPr>
              <a:t>Preprint</a:t>
            </a:r>
          </a:p>
        </p:txBody>
      </p:sp>
      <p:sp>
        <p:nvSpPr>
          <p:cNvPr id="7" name="TextBox 6">
            <a:extLst>
              <a:ext uri="{FF2B5EF4-FFF2-40B4-BE49-F238E27FC236}">
                <a16:creationId xmlns:a16="http://schemas.microsoft.com/office/drawing/2014/main" id="{FE72CA26-8382-4E1C-B8BD-3C55515F12E3}"/>
              </a:ext>
            </a:extLst>
          </p:cNvPr>
          <p:cNvSpPr txBox="1"/>
          <p:nvPr/>
        </p:nvSpPr>
        <p:spPr>
          <a:xfrm>
            <a:off x="7561724" y="112044"/>
            <a:ext cx="1947383" cy="492443"/>
          </a:xfrm>
          <a:prstGeom prst="rect">
            <a:avLst/>
          </a:prstGeom>
          <a:noFill/>
        </p:spPr>
        <p:txBody>
          <a:bodyPr wrap="squar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Rounds of drafting</a:t>
            </a:r>
          </a:p>
          <a:p>
            <a:pPr eaLnBrk="1" fontAlgn="auto" hangingPunct="1">
              <a:spcBef>
                <a:spcPts val="0"/>
              </a:spcBef>
              <a:spcAft>
                <a:spcPts val="0"/>
              </a:spcAft>
            </a:pPr>
            <a:r>
              <a:rPr lang="en-AU" sz="1600">
                <a:solidFill>
                  <a:prstClr val="black"/>
                </a:solidFill>
                <a:latin typeface="Calibri" panose="020F0502020204030204"/>
              </a:rPr>
              <a:t>&amp; informal feedback</a:t>
            </a:r>
          </a:p>
        </p:txBody>
      </p:sp>
      <p:sp>
        <p:nvSpPr>
          <p:cNvPr id="8" name="Arrow: Circular 7">
            <a:extLst>
              <a:ext uri="{FF2B5EF4-FFF2-40B4-BE49-F238E27FC236}">
                <a16:creationId xmlns:a16="http://schemas.microsoft.com/office/drawing/2014/main" id="{042ECEC6-0EDD-44CE-874B-3746011319B3}"/>
              </a:ext>
            </a:extLst>
          </p:cNvPr>
          <p:cNvSpPr/>
          <p:nvPr/>
        </p:nvSpPr>
        <p:spPr>
          <a:xfrm flipH="1">
            <a:off x="6216791" y="95587"/>
            <a:ext cx="1240782" cy="1240782"/>
          </a:xfrm>
          <a:prstGeom prst="circularArrow">
            <a:avLst>
              <a:gd name="adj1" fmla="val 25306"/>
              <a:gd name="adj2" fmla="val 970313"/>
              <a:gd name="adj3" fmla="val 3424485"/>
              <a:gd name="adj4" fmla="val 9635945"/>
              <a:gd name="adj5" fmla="val 12943"/>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29FF220-8CEB-4FEF-8889-FD20B1837D13}"/>
              </a:ext>
            </a:extLst>
          </p:cNvPr>
          <p:cNvGrpSpPr/>
          <p:nvPr/>
        </p:nvGrpSpPr>
        <p:grpSpPr>
          <a:xfrm>
            <a:off x="7081969" y="862453"/>
            <a:ext cx="600259" cy="963258"/>
            <a:chOff x="2499941" y="673836"/>
            <a:chExt cx="486859" cy="781281"/>
          </a:xfrm>
        </p:grpSpPr>
        <p:sp>
          <p:nvSpPr>
            <p:cNvPr id="10" name="Rectangle 31">
              <a:extLst>
                <a:ext uri="{FF2B5EF4-FFF2-40B4-BE49-F238E27FC236}">
                  <a16:creationId xmlns:a16="http://schemas.microsoft.com/office/drawing/2014/main" id="{64572378-D154-4A56-A101-42AD6A6F5E5D}"/>
                </a:ext>
              </a:extLst>
            </p:cNvPr>
            <p:cNvSpPr/>
            <p:nvPr/>
          </p:nvSpPr>
          <p:spPr>
            <a:xfrm>
              <a:off x="2499941" y="800470"/>
              <a:ext cx="486859" cy="654647"/>
            </a:xfrm>
            <a:custGeom>
              <a:avLst/>
              <a:gdLst>
                <a:gd name="connsiteX0" fmla="*/ 0 w 532865"/>
                <a:gd name="connsiteY0" fmla="*/ 0 h 715078"/>
                <a:gd name="connsiteX1" fmla="*/ 532865 w 532865"/>
                <a:gd name="connsiteY1" fmla="*/ 0 h 715078"/>
                <a:gd name="connsiteX2" fmla="*/ 532865 w 532865"/>
                <a:gd name="connsiteY2" fmla="*/ 715078 h 715078"/>
                <a:gd name="connsiteX3" fmla="*/ 0 w 532865"/>
                <a:gd name="connsiteY3" fmla="*/ 715078 h 715078"/>
                <a:gd name="connsiteX4" fmla="*/ 0 w 532865"/>
                <a:gd name="connsiteY4" fmla="*/ 0 h 715078"/>
                <a:gd name="connsiteX0" fmla="*/ 532865 w 624305"/>
                <a:gd name="connsiteY0" fmla="*/ 0 h 715078"/>
                <a:gd name="connsiteX1" fmla="*/ 532865 w 624305"/>
                <a:gd name="connsiteY1" fmla="*/ 715078 h 715078"/>
                <a:gd name="connsiteX2" fmla="*/ 0 w 624305"/>
                <a:gd name="connsiteY2" fmla="*/ 715078 h 715078"/>
                <a:gd name="connsiteX3" fmla="*/ 0 w 624305"/>
                <a:gd name="connsiteY3" fmla="*/ 0 h 715078"/>
                <a:gd name="connsiteX4" fmla="*/ 624305 w 624305"/>
                <a:gd name="connsiteY4" fmla="*/ 91440 h 715078"/>
                <a:gd name="connsiteX0" fmla="*/ 532865 w 532865"/>
                <a:gd name="connsiteY0" fmla="*/ 0 h 715078"/>
                <a:gd name="connsiteX1" fmla="*/ 532865 w 532865"/>
                <a:gd name="connsiteY1" fmla="*/ 715078 h 715078"/>
                <a:gd name="connsiteX2" fmla="*/ 0 w 532865"/>
                <a:gd name="connsiteY2" fmla="*/ 715078 h 715078"/>
                <a:gd name="connsiteX3" fmla="*/ 0 w 532865"/>
                <a:gd name="connsiteY3" fmla="*/ 0 h 715078"/>
                <a:gd name="connsiteX4" fmla="*/ 390943 w 532865"/>
                <a:gd name="connsiteY4" fmla="*/ 8096 h 715078"/>
                <a:gd name="connsiteX0" fmla="*/ 532865 w 532865"/>
                <a:gd name="connsiteY0" fmla="*/ 3810 h 718888"/>
                <a:gd name="connsiteX1" fmla="*/ 532865 w 532865"/>
                <a:gd name="connsiteY1" fmla="*/ 718888 h 718888"/>
                <a:gd name="connsiteX2" fmla="*/ 0 w 532865"/>
                <a:gd name="connsiteY2" fmla="*/ 718888 h 718888"/>
                <a:gd name="connsiteX3" fmla="*/ 0 w 532865"/>
                <a:gd name="connsiteY3" fmla="*/ 3810 h 718888"/>
                <a:gd name="connsiteX4" fmla="*/ 386181 w 532865"/>
                <a:gd name="connsiteY4" fmla="*/ 0 h 718888"/>
                <a:gd name="connsiteX0" fmla="*/ 532865 w 532865"/>
                <a:gd name="connsiteY0" fmla="*/ 1429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65" h="716507">
                  <a:moveTo>
                    <a:pt x="532865" y="149066"/>
                  </a:moveTo>
                  <a:lnTo>
                    <a:pt x="532865" y="716507"/>
                  </a:lnTo>
                  <a:lnTo>
                    <a:pt x="0" y="716507"/>
                  </a:lnTo>
                  <a:lnTo>
                    <a:pt x="0" y="1429"/>
                  </a:lnTo>
                  <a:lnTo>
                    <a:pt x="386181" y="0"/>
                  </a:lnTo>
                </a:path>
              </a:pathLst>
            </a:custGeom>
            <a:noFill/>
            <a:ln w="31750" cap="rnd" cmpd="sng" algn="ctr">
              <a:solidFill>
                <a:sysClr val="window" lastClr="FFFFF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FA93BECE-CF9A-4412-A224-7D59DDE6874D}"/>
                </a:ext>
              </a:extLst>
            </p:cNvPr>
            <p:cNvGrpSpPr/>
            <p:nvPr/>
          </p:nvGrpSpPr>
          <p:grpSpPr>
            <a:xfrm>
              <a:off x="2598390" y="986403"/>
              <a:ext cx="289960" cy="377090"/>
              <a:chOff x="2598390" y="2797740"/>
              <a:chExt cx="289960" cy="377090"/>
            </a:xfrm>
          </p:grpSpPr>
          <p:cxnSp>
            <p:nvCxnSpPr>
              <p:cNvPr id="13" name="Straight Connector 12">
                <a:extLst>
                  <a:ext uri="{FF2B5EF4-FFF2-40B4-BE49-F238E27FC236}">
                    <a16:creationId xmlns:a16="http://schemas.microsoft.com/office/drawing/2014/main" id="{9B5A9B92-C759-4621-A001-45D5F14A526E}"/>
                  </a:ext>
                </a:extLst>
              </p:cNvPr>
              <p:cNvCxnSpPr>
                <a:cxnSpLocks/>
              </p:cNvCxnSpPr>
              <p:nvPr/>
            </p:nvCxnSpPr>
            <p:spPr>
              <a:xfrm>
                <a:off x="2598390" y="2923436"/>
                <a:ext cx="289960" cy="0"/>
              </a:xfrm>
              <a:prstGeom prst="line">
                <a:avLst/>
              </a:prstGeom>
              <a:noFill/>
              <a:ln w="31750" cap="rnd" cmpd="sng" algn="ctr">
                <a:solidFill>
                  <a:sysClr val="window" lastClr="FFFFFF"/>
                </a:solidFill>
                <a:prstDash val="solid"/>
                <a:round/>
              </a:ln>
              <a:effectLst/>
            </p:spPr>
          </p:cxnSp>
          <p:cxnSp>
            <p:nvCxnSpPr>
              <p:cNvPr id="14" name="Straight Connector 13">
                <a:extLst>
                  <a:ext uri="{FF2B5EF4-FFF2-40B4-BE49-F238E27FC236}">
                    <a16:creationId xmlns:a16="http://schemas.microsoft.com/office/drawing/2014/main" id="{983305E6-4A28-434D-8B4D-7391AAC624D1}"/>
                  </a:ext>
                </a:extLst>
              </p:cNvPr>
              <p:cNvCxnSpPr>
                <a:cxnSpLocks/>
              </p:cNvCxnSpPr>
              <p:nvPr/>
            </p:nvCxnSpPr>
            <p:spPr>
              <a:xfrm>
                <a:off x="2598390" y="2986284"/>
                <a:ext cx="289960" cy="0"/>
              </a:xfrm>
              <a:prstGeom prst="line">
                <a:avLst/>
              </a:prstGeom>
              <a:noFill/>
              <a:ln w="31750" cap="rnd" cmpd="sng" algn="ctr">
                <a:solidFill>
                  <a:sysClr val="window" lastClr="FFFFFF"/>
                </a:solidFill>
                <a:prstDash val="solid"/>
                <a:round/>
              </a:ln>
              <a:effectLst/>
            </p:spPr>
          </p:cxnSp>
          <p:cxnSp>
            <p:nvCxnSpPr>
              <p:cNvPr id="15" name="Straight Connector 14">
                <a:extLst>
                  <a:ext uri="{FF2B5EF4-FFF2-40B4-BE49-F238E27FC236}">
                    <a16:creationId xmlns:a16="http://schemas.microsoft.com/office/drawing/2014/main" id="{E94ECD53-13DF-4223-90F7-4AF35E9905B9}"/>
                  </a:ext>
                </a:extLst>
              </p:cNvPr>
              <p:cNvCxnSpPr>
                <a:cxnSpLocks/>
              </p:cNvCxnSpPr>
              <p:nvPr/>
            </p:nvCxnSpPr>
            <p:spPr>
              <a:xfrm>
                <a:off x="2598390" y="3049132"/>
                <a:ext cx="289960" cy="0"/>
              </a:xfrm>
              <a:prstGeom prst="line">
                <a:avLst/>
              </a:prstGeom>
              <a:noFill/>
              <a:ln w="31750" cap="rnd" cmpd="sng" algn="ctr">
                <a:solidFill>
                  <a:sysClr val="window" lastClr="FFFFFF"/>
                </a:solidFill>
                <a:prstDash val="solid"/>
                <a:round/>
              </a:ln>
              <a:effectLst/>
            </p:spPr>
          </p:cxnSp>
          <p:cxnSp>
            <p:nvCxnSpPr>
              <p:cNvPr id="16" name="Straight Connector 15">
                <a:extLst>
                  <a:ext uri="{FF2B5EF4-FFF2-40B4-BE49-F238E27FC236}">
                    <a16:creationId xmlns:a16="http://schemas.microsoft.com/office/drawing/2014/main" id="{E36BAEFC-8369-420B-8770-8419D5082770}"/>
                  </a:ext>
                </a:extLst>
              </p:cNvPr>
              <p:cNvCxnSpPr>
                <a:cxnSpLocks/>
              </p:cNvCxnSpPr>
              <p:nvPr/>
            </p:nvCxnSpPr>
            <p:spPr>
              <a:xfrm>
                <a:off x="2598390" y="3111980"/>
                <a:ext cx="289960" cy="0"/>
              </a:xfrm>
              <a:prstGeom prst="line">
                <a:avLst/>
              </a:prstGeom>
              <a:noFill/>
              <a:ln w="31750" cap="rnd" cmpd="sng" algn="ctr">
                <a:solidFill>
                  <a:sysClr val="window" lastClr="FFFFFF"/>
                </a:solidFill>
                <a:prstDash val="solid"/>
                <a:round/>
              </a:ln>
              <a:effectLst/>
            </p:spPr>
          </p:cxnSp>
          <p:cxnSp>
            <p:nvCxnSpPr>
              <p:cNvPr id="17" name="Straight Connector 16">
                <a:extLst>
                  <a:ext uri="{FF2B5EF4-FFF2-40B4-BE49-F238E27FC236}">
                    <a16:creationId xmlns:a16="http://schemas.microsoft.com/office/drawing/2014/main" id="{72FDE75F-25D5-4748-BDCE-08133DB11C77}"/>
                  </a:ext>
                </a:extLst>
              </p:cNvPr>
              <p:cNvCxnSpPr>
                <a:cxnSpLocks/>
              </p:cNvCxnSpPr>
              <p:nvPr/>
            </p:nvCxnSpPr>
            <p:spPr>
              <a:xfrm>
                <a:off x="2598390" y="3174830"/>
                <a:ext cx="289960" cy="0"/>
              </a:xfrm>
              <a:prstGeom prst="line">
                <a:avLst/>
              </a:prstGeom>
              <a:noFill/>
              <a:ln w="31750" cap="rnd" cmpd="sng" algn="ctr">
                <a:solidFill>
                  <a:sysClr val="window" lastClr="FFFFFF"/>
                </a:solidFill>
                <a:prstDash val="solid"/>
                <a:round/>
              </a:ln>
              <a:effectLst/>
            </p:spPr>
          </p:cxnSp>
          <p:cxnSp>
            <p:nvCxnSpPr>
              <p:cNvPr id="18" name="Straight Connector 17">
                <a:extLst>
                  <a:ext uri="{FF2B5EF4-FFF2-40B4-BE49-F238E27FC236}">
                    <a16:creationId xmlns:a16="http://schemas.microsoft.com/office/drawing/2014/main" id="{00D3415C-51A7-4198-9491-0BEDD3BA9731}"/>
                  </a:ext>
                </a:extLst>
              </p:cNvPr>
              <p:cNvCxnSpPr>
                <a:cxnSpLocks/>
              </p:cNvCxnSpPr>
              <p:nvPr/>
            </p:nvCxnSpPr>
            <p:spPr>
              <a:xfrm>
                <a:off x="2598390" y="2860588"/>
                <a:ext cx="289960" cy="0"/>
              </a:xfrm>
              <a:prstGeom prst="line">
                <a:avLst/>
              </a:prstGeom>
              <a:noFill/>
              <a:ln w="31750" cap="rnd" cmpd="sng" algn="ctr">
                <a:solidFill>
                  <a:sysClr val="window" lastClr="FFFFFF"/>
                </a:solidFill>
                <a:prstDash val="solid"/>
                <a:round/>
              </a:ln>
              <a:effectLst/>
            </p:spPr>
          </p:cxnSp>
          <p:cxnSp>
            <p:nvCxnSpPr>
              <p:cNvPr id="19" name="Straight Connector 18">
                <a:extLst>
                  <a:ext uri="{FF2B5EF4-FFF2-40B4-BE49-F238E27FC236}">
                    <a16:creationId xmlns:a16="http://schemas.microsoft.com/office/drawing/2014/main" id="{35C8A46C-2D10-4505-A386-34409BD7C7C7}"/>
                  </a:ext>
                </a:extLst>
              </p:cNvPr>
              <p:cNvCxnSpPr>
                <a:cxnSpLocks/>
              </p:cNvCxnSpPr>
              <p:nvPr/>
            </p:nvCxnSpPr>
            <p:spPr>
              <a:xfrm>
                <a:off x="2598390" y="2797740"/>
                <a:ext cx="137666" cy="0"/>
              </a:xfrm>
              <a:prstGeom prst="line">
                <a:avLst/>
              </a:prstGeom>
              <a:noFill/>
              <a:ln w="31750" cap="rnd" cmpd="sng" algn="ctr">
                <a:solidFill>
                  <a:sysClr val="window" lastClr="FFFFFF"/>
                </a:solidFill>
                <a:prstDash val="solid"/>
                <a:round/>
              </a:ln>
              <a:effectLst/>
            </p:spPr>
          </p:cxnSp>
        </p:grpSp>
        <p:sp>
          <p:nvSpPr>
            <p:cNvPr id="12" name="Arrow: Pentagon 11">
              <a:extLst>
                <a:ext uri="{FF2B5EF4-FFF2-40B4-BE49-F238E27FC236}">
                  <a16:creationId xmlns:a16="http://schemas.microsoft.com/office/drawing/2014/main" id="{43D482C6-EC82-4BDD-8293-4D5E0167F23C}"/>
                </a:ext>
              </a:extLst>
            </p:cNvPr>
            <p:cNvSpPr/>
            <p:nvPr/>
          </p:nvSpPr>
          <p:spPr>
            <a:xfrm rot="8033051">
              <a:off x="2745246" y="821836"/>
              <a:ext cx="367859" cy="71859"/>
            </a:xfrm>
            <a:prstGeom prst="homePlate">
              <a:avLst>
                <a:gd name="adj" fmla="val 84942"/>
              </a:avLst>
            </a:prstGeom>
            <a:noFill/>
            <a:ln w="31750" cap="rnd" cmpd="sng" algn="ctr">
              <a:solidFill>
                <a:sysClr val="window" lastClr="FFFFF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EC6F4AA8-389C-4BD9-9DE5-B4F0F8C0130C}"/>
              </a:ext>
            </a:extLst>
          </p:cNvPr>
          <p:cNvSpPr txBox="1"/>
          <p:nvPr/>
        </p:nvSpPr>
        <p:spPr>
          <a:xfrm>
            <a:off x="10014676" y="802841"/>
            <a:ext cx="2034854" cy="738664"/>
          </a:xfrm>
          <a:prstGeom prst="rect">
            <a:avLst/>
          </a:prstGeom>
          <a:noFill/>
        </p:spPr>
        <p:txBody>
          <a:bodyPr wrap="squar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Can always be shared in a green OA repository at any time</a:t>
            </a:r>
          </a:p>
        </p:txBody>
      </p:sp>
      <p:sp>
        <p:nvSpPr>
          <p:cNvPr id="21" name="TextBox 20">
            <a:extLst>
              <a:ext uri="{FF2B5EF4-FFF2-40B4-BE49-F238E27FC236}">
                <a16:creationId xmlns:a16="http://schemas.microsoft.com/office/drawing/2014/main" id="{1D29473C-94F4-4BEB-AB58-5EACB5165F3D}"/>
              </a:ext>
            </a:extLst>
          </p:cNvPr>
          <p:cNvSpPr txBox="1"/>
          <p:nvPr/>
        </p:nvSpPr>
        <p:spPr>
          <a:xfrm>
            <a:off x="8139968" y="1298999"/>
            <a:ext cx="1553568" cy="492443"/>
          </a:xfrm>
          <a:prstGeom prst="rect">
            <a:avLst/>
          </a:prstGeom>
          <a:noFill/>
        </p:spPr>
        <p:txBody>
          <a:bodyPr wrap="non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Work in progress</a:t>
            </a:r>
          </a:p>
          <a:p>
            <a:pPr eaLnBrk="1" fontAlgn="auto" hangingPunct="1">
              <a:spcBef>
                <a:spcPts val="0"/>
              </a:spcBef>
              <a:spcAft>
                <a:spcPts val="0"/>
              </a:spcAft>
            </a:pPr>
            <a:r>
              <a:rPr lang="en-AU" sz="1600">
                <a:solidFill>
                  <a:prstClr val="black"/>
                </a:solidFill>
                <a:latin typeface="Calibri" panose="020F0502020204030204"/>
              </a:rPr>
              <a:t>Submitted version</a:t>
            </a:r>
          </a:p>
        </p:txBody>
      </p:sp>
      <p:grpSp>
        <p:nvGrpSpPr>
          <p:cNvPr id="22" name="Group 21">
            <a:extLst>
              <a:ext uri="{FF2B5EF4-FFF2-40B4-BE49-F238E27FC236}">
                <a16:creationId xmlns:a16="http://schemas.microsoft.com/office/drawing/2014/main" id="{A7E8A2FE-228C-4ABD-A008-0EB30FF45CB7}"/>
              </a:ext>
            </a:extLst>
          </p:cNvPr>
          <p:cNvGrpSpPr/>
          <p:nvPr/>
        </p:nvGrpSpPr>
        <p:grpSpPr>
          <a:xfrm>
            <a:off x="6215945" y="3379979"/>
            <a:ext cx="5833585" cy="3040981"/>
            <a:chOff x="6215945" y="3651081"/>
            <a:chExt cx="5833585" cy="3040981"/>
          </a:xfrm>
        </p:grpSpPr>
        <p:sp>
          <p:nvSpPr>
            <p:cNvPr id="23" name="Arrow: Pentagon 22">
              <a:extLst>
                <a:ext uri="{FF2B5EF4-FFF2-40B4-BE49-F238E27FC236}">
                  <a16:creationId xmlns:a16="http://schemas.microsoft.com/office/drawing/2014/main" id="{2D0AC1A6-7180-4D64-ADCB-D1C5E4C7B96C}"/>
                </a:ext>
              </a:extLst>
            </p:cNvPr>
            <p:cNvSpPr/>
            <p:nvPr/>
          </p:nvSpPr>
          <p:spPr>
            <a:xfrm>
              <a:off x="7345245" y="5375042"/>
              <a:ext cx="2568012" cy="1316007"/>
            </a:xfrm>
            <a:prstGeom prst="homePlate">
              <a:avLst>
                <a:gd name="adj" fmla="val 25394"/>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48E8ECA-23D5-46FA-9EC4-6B6FB518007A}"/>
                </a:ext>
              </a:extLst>
            </p:cNvPr>
            <p:cNvSpPr txBox="1"/>
            <p:nvPr/>
          </p:nvSpPr>
          <p:spPr>
            <a:xfrm>
              <a:off x="8122943" y="5523840"/>
              <a:ext cx="1253547" cy="369333"/>
            </a:xfrm>
            <a:prstGeom prst="rect">
              <a:avLst/>
            </a:prstGeom>
            <a:noFill/>
          </p:spPr>
          <p:txBody>
            <a:bodyPr wrap="none" lIns="0" tIns="0" rIns="0" bIns="0" rtlCol="0">
              <a:spAutoFit/>
            </a:bodyPr>
            <a:lstStyle/>
            <a:p>
              <a:pPr eaLnBrk="1" fontAlgn="auto" hangingPunct="1">
                <a:spcBef>
                  <a:spcPts val="0"/>
                </a:spcBef>
                <a:spcAft>
                  <a:spcPts val="0"/>
                </a:spcAft>
              </a:pPr>
              <a:r>
                <a:rPr lang="en-AU" sz="2400">
                  <a:solidFill>
                    <a:prstClr val="black"/>
                  </a:solidFill>
                  <a:latin typeface="Calibri" panose="020F0502020204030204"/>
                </a:rPr>
                <a:t>Published</a:t>
              </a:r>
            </a:p>
          </p:txBody>
        </p:sp>
        <p:sp>
          <p:nvSpPr>
            <p:cNvPr id="25" name="Oval 24">
              <a:extLst>
                <a:ext uri="{FF2B5EF4-FFF2-40B4-BE49-F238E27FC236}">
                  <a16:creationId xmlns:a16="http://schemas.microsoft.com/office/drawing/2014/main" id="{3CD64469-931F-4CDB-84CA-2E545A2B4F65}"/>
                </a:ext>
              </a:extLst>
            </p:cNvPr>
            <p:cNvSpPr/>
            <p:nvPr/>
          </p:nvSpPr>
          <p:spPr>
            <a:xfrm>
              <a:off x="6738139" y="5374031"/>
              <a:ext cx="1318034" cy="1318031"/>
            </a:xfrm>
            <a:prstGeom prst="ellipse">
              <a:avLst/>
            </a:prstGeom>
            <a:solidFill>
              <a:srgbClr val="EF7B0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5884A24-2A22-41E4-94C7-7398F5177ED6}"/>
                </a:ext>
              </a:extLst>
            </p:cNvPr>
            <p:cNvSpPr txBox="1"/>
            <p:nvPr/>
          </p:nvSpPr>
          <p:spPr>
            <a:xfrm>
              <a:off x="8122943" y="5837647"/>
              <a:ext cx="1572546" cy="738664"/>
            </a:xfrm>
            <a:prstGeom prst="rect">
              <a:avLst/>
            </a:prstGeom>
            <a:noFill/>
          </p:spPr>
          <p:txBody>
            <a:bodyPr wrap="non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Version of record</a:t>
              </a:r>
            </a:p>
            <a:p>
              <a:pPr eaLnBrk="1" fontAlgn="auto" hangingPunct="1">
                <a:spcBef>
                  <a:spcPts val="0"/>
                </a:spcBef>
                <a:spcAft>
                  <a:spcPts val="0"/>
                </a:spcAft>
              </a:pPr>
              <a:r>
                <a:rPr lang="en-AU" sz="1600">
                  <a:solidFill>
                    <a:prstClr val="black"/>
                  </a:solidFill>
                  <a:latin typeface="Calibri" panose="020F0502020204030204"/>
                </a:rPr>
                <a:t>PDF / HTML / XML</a:t>
              </a:r>
            </a:p>
            <a:p>
              <a:pPr eaLnBrk="1" fontAlgn="auto" hangingPunct="1">
                <a:spcBef>
                  <a:spcPts val="0"/>
                </a:spcBef>
                <a:spcAft>
                  <a:spcPts val="0"/>
                </a:spcAft>
              </a:pPr>
              <a:r>
                <a:rPr lang="en-AU" sz="1600">
                  <a:solidFill>
                    <a:prstClr val="black"/>
                  </a:solidFill>
                  <a:latin typeface="Calibri" panose="020F0502020204030204"/>
                </a:rPr>
                <a:t>DOI from journal</a:t>
              </a:r>
            </a:p>
          </p:txBody>
        </p:sp>
        <p:sp>
          <p:nvSpPr>
            <p:cNvPr id="27" name="TextBox 26">
              <a:extLst>
                <a:ext uri="{FF2B5EF4-FFF2-40B4-BE49-F238E27FC236}">
                  <a16:creationId xmlns:a16="http://schemas.microsoft.com/office/drawing/2014/main" id="{222F7F0F-DEF3-4834-BD90-848B25E89517}"/>
                </a:ext>
              </a:extLst>
            </p:cNvPr>
            <p:cNvSpPr txBox="1"/>
            <p:nvPr/>
          </p:nvSpPr>
          <p:spPr>
            <a:xfrm>
              <a:off x="6768073" y="4552726"/>
              <a:ext cx="1033552" cy="738664"/>
            </a:xfrm>
            <a:prstGeom prst="rect">
              <a:avLst/>
            </a:prstGeom>
            <a:noFill/>
          </p:spPr>
          <p:txBody>
            <a:bodyPr wrap="non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Copy-edited</a:t>
              </a:r>
            </a:p>
            <a:p>
              <a:pPr eaLnBrk="1" fontAlgn="auto" hangingPunct="1">
                <a:spcBef>
                  <a:spcPts val="0"/>
                </a:spcBef>
                <a:spcAft>
                  <a:spcPts val="0"/>
                </a:spcAft>
              </a:pPr>
              <a:r>
                <a:rPr lang="en-AU" sz="1600">
                  <a:solidFill>
                    <a:prstClr val="black"/>
                  </a:solidFill>
                  <a:latin typeface="Calibri" panose="020F0502020204030204"/>
                </a:rPr>
                <a:t>Typeset</a:t>
              </a:r>
            </a:p>
            <a:p>
              <a:pPr eaLnBrk="1" fontAlgn="auto" hangingPunct="1">
                <a:spcBef>
                  <a:spcPts val="0"/>
                </a:spcBef>
                <a:spcAft>
                  <a:spcPts val="0"/>
                </a:spcAft>
              </a:pPr>
              <a:r>
                <a:rPr lang="en-AU" sz="1600">
                  <a:solidFill>
                    <a:prstClr val="black"/>
                  </a:solidFill>
                  <a:latin typeface="Calibri" panose="020F0502020204030204"/>
                </a:rPr>
                <a:t>Formatted</a:t>
              </a:r>
            </a:p>
          </p:txBody>
        </p:sp>
        <p:grpSp>
          <p:nvGrpSpPr>
            <p:cNvPr id="28" name="Group 27">
              <a:extLst>
                <a:ext uri="{FF2B5EF4-FFF2-40B4-BE49-F238E27FC236}">
                  <a16:creationId xmlns:a16="http://schemas.microsoft.com/office/drawing/2014/main" id="{961EE5DB-C54F-42CD-813E-968997EABF1C}"/>
                </a:ext>
              </a:extLst>
            </p:cNvPr>
            <p:cNvGrpSpPr/>
            <p:nvPr/>
          </p:nvGrpSpPr>
          <p:grpSpPr>
            <a:xfrm>
              <a:off x="7081969" y="5605732"/>
              <a:ext cx="735985" cy="896642"/>
              <a:chOff x="2499941" y="4340051"/>
              <a:chExt cx="596944" cy="727250"/>
            </a:xfrm>
          </p:grpSpPr>
          <p:sp>
            <p:nvSpPr>
              <p:cNvPr id="31" name="Rectangle 31">
                <a:extLst>
                  <a:ext uri="{FF2B5EF4-FFF2-40B4-BE49-F238E27FC236}">
                    <a16:creationId xmlns:a16="http://schemas.microsoft.com/office/drawing/2014/main" id="{97E7CAC3-EFE2-4E39-A6FB-A9DAC958B114}"/>
                  </a:ext>
                </a:extLst>
              </p:cNvPr>
              <p:cNvSpPr/>
              <p:nvPr/>
            </p:nvSpPr>
            <p:spPr>
              <a:xfrm>
                <a:off x="2499941" y="4412654"/>
                <a:ext cx="486859" cy="654647"/>
              </a:xfrm>
              <a:custGeom>
                <a:avLst/>
                <a:gdLst>
                  <a:gd name="connsiteX0" fmla="*/ 0 w 532865"/>
                  <a:gd name="connsiteY0" fmla="*/ 0 h 715078"/>
                  <a:gd name="connsiteX1" fmla="*/ 532865 w 532865"/>
                  <a:gd name="connsiteY1" fmla="*/ 0 h 715078"/>
                  <a:gd name="connsiteX2" fmla="*/ 532865 w 532865"/>
                  <a:gd name="connsiteY2" fmla="*/ 715078 h 715078"/>
                  <a:gd name="connsiteX3" fmla="*/ 0 w 532865"/>
                  <a:gd name="connsiteY3" fmla="*/ 715078 h 715078"/>
                  <a:gd name="connsiteX4" fmla="*/ 0 w 532865"/>
                  <a:gd name="connsiteY4" fmla="*/ 0 h 715078"/>
                  <a:gd name="connsiteX0" fmla="*/ 532865 w 624305"/>
                  <a:gd name="connsiteY0" fmla="*/ 0 h 715078"/>
                  <a:gd name="connsiteX1" fmla="*/ 532865 w 624305"/>
                  <a:gd name="connsiteY1" fmla="*/ 715078 h 715078"/>
                  <a:gd name="connsiteX2" fmla="*/ 0 w 624305"/>
                  <a:gd name="connsiteY2" fmla="*/ 715078 h 715078"/>
                  <a:gd name="connsiteX3" fmla="*/ 0 w 624305"/>
                  <a:gd name="connsiteY3" fmla="*/ 0 h 715078"/>
                  <a:gd name="connsiteX4" fmla="*/ 624305 w 624305"/>
                  <a:gd name="connsiteY4" fmla="*/ 91440 h 715078"/>
                  <a:gd name="connsiteX0" fmla="*/ 532865 w 532865"/>
                  <a:gd name="connsiteY0" fmla="*/ 0 h 715078"/>
                  <a:gd name="connsiteX1" fmla="*/ 532865 w 532865"/>
                  <a:gd name="connsiteY1" fmla="*/ 715078 h 715078"/>
                  <a:gd name="connsiteX2" fmla="*/ 0 w 532865"/>
                  <a:gd name="connsiteY2" fmla="*/ 715078 h 715078"/>
                  <a:gd name="connsiteX3" fmla="*/ 0 w 532865"/>
                  <a:gd name="connsiteY3" fmla="*/ 0 h 715078"/>
                  <a:gd name="connsiteX4" fmla="*/ 390943 w 532865"/>
                  <a:gd name="connsiteY4" fmla="*/ 8096 h 715078"/>
                  <a:gd name="connsiteX0" fmla="*/ 532865 w 532865"/>
                  <a:gd name="connsiteY0" fmla="*/ 3810 h 718888"/>
                  <a:gd name="connsiteX1" fmla="*/ 532865 w 532865"/>
                  <a:gd name="connsiteY1" fmla="*/ 718888 h 718888"/>
                  <a:gd name="connsiteX2" fmla="*/ 0 w 532865"/>
                  <a:gd name="connsiteY2" fmla="*/ 718888 h 718888"/>
                  <a:gd name="connsiteX3" fmla="*/ 0 w 532865"/>
                  <a:gd name="connsiteY3" fmla="*/ 3810 h 718888"/>
                  <a:gd name="connsiteX4" fmla="*/ 386181 w 532865"/>
                  <a:gd name="connsiteY4" fmla="*/ 0 h 718888"/>
                  <a:gd name="connsiteX0" fmla="*/ 532865 w 532865"/>
                  <a:gd name="connsiteY0" fmla="*/ 1429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65" h="716507">
                    <a:moveTo>
                      <a:pt x="532865" y="149066"/>
                    </a:moveTo>
                    <a:lnTo>
                      <a:pt x="532865" y="716507"/>
                    </a:lnTo>
                    <a:lnTo>
                      <a:pt x="0" y="716507"/>
                    </a:lnTo>
                    <a:lnTo>
                      <a:pt x="0" y="1429"/>
                    </a:lnTo>
                    <a:lnTo>
                      <a:pt x="386181" y="0"/>
                    </a:lnTo>
                  </a:path>
                </a:pathLst>
              </a:custGeom>
              <a:noFill/>
              <a:ln w="31750" cap="rnd" cmpd="sng" algn="ctr">
                <a:solidFill>
                  <a:sysClr val="window" lastClr="FFFFF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2" name="Straight Connector 31">
                <a:extLst>
                  <a:ext uri="{FF2B5EF4-FFF2-40B4-BE49-F238E27FC236}">
                    <a16:creationId xmlns:a16="http://schemas.microsoft.com/office/drawing/2014/main" id="{8DE271E2-65DA-45F7-8EB7-E339627E8058}"/>
                  </a:ext>
                </a:extLst>
              </p:cNvPr>
              <p:cNvCxnSpPr>
                <a:cxnSpLocks/>
                <a:endCxn id="33" idx="1"/>
              </p:cNvCxnSpPr>
              <p:nvPr/>
            </p:nvCxnSpPr>
            <p:spPr>
              <a:xfrm flipV="1">
                <a:off x="2585338" y="4547207"/>
                <a:ext cx="478884" cy="0"/>
              </a:xfrm>
              <a:prstGeom prst="line">
                <a:avLst/>
              </a:prstGeom>
              <a:noFill/>
              <a:ln w="31750" cap="rnd" cmpd="sng" algn="ctr">
                <a:solidFill>
                  <a:sysClr val="window" lastClr="FFFFFF"/>
                </a:solidFill>
                <a:prstDash val="solid"/>
                <a:round/>
              </a:ln>
              <a:effectLst/>
            </p:spPr>
          </p:cxnSp>
          <p:sp>
            <p:nvSpPr>
              <p:cNvPr id="33" name="Rectangle 61">
                <a:extLst>
                  <a:ext uri="{FF2B5EF4-FFF2-40B4-BE49-F238E27FC236}">
                    <a16:creationId xmlns:a16="http://schemas.microsoft.com/office/drawing/2014/main" id="{59351530-37A4-477E-A641-D7E6824F4EB1}"/>
                  </a:ext>
                </a:extLst>
              </p:cNvPr>
              <p:cNvSpPr/>
              <p:nvPr/>
            </p:nvSpPr>
            <p:spPr>
              <a:xfrm>
                <a:off x="2859004" y="4345465"/>
                <a:ext cx="205427" cy="201742"/>
              </a:xfrm>
              <a:custGeom>
                <a:avLst/>
                <a:gdLst>
                  <a:gd name="connsiteX0" fmla="*/ 0 w 224610"/>
                  <a:gd name="connsiteY0" fmla="*/ 0 h 220805"/>
                  <a:gd name="connsiteX1" fmla="*/ 224610 w 224610"/>
                  <a:gd name="connsiteY1" fmla="*/ 0 h 220805"/>
                  <a:gd name="connsiteX2" fmla="*/ 224610 w 224610"/>
                  <a:gd name="connsiteY2" fmla="*/ 220805 h 220805"/>
                  <a:gd name="connsiteX3" fmla="*/ 0 w 224610"/>
                  <a:gd name="connsiteY3" fmla="*/ 220805 h 220805"/>
                  <a:gd name="connsiteX4" fmla="*/ 0 w 224610"/>
                  <a:gd name="connsiteY4" fmla="*/ 0 h 220805"/>
                  <a:gd name="connsiteX0" fmla="*/ 224610 w 316050"/>
                  <a:gd name="connsiteY0" fmla="*/ 0 h 220805"/>
                  <a:gd name="connsiteX1" fmla="*/ 224610 w 316050"/>
                  <a:gd name="connsiteY1" fmla="*/ 220805 h 220805"/>
                  <a:gd name="connsiteX2" fmla="*/ 0 w 316050"/>
                  <a:gd name="connsiteY2" fmla="*/ 220805 h 220805"/>
                  <a:gd name="connsiteX3" fmla="*/ 0 w 316050"/>
                  <a:gd name="connsiteY3" fmla="*/ 0 h 220805"/>
                  <a:gd name="connsiteX4" fmla="*/ 316050 w 316050"/>
                  <a:gd name="connsiteY4" fmla="*/ 91440 h 220805"/>
                  <a:gd name="connsiteX0" fmla="*/ 224610 w 224610"/>
                  <a:gd name="connsiteY0" fmla="*/ 0 h 220805"/>
                  <a:gd name="connsiteX1" fmla="*/ 224610 w 224610"/>
                  <a:gd name="connsiteY1" fmla="*/ 220805 h 220805"/>
                  <a:gd name="connsiteX2" fmla="*/ 0 w 224610"/>
                  <a:gd name="connsiteY2" fmla="*/ 220805 h 220805"/>
                  <a:gd name="connsiteX3" fmla="*/ 0 w 224610"/>
                  <a:gd name="connsiteY3" fmla="*/ 0 h 220805"/>
                  <a:gd name="connsiteX4" fmla="*/ 189843 w 224610"/>
                  <a:gd name="connsiteY4" fmla="*/ 5715 h 220805"/>
                  <a:gd name="connsiteX0" fmla="*/ 226991 w 226991"/>
                  <a:gd name="connsiteY0" fmla="*/ 111919 h 220805"/>
                  <a:gd name="connsiteX1" fmla="*/ 224610 w 226991"/>
                  <a:gd name="connsiteY1" fmla="*/ 220805 h 220805"/>
                  <a:gd name="connsiteX2" fmla="*/ 0 w 226991"/>
                  <a:gd name="connsiteY2" fmla="*/ 220805 h 220805"/>
                  <a:gd name="connsiteX3" fmla="*/ 0 w 226991"/>
                  <a:gd name="connsiteY3" fmla="*/ 0 h 220805"/>
                  <a:gd name="connsiteX4" fmla="*/ 189843 w 226991"/>
                  <a:gd name="connsiteY4" fmla="*/ 5715 h 220805"/>
                  <a:gd name="connsiteX0" fmla="*/ 226991 w 226991"/>
                  <a:gd name="connsiteY0" fmla="*/ 115729 h 224615"/>
                  <a:gd name="connsiteX1" fmla="*/ 224610 w 226991"/>
                  <a:gd name="connsiteY1" fmla="*/ 224615 h 224615"/>
                  <a:gd name="connsiteX2" fmla="*/ 0 w 226991"/>
                  <a:gd name="connsiteY2" fmla="*/ 224615 h 224615"/>
                  <a:gd name="connsiteX3" fmla="*/ 0 w 226991"/>
                  <a:gd name="connsiteY3" fmla="*/ 3810 h 224615"/>
                  <a:gd name="connsiteX4" fmla="*/ 192224 w 226991"/>
                  <a:gd name="connsiteY4" fmla="*/ 0 h 224615"/>
                  <a:gd name="connsiteX0" fmla="*/ 226991 w 226991"/>
                  <a:gd name="connsiteY0" fmla="*/ 111919 h 220805"/>
                  <a:gd name="connsiteX1" fmla="*/ 224610 w 226991"/>
                  <a:gd name="connsiteY1" fmla="*/ 220805 h 220805"/>
                  <a:gd name="connsiteX2" fmla="*/ 0 w 226991"/>
                  <a:gd name="connsiteY2" fmla="*/ 220805 h 220805"/>
                  <a:gd name="connsiteX3" fmla="*/ 0 w 226991"/>
                  <a:gd name="connsiteY3" fmla="*/ 0 h 220805"/>
                  <a:gd name="connsiteX4" fmla="*/ 192224 w 226991"/>
                  <a:gd name="connsiteY4" fmla="*/ 952 h 220805"/>
                  <a:gd name="connsiteX0" fmla="*/ 224609 w 224839"/>
                  <a:gd name="connsiteY0" fmla="*/ 109538 h 220805"/>
                  <a:gd name="connsiteX1" fmla="*/ 224610 w 224839"/>
                  <a:gd name="connsiteY1" fmla="*/ 220805 h 220805"/>
                  <a:gd name="connsiteX2" fmla="*/ 0 w 224839"/>
                  <a:gd name="connsiteY2" fmla="*/ 220805 h 220805"/>
                  <a:gd name="connsiteX3" fmla="*/ 0 w 224839"/>
                  <a:gd name="connsiteY3" fmla="*/ 0 h 220805"/>
                  <a:gd name="connsiteX4" fmla="*/ 192224 w 224839"/>
                  <a:gd name="connsiteY4" fmla="*/ 952 h 22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39" h="220805">
                    <a:moveTo>
                      <a:pt x="224609" y="109538"/>
                    </a:moveTo>
                    <a:cubicBezTo>
                      <a:pt x="223815" y="145833"/>
                      <a:pt x="225404" y="184510"/>
                      <a:pt x="224610" y="220805"/>
                    </a:cubicBezTo>
                    <a:lnTo>
                      <a:pt x="0" y="220805"/>
                    </a:lnTo>
                    <a:lnTo>
                      <a:pt x="0" y="0"/>
                    </a:lnTo>
                    <a:lnTo>
                      <a:pt x="192224" y="952"/>
                    </a:lnTo>
                  </a:path>
                </a:pathLst>
              </a:custGeom>
              <a:noFill/>
              <a:ln w="31750" cap="rnd" cmpd="sng" algn="ctr">
                <a:solidFill>
                  <a:sysClr val="window" lastClr="FFFFF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C87D5274-13C8-44A4-AD55-EAC4701D95F6}"/>
                  </a:ext>
                </a:extLst>
              </p:cNvPr>
              <p:cNvGrpSpPr/>
              <p:nvPr/>
            </p:nvGrpSpPr>
            <p:grpSpPr>
              <a:xfrm>
                <a:off x="2916457" y="4340051"/>
                <a:ext cx="180428" cy="150191"/>
                <a:chOff x="3049073" y="2617454"/>
                <a:chExt cx="222956" cy="185593"/>
              </a:xfrm>
            </p:grpSpPr>
            <p:cxnSp>
              <p:nvCxnSpPr>
                <p:cNvPr id="45" name="Straight Connector 44">
                  <a:extLst>
                    <a:ext uri="{FF2B5EF4-FFF2-40B4-BE49-F238E27FC236}">
                      <a16:creationId xmlns:a16="http://schemas.microsoft.com/office/drawing/2014/main" id="{5A16F4A3-BFE9-4B4C-BA8B-6BDAFD5FB283}"/>
                    </a:ext>
                  </a:extLst>
                </p:cNvPr>
                <p:cNvCxnSpPr>
                  <a:cxnSpLocks/>
                </p:cNvCxnSpPr>
                <p:nvPr/>
              </p:nvCxnSpPr>
              <p:spPr>
                <a:xfrm>
                  <a:off x="3049073" y="2736089"/>
                  <a:ext cx="61761" cy="64592"/>
                </a:xfrm>
                <a:prstGeom prst="line">
                  <a:avLst/>
                </a:prstGeom>
                <a:noFill/>
                <a:ln w="31750" cap="rnd" cmpd="sng" algn="ctr">
                  <a:solidFill>
                    <a:sysClr val="window" lastClr="FFFFFF"/>
                  </a:solidFill>
                  <a:prstDash val="solid"/>
                  <a:round/>
                </a:ln>
                <a:effectLst/>
              </p:spPr>
            </p:cxnSp>
            <p:cxnSp>
              <p:nvCxnSpPr>
                <p:cNvPr id="46" name="Straight Connector 45">
                  <a:extLst>
                    <a:ext uri="{FF2B5EF4-FFF2-40B4-BE49-F238E27FC236}">
                      <a16:creationId xmlns:a16="http://schemas.microsoft.com/office/drawing/2014/main" id="{1D3AD828-E1DB-4E67-9B02-369A2AB06835}"/>
                    </a:ext>
                  </a:extLst>
                </p:cNvPr>
                <p:cNvCxnSpPr>
                  <a:cxnSpLocks/>
                </p:cNvCxnSpPr>
                <p:nvPr/>
              </p:nvCxnSpPr>
              <p:spPr>
                <a:xfrm flipV="1">
                  <a:off x="3108973" y="2617454"/>
                  <a:ext cx="163056" cy="185593"/>
                </a:xfrm>
                <a:prstGeom prst="line">
                  <a:avLst/>
                </a:prstGeom>
                <a:noFill/>
                <a:ln w="31750" cap="rnd" cmpd="sng" algn="ctr">
                  <a:solidFill>
                    <a:sysClr val="window" lastClr="FFFFFF"/>
                  </a:solidFill>
                  <a:prstDash val="solid"/>
                  <a:round/>
                </a:ln>
                <a:effectLst/>
              </p:spPr>
            </p:cxnSp>
          </p:grpSp>
          <p:grpSp>
            <p:nvGrpSpPr>
              <p:cNvPr id="35" name="Group 34">
                <a:extLst>
                  <a:ext uri="{FF2B5EF4-FFF2-40B4-BE49-F238E27FC236}">
                    <a16:creationId xmlns:a16="http://schemas.microsoft.com/office/drawing/2014/main" id="{C02040F3-CE68-447F-B13B-B65ED238F12A}"/>
                  </a:ext>
                </a:extLst>
              </p:cNvPr>
              <p:cNvGrpSpPr/>
              <p:nvPr/>
            </p:nvGrpSpPr>
            <p:grpSpPr>
              <a:xfrm>
                <a:off x="2585338" y="4734844"/>
                <a:ext cx="128309" cy="247975"/>
                <a:chOff x="2585338" y="4734844"/>
                <a:chExt cx="128309" cy="247975"/>
              </a:xfrm>
            </p:grpSpPr>
            <p:cxnSp>
              <p:nvCxnSpPr>
                <p:cNvPr id="40" name="Straight Connector 39">
                  <a:extLst>
                    <a:ext uri="{FF2B5EF4-FFF2-40B4-BE49-F238E27FC236}">
                      <a16:creationId xmlns:a16="http://schemas.microsoft.com/office/drawing/2014/main" id="{38B2E21A-5E21-4558-A57B-26D8470BE6FD}"/>
                    </a:ext>
                  </a:extLst>
                </p:cNvPr>
                <p:cNvCxnSpPr>
                  <a:cxnSpLocks/>
                </p:cNvCxnSpPr>
                <p:nvPr/>
              </p:nvCxnSpPr>
              <p:spPr>
                <a:xfrm>
                  <a:off x="2585338" y="4734844"/>
                  <a:ext cx="128309" cy="0"/>
                </a:xfrm>
                <a:prstGeom prst="line">
                  <a:avLst/>
                </a:prstGeom>
                <a:noFill/>
                <a:ln w="31750" cap="rnd" cmpd="sng" algn="ctr">
                  <a:solidFill>
                    <a:sysClr val="window" lastClr="FFFFFF"/>
                  </a:solidFill>
                  <a:prstDash val="solid"/>
                  <a:round/>
                </a:ln>
                <a:effectLst/>
              </p:spPr>
            </p:cxnSp>
            <p:cxnSp>
              <p:nvCxnSpPr>
                <p:cNvPr id="41" name="Straight Connector 40">
                  <a:extLst>
                    <a:ext uri="{FF2B5EF4-FFF2-40B4-BE49-F238E27FC236}">
                      <a16:creationId xmlns:a16="http://schemas.microsoft.com/office/drawing/2014/main" id="{95F86BB4-AF74-4C27-B1CF-E648B5DC127B}"/>
                    </a:ext>
                  </a:extLst>
                </p:cNvPr>
                <p:cNvCxnSpPr>
                  <a:cxnSpLocks/>
                </p:cNvCxnSpPr>
                <p:nvPr/>
              </p:nvCxnSpPr>
              <p:spPr>
                <a:xfrm>
                  <a:off x="2585338" y="4796838"/>
                  <a:ext cx="128309" cy="0"/>
                </a:xfrm>
                <a:prstGeom prst="line">
                  <a:avLst/>
                </a:prstGeom>
                <a:noFill/>
                <a:ln w="31750" cap="rnd" cmpd="sng" algn="ctr">
                  <a:solidFill>
                    <a:sysClr val="window" lastClr="FFFFFF"/>
                  </a:solidFill>
                  <a:prstDash val="solid"/>
                  <a:round/>
                </a:ln>
                <a:effectLst/>
              </p:spPr>
            </p:cxnSp>
            <p:cxnSp>
              <p:nvCxnSpPr>
                <p:cNvPr id="42" name="Straight Connector 41">
                  <a:extLst>
                    <a:ext uri="{FF2B5EF4-FFF2-40B4-BE49-F238E27FC236}">
                      <a16:creationId xmlns:a16="http://schemas.microsoft.com/office/drawing/2014/main" id="{2D8EE964-C483-4415-99B2-068713F03008}"/>
                    </a:ext>
                  </a:extLst>
                </p:cNvPr>
                <p:cNvCxnSpPr>
                  <a:cxnSpLocks/>
                </p:cNvCxnSpPr>
                <p:nvPr/>
              </p:nvCxnSpPr>
              <p:spPr>
                <a:xfrm>
                  <a:off x="2585338" y="4858832"/>
                  <a:ext cx="128309" cy="0"/>
                </a:xfrm>
                <a:prstGeom prst="line">
                  <a:avLst/>
                </a:prstGeom>
                <a:noFill/>
                <a:ln w="31750" cap="rnd" cmpd="sng" algn="ctr">
                  <a:solidFill>
                    <a:sysClr val="window" lastClr="FFFFFF"/>
                  </a:solidFill>
                  <a:prstDash val="solid"/>
                  <a:round/>
                </a:ln>
                <a:effectLst/>
              </p:spPr>
            </p:cxnSp>
            <p:cxnSp>
              <p:nvCxnSpPr>
                <p:cNvPr id="43" name="Straight Connector 42">
                  <a:extLst>
                    <a:ext uri="{FF2B5EF4-FFF2-40B4-BE49-F238E27FC236}">
                      <a16:creationId xmlns:a16="http://schemas.microsoft.com/office/drawing/2014/main" id="{0F8BF567-AA78-4739-BF22-4CEEB83CE13D}"/>
                    </a:ext>
                  </a:extLst>
                </p:cNvPr>
                <p:cNvCxnSpPr>
                  <a:cxnSpLocks/>
                </p:cNvCxnSpPr>
                <p:nvPr/>
              </p:nvCxnSpPr>
              <p:spPr>
                <a:xfrm>
                  <a:off x="2585338" y="4920826"/>
                  <a:ext cx="128309" cy="0"/>
                </a:xfrm>
                <a:prstGeom prst="line">
                  <a:avLst/>
                </a:prstGeom>
                <a:noFill/>
                <a:ln w="31750" cap="rnd" cmpd="sng" algn="ctr">
                  <a:solidFill>
                    <a:sysClr val="window" lastClr="FFFFFF"/>
                  </a:solidFill>
                  <a:prstDash val="solid"/>
                  <a:round/>
                </a:ln>
                <a:effectLst/>
              </p:spPr>
            </p:cxnSp>
            <p:cxnSp>
              <p:nvCxnSpPr>
                <p:cNvPr id="44" name="Straight Connector 43">
                  <a:extLst>
                    <a:ext uri="{FF2B5EF4-FFF2-40B4-BE49-F238E27FC236}">
                      <a16:creationId xmlns:a16="http://schemas.microsoft.com/office/drawing/2014/main" id="{BA4A6F94-D31B-4E97-BA24-CE6402DAD073}"/>
                    </a:ext>
                  </a:extLst>
                </p:cNvPr>
                <p:cNvCxnSpPr>
                  <a:cxnSpLocks/>
                </p:cNvCxnSpPr>
                <p:nvPr/>
              </p:nvCxnSpPr>
              <p:spPr>
                <a:xfrm>
                  <a:off x="2585338" y="4982819"/>
                  <a:ext cx="128309" cy="0"/>
                </a:xfrm>
                <a:prstGeom prst="line">
                  <a:avLst/>
                </a:prstGeom>
                <a:noFill/>
                <a:ln w="31750" cap="rnd" cmpd="sng" algn="ctr">
                  <a:solidFill>
                    <a:sysClr val="window" lastClr="FFFFFF"/>
                  </a:solidFill>
                  <a:prstDash val="solid"/>
                  <a:round/>
                </a:ln>
                <a:effectLst/>
              </p:spPr>
            </p:cxnSp>
          </p:grpSp>
          <p:cxnSp>
            <p:nvCxnSpPr>
              <p:cNvPr id="36" name="Straight Connector 35">
                <a:extLst>
                  <a:ext uri="{FF2B5EF4-FFF2-40B4-BE49-F238E27FC236}">
                    <a16:creationId xmlns:a16="http://schemas.microsoft.com/office/drawing/2014/main" id="{A36D492C-ED50-481D-852D-1540DE6ADE4C}"/>
                  </a:ext>
                </a:extLst>
              </p:cNvPr>
              <p:cNvCxnSpPr>
                <a:cxnSpLocks/>
              </p:cNvCxnSpPr>
              <p:nvPr/>
            </p:nvCxnSpPr>
            <p:spPr>
              <a:xfrm>
                <a:off x="2585338" y="4610856"/>
                <a:ext cx="319787" cy="0"/>
              </a:xfrm>
              <a:prstGeom prst="line">
                <a:avLst/>
              </a:prstGeom>
              <a:noFill/>
              <a:ln w="31750" cap="rnd" cmpd="sng" algn="ctr">
                <a:solidFill>
                  <a:sysClr val="window" lastClr="FFFFFF"/>
                </a:solidFill>
                <a:prstDash val="solid"/>
                <a:round/>
              </a:ln>
              <a:effectLst/>
            </p:spPr>
          </p:cxnSp>
          <p:cxnSp>
            <p:nvCxnSpPr>
              <p:cNvPr id="37" name="Straight Connector 36">
                <a:extLst>
                  <a:ext uri="{FF2B5EF4-FFF2-40B4-BE49-F238E27FC236}">
                    <a16:creationId xmlns:a16="http://schemas.microsoft.com/office/drawing/2014/main" id="{2D9A7708-5973-4D14-8C96-C7830E186FE0}"/>
                  </a:ext>
                </a:extLst>
              </p:cNvPr>
              <p:cNvCxnSpPr>
                <a:cxnSpLocks/>
              </p:cNvCxnSpPr>
              <p:nvPr/>
            </p:nvCxnSpPr>
            <p:spPr>
              <a:xfrm>
                <a:off x="2775635" y="4734844"/>
                <a:ext cx="128309" cy="0"/>
              </a:xfrm>
              <a:prstGeom prst="line">
                <a:avLst/>
              </a:prstGeom>
              <a:noFill/>
              <a:ln w="31750" cap="rnd" cmpd="sng" algn="ctr">
                <a:solidFill>
                  <a:sysClr val="window" lastClr="FFFFFF"/>
                </a:solidFill>
                <a:prstDash val="solid"/>
                <a:round/>
              </a:ln>
              <a:effectLst/>
            </p:spPr>
          </p:cxnSp>
          <p:cxnSp>
            <p:nvCxnSpPr>
              <p:cNvPr id="38" name="Straight Connector 37">
                <a:extLst>
                  <a:ext uri="{FF2B5EF4-FFF2-40B4-BE49-F238E27FC236}">
                    <a16:creationId xmlns:a16="http://schemas.microsoft.com/office/drawing/2014/main" id="{62A8E968-F66A-4477-ABDA-B4CF15E2BCA6}"/>
                  </a:ext>
                </a:extLst>
              </p:cNvPr>
              <p:cNvCxnSpPr>
                <a:cxnSpLocks/>
              </p:cNvCxnSpPr>
              <p:nvPr/>
            </p:nvCxnSpPr>
            <p:spPr>
              <a:xfrm>
                <a:off x="2775635" y="4796838"/>
                <a:ext cx="128309" cy="0"/>
              </a:xfrm>
              <a:prstGeom prst="line">
                <a:avLst/>
              </a:prstGeom>
              <a:noFill/>
              <a:ln w="31750" cap="rnd" cmpd="sng" algn="ctr">
                <a:solidFill>
                  <a:sysClr val="window" lastClr="FFFFFF"/>
                </a:solidFill>
                <a:prstDash val="solid"/>
                <a:round/>
              </a:ln>
              <a:effectLst/>
            </p:spPr>
          </p:cxnSp>
          <p:sp>
            <p:nvSpPr>
              <p:cNvPr id="39" name="Rectangle 38">
                <a:extLst>
                  <a:ext uri="{FF2B5EF4-FFF2-40B4-BE49-F238E27FC236}">
                    <a16:creationId xmlns:a16="http://schemas.microsoft.com/office/drawing/2014/main" id="{140732A0-30F7-4F97-8B08-E666123CE802}"/>
                  </a:ext>
                </a:extLst>
              </p:cNvPr>
              <p:cNvSpPr/>
              <p:nvPr/>
            </p:nvSpPr>
            <p:spPr>
              <a:xfrm>
                <a:off x="2775635" y="4873624"/>
                <a:ext cx="126638" cy="117475"/>
              </a:xfrm>
              <a:prstGeom prst="rect">
                <a:avLst/>
              </a:prstGeom>
              <a:noFill/>
              <a:ln w="31750" cap="rnd" cmpd="sng" algn="ctr">
                <a:solidFill>
                  <a:sysClr val="window" lastClr="FFFFFF"/>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9" name="TextBox 28">
              <a:extLst>
                <a:ext uri="{FF2B5EF4-FFF2-40B4-BE49-F238E27FC236}">
                  <a16:creationId xmlns:a16="http://schemas.microsoft.com/office/drawing/2014/main" id="{34CD4979-9FAC-4DC4-9019-793AB524C191}"/>
                </a:ext>
              </a:extLst>
            </p:cNvPr>
            <p:cNvSpPr txBox="1"/>
            <p:nvPr/>
          </p:nvSpPr>
          <p:spPr>
            <a:xfrm>
              <a:off x="10014676" y="5496331"/>
              <a:ext cx="2034854" cy="984885"/>
            </a:xfrm>
            <a:prstGeom prst="rect">
              <a:avLst/>
            </a:prstGeom>
            <a:noFill/>
          </p:spPr>
          <p:txBody>
            <a:bodyPr wrap="squar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Can usually only be shared if published by a gold OA or hybrid journal</a:t>
              </a:r>
            </a:p>
          </p:txBody>
        </p:sp>
        <p:sp>
          <p:nvSpPr>
            <p:cNvPr id="30" name="Arrow: Circular 29">
              <a:extLst>
                <a:ext uri="{FF2B5EF4-FFF2-40B4-BE49-F238E27FC236}">
                  <a16:creationId xmlns:a16="http://schemas.microsoft.com/office/drawing/2014/main" id="{F2F41681-538D-4369-B9CF-FF42F367E251}"/>
                </a:ext>
              </a:extLst>
            </p:cNvPr>
            <p:cNvSpPr/>
            <p:nvPr/>
          </p:nvSpPr>
          <p:spPr>
            <a:xfrm flipH="1">
              <a:off x="6215945" y="3651081"/>
              <a:ext cx="2376995" cy="2302397"/>
            </a:xfrm>
            <a:prstGeom prst="circularArrow">
              <a:avLst>
                <a:gd name="adj1" fmla="val 22788"/>
                <a:gd name="adj2" fmla="val 429625"/>
                <a:gd name="adj3" fmla="val 2862604"/>
                <a:gd name="adj4" fmla="val 17998351"/>
                <a:gd name="adj5" fmla="val 7422"/>
              </a:avLst>
            </a:prstGeom>
            <a:solidFill>
              <a:srgbClr val="008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black"/>
                </a:solidFill>
                <a:effectLst/>
                <a:uLnTx/>
                <a:uFillTx/>
                <a:latin typeface="Calibri" panose="020F0502020204030204"/>
                <a:ea typeface="+mn-ea"/>
                <a:cs typeface="+mn-cs"/>
              </a:endParaRPr>
            </a:p>
          </p:txBody>
        </p:sp>
      </p:grpSp>
      <p:sp>
        <p:nvSpPr>
          <p:cNvPr id="47" name="Rectangle 46">
            <a:extLst>
              <a:ext uri="{FF2B5EF4-FFF2-40B4-BE49-F238E27FC236}">
                <a16:creationId xmlns:a16="http://schemas.microsoft.com/office/drawing/2014/main" id="{CD239E6A-05A0-485D-861D-D31258EC8EE2}"/>
              </a:ext>
            </a:extLst>
          </p:cNvPr>
          <p:cNvSpPr/>
          <p:nvPr/>
        </p:nvSpPr>
        <p:spPr>
          <a:xfrm>
            <a:off x="6090906" y="6613713"/>
            <a:ext cx="6101094" cy="276999"/>
          </a:xfrm>
          <a:prstGeom prst="rect">
            <a:avLst/>
          </a:prstGeom>
        </p:spPr>
        <p:txBody>
          <a:bodyPr wrap="square">
            <a:spAutoFit/>
          </a:bodyPr>
          <a:lstStyle/>
          <a:p>
            <a:pPr algn="ctr"/>
            <a:r>
              <a:rPr lang="en-AU" sz="1200">
                <a:solidFill>
                  <a:schemeClr val="tx1">
                    <a:lumMod val="65000"/>
                    <a:lumOff val="35000"/>
                  </a:schemeClr>
                </a:solidFill>
                <a:hlinkClick r:id="rId2" action="ppaction://hlinkfile">
                  <a:extLst>
                    <a:ext uri="{A12FA001-AC4F-418D-AE19-62706E023703}">
                      <ahyp:hlinkClr xmlns:ahyp="http://schemas.microsoft.com/office/drawing/2018/hyperlinkcolor" val="tx"/>
                    </a:ext>
                  </a:extLst>
                </a:hlinkClick>
              </a:rPr>
              <a:t>commons.wikimedia.org/wiki/</a:t>
            </a:r>
            <a:r>
              <a:rPr lang="en-AU" sz="1200" err="1">
                <a:solidFill>
                  <a:schemeClr val="tx1">
                    <a:lumMod val="65000"/>
                    <a:lumOff val="35000"/>
                  </a:schemeClr>
                </a:solidFill>
                <a:hlinkClick r:id="rId2" action="ppaction://hlinkfile">
                  <a:extLst>
                    <a:ext uri="{A12FA001-AC4F-418D-AE19-62706E023703}">
                      <ahyp:hlinkClr xmlns:ahyp="http://schemas.microsoft.com/office/drawing/2018/hyperlinkcolor" val="tx"/>
                    </a:ext>
                  </a:extLst>
                </a:hlinkClick>
              </a:rPr>
              <a:t>File:Preprint_postprint_published.png</a:t>
            </a:r>
            <a:r>
              <a:rPr lang="en-AU" sz="1200">
                <a:solidFill>
                  <a:schemeClr val="tx1">
                    <a:lumMod val="65000"/>
                    <a:lumOff val="35000"/>
                  </a:schemeClr>
                </a:solidFill>
              </a:rPr>
              <a:t>, Thomas Shafee, CC BY</a:t>
            </a:r>
            <a:endParaRPr lang="en-AU" sz="1600">
              <a:solidFill>
                <a:schemeClr val="tx1">
                  <a:lumMod val="65000"/>
                  <a:lumOff val="35000"/>
                </a:schemeClr>
              </a:solidFill>
            </a:endParaRPr>
          </a:p>
        </p:txBody>
      </p:sp>
      <p:grpSp>
        <p:nvGrpSpPr>
          <p:cNvPr id="48" name="Group 47">
            <a:extLst>
              <a:ext uri="{FF2B5EF4-FFF2-40B4-BE49-F238E27FC236}">
                <a16:creationId xmlns:a16="http://schemas.microsoft.com/office/drawing/2014/main" id="{025CD553-E7B2-4952-988F-43D3C716B926}"/>
              </a:ext>
            </a:extLst>
          </p:cNvPr>
          <p:cNvGrpSpPr/>
          <p:nvPr/>
        </p:nvGrpSpPr>
        <p:grpSpPr>
          <a:xfrm>
            <a:off x="6215945" y="1160937"/>
            <a:ext cx="5951951" cy="3423964"/>
            <a:chOff x="6215945" y="1160937"/>
            <a:chExt cx="5951951" cy="3423964"/>
          </a:xfrm>
        </p:grpSpPr>
        <p:grpSp>
          <p:nvGrpSpPr>
            <p:cNvPr id="49" name="Group 48">
              <a:extLst>
                <a:ext uri="{FF2B5EF4-FFF2-40B4-BE49-F238E27FC236}">
                  <a16:creationId xmlns:a16="http://schemas.microsoft.com/office/drawing/2014/main" id="{872E2E44-3631-4F30-854D-798E5CC266E1}"/>
                </a:ext>
              </a:extLst>
            </p:cNvPr>
            <p:cNvGrpSpPr/>
            <p:nvPr/>
          </p:nvGrpSpPr>
          <p:grpSpPr>
            <a:xfrm>
              <a:off x="6215945" y="1160937"/>
              <a:ext cx="5833585" cy="3063083"/>
              <a:chOff x="6215945" y="1432039"/>
              <a:chExt cx="5833585" cy="3063083"/>
            </a:xfrm>
          </p:grpSpPr>
          <p:sp>
            <p:nvSpPr>
              <p:cNvPr id="51" name="Arrow: Pentagon 50">
                <a:extLst>
                  <a:ext uri="{FF2B5EF4-FFF2-40B4-BE49-F238E27FC236}">
                    <a16:creationId xmlns:a16="http://schemas.microsoft.com/office/drawing/2014/main" id="{1F843DA1-34AA-4550-A8D6-A46D5376068A}"/>
                  </a:ext>
                </a:extLst>
              </p:cNvPr>
              <p:cNvSpPr/>
              <p:nvPr/>
            </p:nvSpPr>
            <p:spPr>
              <a:xfrm>
                <a:off x="7345245" y="3178177"/>
                <a:ext cx="2568012" cy="1316007"/>
              </a:xfrm>
              <a:prstGeom prst="homePlate">
                <a:avLst>
                  <a:gd name="adj" fmla="val 24482"/>
                </a:avLst>
              </a:pr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33D0F64-37BF-4FC7-BE6E-3EF424A81DB2}"/>
                  </a:ext>
                </a:extLst>
              </p:cNvPr>
              <p:cNvSpPr txBox="1"/>
              <p:nvPr/>
            </p:nvSpPr>
            <p:spPr>
              <a:xfrm>
                <a:off x="8139968" y="3394680"/>
                <a:ext cx="1170129" cy="369333"/>
              </a:xfrm>
              <a:prstGeom prst="rect">
                <a:avLst/>
              </a:prstGeom>
              <a:noFill/>
            </p:spPr>
            <p:txBody>
              <a:bodyPr wrap="none" lIns="0" tIns="0" rIns="0" bIns="0" rtlCol="0">
                <a:spAutoFit/>
              </a:bodyPr>
              <a:lstStyle/>
              <a:p>
                <a:pPr eaLnBrk="1" fontAlgn="auto" hangingPunct="1">
                  <a:spcBef>
                    <a:spcPts val="0"/>
                  </a:spcBef>
                  <a:spcAft>
                    <a:spcPts val="0"/>
                  </a:spcAft>
                </a:pPr>
                <a:r>
                  <a:rPr lang="en-AU" sz="2400" err="1">
                    <a:solidFill>
                      <a:prstClr val="black"/>
                    </a:solidFill>
                    <a:latin typeface="Calibri" panose="020F0502020204030204"/>
                  </a:rPr>
                  <a:t>Postprint</a:t>
                </a:r>
                <a:endParaRPr lang="en-AU" sz="2400">
                  <a:solidFill>
                    <a:prstClr val="black"/>
                  </a:solidFill>
                  <a:latin typeface="Calibri" panose="020F0502020204030204"/>
                </a:endParaRPr>
              </a:p>
            </p:txBody>
          </p:sp>
          <p:sp>
            <p:nvSpPr>
              <p:cNvPr id="53" name="Oval 52">
                <a:extLst>
                  <a:ext uri="{FF2B5EF4-FFF2-40B4-BE49-F238E27FC236}">
                    <a16:creationId xmlns:a16="http://schemas.microsoft.com/office/drawing/2014/main" id="{4C3BB4F1-2785-4884-B5A2-31FEA65779EB}"/>
                  </a:ext>
                </a:extLst>
              </p:cNvPr>
              <p:cNvSpPr/>
              <p:nvPr/>
            </p:nvSpPr>
            <p:spPr>
              <a:xfrm>
                <a:off x="6738137" y="3177091"/>
                <a:ext cx="1318034" cy="1318031"/>
              </a:xfrm>
              <a:prstGeom prst="ellipse">
                <a:avLst/>
              </a:prstGeom>
              <a:solidFill>
                <a:srgbClr val="0083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8B6F0CE7-ACFF-435C-94BB-65742939A051}"/>
                  </a:ext>
                </a:extLst>
              </p:cNvPr>
              <p:cNvSpPr txBox="1"/>
              <p:nvPr/>
            </p:nvSpPr>
            <p:spPr>
              <a:xfrm>
                <a:off x="8139968" y="3729281"/>
                <a:ext cx="1565300" cy="492443"/>
              </a:xfrm>
              <a:prstGeom prst="rect">
                <a:avLst/>
              </a:prstGeom>
              <a:noFill/>
            </p:spPr>
            <p:txBody>
              <a:bodyPr wrap="non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Author-accepted</a:t>
                </a:r>
              </a:p>
              <a:p>
                <a:pPr eaLnBrk="1" fontAlgn="auto" hangingPunct="1">
                  <a:spcBef>
                    <a:spcPts val="0"/>
                  </a:spcBef>
                  <a:spcAft>
                    <a:spcPts val="0"/>
                  </a:spcAft>
                </a:pPr>
                <a:r>
                  <a:rPr lang="en-AU" sz="1600">
                    <a:solidFill>
                      <a:prstClr val="black"/>
                    </a:solidFill>
                    <a:latin typeface="Calibri" panose="020F0502020204030204"/>
                  </a:rPr>
                  <a:t>manuscript (AAM)</a:t>
                </a:r>
              </a:p>
            </p:txBody>
          </p:sp>
          <p:sp>
            <p:nvSpPr>
              <p:cNvPr id="55" name="TextBox 54">
                <a:extLst>
                  <a:ext uri="{FF2B5EF4-FFF2-40B4-BE49-F238E27FC236}">
                    <a16:creationId xmlns:a16="http://schemas.microsoft.com/office/drawing/2014/main" id="{FA9BD541-3579-4993-A8E6-643BD4135A0A}"/>
                  </a:ext>
                </a:extLst>
              </p:cNvPr>
              <p:cNvSpPr txBox="1"/>
              <p:nvPr/>
            </p:nvSpPr>
            <p:spPr>
              <a:xfrm>
                <a:off x="6768073" y="2345416"/>
                <a:ext cx="1765996" cy="738664"/>
              </a:xfrm>
              <a:prstGeom prst="rect">
                <a:avLst/>
              </a:prstGeom>
              <a:noFill/>
            </p:spPr>
            <p:txBody>
              <a:bodyPr wrap="non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Submitted to journal</a:t>
                </a:r>
              </a:p>
              <a:p>
                <a:pPr eaLnBrk="1" fontAlgn="auto" hangingPunct="1">
                  <a:spcBef>
                    <a:spcPts val="0"/>
                  </a:spcBef>
                  <a:spcAft>
                    <a:spcPts val="0"/>
                  </a:spcAft>
                </a:pPr>
                <a:r>
                  <a:rPr lang="en-AU" sz="1600">
                    <a:solidFill>
                      <a:prstClr val="black"/>
                    </a:solidFill>
                    <a:latin typeface="Calibri" panose="020F0502020204030204"/>
                  </a:rPr>
                  <a:t>Peer review</a:t>
                </a:r>
              </a:p>
              <a:p>
                <a:pPr eaLnBrk="1" fontAlgn="auto" hangingPunct="1">
                  <a:spcBef>
                    <a:spcPts val="0"/>
                  </a:spcBef>
                  <a:spcAft>
                    <a:spcPts val="0"/>
                  </a:spcAft>
                </a:pPr>
                <a:r>
                  <a:rPr lang="en-AU" sz="1600">
                    <a:solidFill>
                      <a:prstClr val="black"/>
                    </a:solidFill>
                    <a:latin typeface="Calibri" panose="020F0502020204030204"/>
                  </a:rPr>
                  <a:t>Author corrections</a:t>
                </a:r>
              </a:p>
            </p:txBody>
          </p:sp>
          <p:sp>
            <p:nvSpPr>
              <p:cNvPr id="56" name="Arrow: Circular 55">
                <a:extLst>
                  <a:ext uri="{FF2B5EF4-FFF2-40B4-BE49-F238E27FC236}">
                    <a16:creationId xmlns:a16="http://schemas.microsoft.com/office/drawing/2014/main" id="{C6C1E3BB-EACD-4CDC-B847-1DB8EC15C8B4}"/>
                  </a:ext>
                </a:extLst>
              </p:cNvPr>
              <p:cNvSpPr/>
              <p:nvPr/>
            </p:nvSpPr>
            <p:spPr>
              <a:xfrm flipH="1">
                <a:off x="6215945" y="1432039"/>
                <a:ext cx="2376995" cy="2302397"/>
              </a:xfrm>
              <a:prstGeom prst="circularArrow">
                <a:avLst>
                  <a:gd name="adj1" fmla="val 22788"/>
                  <a:gd name="adj2" fmla="val 429625"/>
                  <a:gd name="adj3" fmla="val 2862604"/>
                  <a:gd name="adj4" fmla="val 17998351"/>
                  <a:gd name="adj5" fmla="val 7422"/>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953C1C08-A5C5-4F5B-A41F-E3012A658186}"/>
                  </a:ext>
                </a:extLst>
              </p:cNvPr>
              <p:cNvSpPr txBox="1"/>
              <p:nvPr/>
            </p:nvSpPr>
            <p:spPr>
              <a:xfrm>
                <a:off x="10014676" y="3174646"/>
                <a:ext cx="2034854" cy="1231106"/>
              </a:xfrm>
              <a:prstGeom prst="rect">
                <a:avLst/>
              </a:prstGeom>
              <a:noFill/>
            </p:spPr>
            <p:txBody>
              <a:bodyPr wrap="square" lIns="0" tIns="0" rIns="0" bIns="0" rtlCol="0">
                <a:spAutoFit/>
              </a:bodyPr>
              <a:lstStyle/>
              <a:p>
                <a:pPr eaLnBrk="1" fontAlgn="auto" hangingPunct="1">
                  <a:spcBef>
                    <a:spcPts val="0"/>
                  </a:spcBef>
                  <a:spcAft>
                    <a:spcPts val="0"/>
                  </a:spcAft>
                </a:pPr>
                <a:r>
                  <a:rPr lang="en-AU" sz="1600">
                    <a:solidFill>
                      <a:prstClr val="black"/>
                    </a:solidFill>
                    <a:latin typeface="Calibri" panose="020F0502020204030204"/>
                  </a:rPr>
                  <a:t>Can always be shared in a green OA repository after accepted by journal (sometimes after embargo)</a:t>
                </a:r>
              </a:p>
            </p:txBody>
          </p:sp>
          <p:grpSp>
            <p:nvGrpSpPr>
              <p:cNvPr id="58" name="Group 57">
                <a:extLst>
                  <a:ext uri="{FF2B5EF4-FFF2-40B4-BE49-F238E27FC236}">
                    <a16:creationId xmlns:a16="http://schemas.microsoft.com/office/drawing/2014/main" id="{137248A0-B500-49C0-9894-9916BCA5EA22}"/>
                  </a:ext>
                </a:extLst>
              </p:cNvPr>
              <p:cNvGrpSpPr/>
              <p:nvPr/>
            </p:nvGrpSpPr>
            <p:grpSpPr>
              <a:xfrm>
                <a:off x="7081969" y="3385430"/>
                <a:ext cx="735985" cy="896642"/>
                <a:chOff x="2499941" y="2539204"/>
                <a:chExt cx="596944" cy="727250"/>
              </a:xfrm>
            </p:grpSpPr>
            <p:sp>
              <p:nvSpPr>
                <p:cNvPr id="59" name="Rectangle 31">
                  <a:extLst>
                    <a:ext uri="{FF2B5EF4-FFF2-40B4-BE49-F238E27FC236}">
                      <a16:creationId xmlns:a16="http://schemas.microsoft.com/office/drawing/2014/main" id="{6F8C2386-F2B6-4AEF-9737-2F3B7783B841}"/>
                    </a:ext>
                  </a:extLst>
                </p:cNvPr>
                <p:cNvSpPr/>
                <p:nvPr/>
              </p:nvSpPr>
              <p:spPr>
                <a:xfrm>
                  <a:off x="2499941" y="2611807"/>
                  <a:ext cx="486859" cy="654647"/>
                </a:xfrm>
                <a:custGeom>
                  <a:avLst/>
                  <a:gdLst>
                    <a:gd name="connsiteX0" fmla="*/ 0 w 532865"/>
                    <a:gd name="connsiteY0" fmla="*/ 0 h 715078"/>
                    <a:gd name="connsiteX1" fmla="*/ 532865 w 532865"/>
                    <a:gd name="connsiteY1" fmla="*/ 0 h 715078"/>
                    <a:gd name="connsiteX2" fmla="*/ 532865 w 532865"/>
                    <a:gd name="connsiteY2" fmla="*/ 715078 h 715078"/>
                    <a:gd name="connsiteX3" fmla="*/ 0 w 532865"/>
                    <a:gd name="connsiteY3" fmla="*/ 715078 h 715078"/>
                    <a:gd name="connsiteX4" fmla="*/ 0 w 532865"/>
                    <a:gd name="connsiteY4" fmla="*/ 0 h 715078"/>
                    <a:gd name="connsiteX0" fmla="*/ 532865 w 624305"/>
                    <a:gd name="connsiteY0" fmla="*/ 0 h 715078"/>
                    <a:gd name="connsiteX1" fmla="*/ 532865 w 624305"/>
                    <a:gd name="connsiteY1" fmla="*/ 715078 h 715078"/>
                    <a:gd name="connsiteX2" fmla="*/ 0 w 624305"/>
                    <a:gd name="connsiteY2" fmla="*/ 715078 h 715078"/>
                    <a:gd name="connsiteX3" fmla="*/ 0 w 624305"/>
                    <a:gd name="connsiteY3" fmla="*/ 0 h 715078"/>
                    <a:gd name="connsiteX4" fmla="*/ 624305 w 624305"/>
                    <a:gd name="connsiteY4" fmla="*/ 91440 h 715078"/>
                    <a:gd name="connsiteX0" fmla="*/ 532865 w 532865"/>
                    <a:gd name="connsiteY0" fmla="*/ 0 h 715078"/>
                    <a:gd name="connsiteX1" fmla="*/ 532865 w 532865"/>
                    <a:gd name="connsiteY1" fmla="*/ 715078 h 715078"/>
                    <a:gd name="connsiteX2" fmla="*/ 0 w 532865"/>
                    <a:gd name="connsiteY2" fmla="*/ 715078 h 715078"/>
                    <a:gd name="connsiteX3" fmla="*/ 0 w 532865"/>
                    <a:gd name="connsiteY3" fmla="*/ 0 h 715078"/>
                    <a:gd name="connsiteX4" fmla="*/ 390943 w 532865"/>
                    <a:gd name="connsiteY4" fmla="*/ 8096 h 715078"/>
                    <a:gd name="connsiteX0" fmla="*/ 532865 w 532865"/>
                    <a:gd name="connsiteY0" fmla="*/ 3810 h 718888"/>
                    <a:gd name="connsiteX1" fmla="*/ 532865 w 532865"/>
                    <a:gd name="connsiteY1" fmla="*/ 718888 h 718888"/>
                    <a:gd name="connsiteX2" fmla="*/ 0 w 532865"/>
                    <a:gd name="connsiteY2" fmla="*/ 718888 h 718888"/>
                    <a:gd name="connsiteX3" fmla="*/ 0 w 532865"/>
                    <a:gd name="connsiteY3" fmla="*/ 3810 h 718888"/>
                    <a:gd name="connsiteX4" fmla="*/ 386181 w 532865"/>
                    <a:gd name="connsiteY4" fmla="*/ 0 h 718888"/>
                    <a:gd name="connsiteX0" fmla="*/ 532865 w 532865"/>
                    <a:gd name="connsiteY0" fmla="*/ 1429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 name="connsiteX0" fmla="*/ 532865 w 532865"/>
                    <a:gd name="connsiteY0" fmla="*/ 149066 h 716507"/>
                    <a:gd name="connsiteX1" fmla="*/ 532865 w 532865"/>
                    <a:gd name="connsiteY1" fmla="*/ 716507 h 716507"/>
                    <a:gd name="connsiteX2" fmla="*/ 0 w 532865"/>
                    <a:gd name="connsiteY2" fmla="*/ 716507 h 716507"/>
                    <a:gd name="connsiteX3" fmla="*/ 0 w 532865"/>
                    <a:gd name="connsiteY3" fmla="*/ 1429 h 716507"/>
                    <a:gd name="connsiteX4" fmla="*/ 386181 w 532865"/>
                    <a:gd name="connsiteY4" fmla="*/ 0 h 716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865" h="716507">
                      <a:moveTo>
                        <a:pt x="532865" y="149066"/>
                      </a:moveTo>
                      <a:lnTo>
                        <a:pt x="532865" y="716507"/>
                      </a:lnTo>
                      <a:lnTo>
                        <a:pt x="0" y="716507"/>
                      </a:lnTo>
                      <a:lnTo>
                        <a:pt x="0" y="1429"/>
                      </a:lnTo>
                      <a:lnTo>
                        <a:pt x="386181" y="0"/>
                      </a:lnTo>
                    </a:path>
                  </a:pathLst>
                </a:custGeom>
                <a:noFill/>
                <a:ln w="31750" cap="rnd" cmpd="sng" algn="ctr">
                  <a:solidFill>
                    <a:sysClr val="window" lastClr="FFFFF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0" name="Group 59">
                  <a:extLst>
                    <a:ext uri="{FF2B5EF4-FFF2-40B4-BE49-F238E27FC236}">
                      <a16:creationId xmlns:a16="http://schemas.microsoft.com/office/drawing/2014/main" id="{A52BFAF4-6B78-4480-A1FF-F7E70DE95940}"/>
                    </a:ext>
                  </a:extLst>
                </p:cNvPr>
                <p:cNvGrpSpPr/>
                <p:nvPr/>
              </p:nvGrpSpPr>
              <p:grpSpPr>
                <a:xfrm>
                  <a:off x="2598390" y="2797740"/>
                  <a:ext cx="289960" cy="377090"/>
                  <a:chOff x="2598390" y="2797740"/>
                  <a:chExt cx="289960" cy="377090"/>
                </a:xfrm>
              </p:grpSpPr>
              <p:cxnSp>
                <p:nvCxnSpPr>
                  <p:cNvPr id="65" name="Straight Connector 64">
                    <a:extLst>
                      <a:ext uri="{FF2B5EF4-FFF2-40B4-BE49-F238E27FC236}">
                        <a16:creationId xmlns:a16="http://schemas.microsoft.com/office/drawing/2014/main" id="{1F083546-4678-4C84-A92C-6B834041D89A}"/>
                      </a:ext>
                    </a:extLst>
                  </p:cNvPr>
                  <p:cNvCxnSpPr>
                    <a:cxnSpLocks/>
                  </p:cNvCxnSpPr>
                  <p:nvPr/>
                </p:nvCxnSpPr>
                <p:spPr>
                  <a:xfrm>
                    <a:off x="2598390" y="2923436"/>
                    <a:ext cx="289960" cy="0"/>
                  </a:xfrm>
                  <a:prstGeom prst="line">
                    <a:avLst/>
                  </a:prstGeom>
                  <a:noFill/>
                  <a:ln w="31750" cap="rnd" cmpd="sng" algn="ctr">
                    <a:solidFill>
                      <a:sysClr val="window" lastClr="FFFFFF"/>
                    </a:solidFill>
                    <a:prstDash val="solid"/>
                    <a:round/>
                  </a:ln>
                  <a:effectLst/>
                </p:spPr>
              </p:cxnSp>
              <p:cxnSp>
                <p:nvCxnSpPr>
                  <p:cNvPr id="66" name="Straight Connector 65">
                    <a:extLst>
                      <a:ext uri="{FF2B5EF4-FFF2-40B4-BE49-F238E27FC236}">
                        <a16:creationId xmlns:a16="http://schemas.microsoft.com/office/drawing/2014/main" id="{AC7FDCBD-7EFF-4410-A9FB-7E8503B4652C}"/>
                      </a:ext>
                    </a:extLst>
                  </p:cNvPr>
                  <p:cNvCxnSpPr>
                    <a:cxnSpLocks/>
                  </p:cNvCxnSpPr>
                  <p:nvPr/>
                </p:nvCxnSpPr>
                <p:spPr>
                  <a:xfrm>
                    <a:off x="2598390" y="2986284"/>
                    <a:ext cx="289960" cy="0"/>
                  </a:xfrm>
                  <a:prstGeom prst="line">
                    <a:avLst/>
                  </a:prstGeom>
                  <a:noFill/>
                  <a:ln w="31750" cap="rnd" cmpd="sng" algn="ctr">
                    <a:solidFill>
                      <a:sysClr val="window" lastClr="FFFFFF"/>
                    </a:solidFill>
                    <a:prstDash val="solid"/>
                    <a:round/>
                  </a:ln>
                  <a:effectLst/>
                </p:spPr>
              </p:cxnSp>
              <p:cxnSp>
                <p:nvCxnSpPr>
                  <p:cNvPr id="67" name="Straight Connector 66">
                    <a:extLst>
                      <a:ext uri="{FF2B5EF4-FFF2-40B4-BE49-F238E27FC236}">
                        <a16:creationId xmlns:a16="http://schemas.microsoft.com/office/drawing/2014/main" id="{871A076A-0D6B-4ED8-A5AD-4D1574E23C40}"/>
                      </a:ext>
                    </a:extLst>
                  </p:cNvPr>
                  <p:cNvCxnSpPr>
                    <a:cxnSpLocks/>
                  </p:cNvCxnSpPr>
                  <p:nvPr/>
                </p:nvCxnSpPr>
                <p:spPr>
                  <a:xfrm>
                    <a:off x="2598390" y="3049132"/>
                    <a:ext cx="289960" cy="0"/>
                  </a:xfrm>
                  <a:prstGeom prst="line">
                    <a:avLst/>
                  </a:prstGeom>
                  <a:noFill/>
                  <a:ln w="31750" cap="rnd" cmpd="sng" algn="ctr">
                    <a:solidFill>
                      <a:sysClr val="window" lastClr="FFFFFF"/>
                    </a:solidFill>
                    <a:prstDash val="solid"/>
                    <a:round/>
                  </a:ln>
                  <a:effectLst/>
                </p:spPr>
              </p:cxnSp>
              <p:cxnSp>
                <p:nvCxnSpPr>
                  <p:cNvPr id="68" name="Straight Connector 67">
                    <a:extLst>
                      <a:ext uri="{FF2B5EF4-FFF2-40B4-BE49-F238E27FC236}">
                        <a16:creationId xmlns:a16="http://schemas.microsoft.com/office/drawing/2014/main" id="{FA08CDFB-CD15-4C52-BCAE-C2DCFBB58E2D}"/>
                      </a:ext>
                    </a:extLst>
                  </p:cNvPr>
                  <p:cNvCxnSpPr>
                    <a:cxnSpLocks/>
                  </p:cNvCxnSpPr>
                  <p:nvPr/>
                </p:nvCxnSpPr>
                <p:spPr>
                  <a:xfrm>
                    <a:off x="2598390" y="3111980"/>
                    <a:ext cx="289960" cy="0"/>
                  </a:xfrm>
                  <a:prstGeom prst="line">
                    <a:avLst/>
                  </a:prstGeom>
                  <a:noFill/>
                  <a:ln w="31750" cap="rnd" cmpd="sng" algn="ctr">
                    <a:solidFill>
                      <a:sysClr val="window" lastClr="FFFFFF"/>
                    </a:solidFill>
                    <a:prstDash val="solid"/>
                    <a:round/>
                  </a:ln>
                  <a:effectLst/>
                </p:spPr>
              </p:cxnSp>
              <p:cxnSp>
                <p:nvCxnSpPr>
                  <p:cNvPr id="69" name="Straight Connector 68">
                    <a:extLst>
                      <a:ext uri="{FF2B5EF4-FFF2-40B4-BE49-F238E27FC236}">
                        <a16:creationId xmlns:a16="http://schemas.microsoft.com/office/drawing/2014/main" id="{1408F16A-DD38-48D4-97C0-48EE620A107C}"/>
                      </a:ext>
                    </a:extLst>
                  </p:cNvPr>
                  <p:cNvCxnSpPr>
                    <a:cxnSpLocks/>
                  </p:cNvCxnSpPr>
                  <p:nvPr/>
                </p:nvCxnSpPr>
                <p:spPr>
                  <a:xfrm>
                    <a:off x="2598390" y="3174830"/>
                    <a:ext cx="289960" cy="0"/>
                  </a:xfrm>
                  <a:prstGeom prst="line">
                    <a:avLst/>
                  </a:prstGeom>
                  <a:noFill/>
                  <a:ln w="31750" cap="rnd" cmpd="sng" algn="ctr">
                    <a:solidFill>
                      <a:sysClr val="window" lastClr="FFFFFF"/>
                    </a:solidFill>
                    <a:prstDash val="solid"/>
                    <a:round/>
                  </a:ln>
                  <a:effectLst/>
                </p:spPr>
              </p:cxnSp>
              <p:cxnSp>
                <p:nvCxnSpPr>
                  <p:cNvPr id="70" name="Straight Connector 69">
                    <a:extLst>
                      <a:ext uri="{FF2B5EF4-FFF2-40B4-BE49-F238E27FC236}">
                        <a16:creationId xmlns:a16="http://schemas.microsoft.com/office/drawing/2014/main" id="{0DE7CE01-33A9-4341-8117-7457E29CCBA2}"/>
                      </a:ext>
                    </a:extLst>
                  </p:cNvPr>
                  <p:cNvCxnSpPr>
                    <a:cxnSpLocks/>
                  </p:cNvCxnSpPr>
                  <p:nvPr/>
                </p:nvCxnSpPr>
                <p:spPr>
                  <a:xfrm>
                    <a:off x="2598390" y="2860588"/>
                    <a:ext cx="289960" cy="0"/>
                  </a:xfrm>
                  <a:prstGeom prst="line">
                    <a:avLst/>
                  </a:prstGeom>
                  <a:noFill/>
                  <a:ln w="31750" cap="rnd" cmpd="sng" algn="ctr">
                    <a:solidFill>
                      <a:sysClr val="window" lastClr="FFFFFF"/>
                    </a:solidFill>
                    <a:prstDash val="solid"/>
                    <a:round/>
                  </a:ln>
                  <a:effectLst/>
                </p:spPr>
              </p:cxnSp>
              <p:cxnSp>
                <p:nvCxnSpPr>
                  <p:cNvPr id="71" name="Straight Connector 70">
                    <a:extLst>
                      <a:ext uri="{FF2B5EF4-FFF2-40B4-BE49-F238E27FC236}">
                        <a16:creationId xmlns:a16="http://schemas.microsoft.com/office/drawing/2014/main" id="{82C825DE-3D1B-4547-92CB-F0C5D1A72F07}"/>
                      </a:ext>
                    </a:extLst>
                  </p:cNvPr>
                  <p:cNvCxnSpPr>
                    <a:cxnSpLocks/>
                  </p:cNvCxnSpPr>
                  <p:nvPr/>
                </p:nvCxnSpPr>
                <p:spPr>
                  <a:xfrm>
                    <a:off x="2598390" y="2797740"/>
                    <a:ext cx="289960" cy="0"/>
                  </a:xfrm>
                  <a:prstGeom prst="line">
                    <a:avLst/>
                  </a:prstGeom>
                  <a:noFill/>
                  <a:ln w="31750" cap="rnd" cmpd="sng" algn="ctr">
                    <a:solidFill>
                      <a:sysClr val="window" lastClr="FFFFFF"/>
                    </a:solidFill>
                    <a:prstDash val="solid"/>
                    <a:round/>
                  </a:ln>
                  <a:effectLst/>
                </p:spPr>
              </p:cxnSp>
            </p:grpSp>
            <p:sp>
              <p:nvSpPr>
                <p:cNvPr id="61" name="Rectangle 61">
                  <a:extLst>
                    <a:ext uri="{FF2B5EF4-FFF2-40B4-BE49-F238E27FC236}">
                      <a16:creationId xmlns:a16="http://schemas.microsoft.com/office/drawing/2014/main" id="{EAC0895C-AA80-410A-8D50-4A9ED974E6E2}"/>
                    </a:ext>
                  </a:extLst>
                </p:cNvPr>
                <p:cNvSpPr/>
                <p:nvPr/>
              </p:nvSpPr>
              <p:spPr>
                <a:xfrm>
                  <a:off x="2859004" y="2544618"/>
                  <a:ext cx="205427" cy="201742"/>
                </a:xfrm>
                <a:custGeom>
                  <a:avLst/>
                  <a:gdLst>
                    <a:gd name="connsiteX0" fmla="*/ 0 w 224610"/>
                    <a:gd name="connsiteY0" fmla="*/ 0 h 220805"/>
                    <a:gd name="connsiteX1" fmla="*/ 224610 w 224610"/>
                    <a:gd name="connsiteY1" fmla="*/ 0 h 220805"/>
                    <a:gd name="connsiteX2" fmla="*/ 224610 w 224610"/>
                    <a:gd name="connsiteY2" fmla="*/ 220805 h 220805"/>
                    <a:gd name="connsiteX3" fmla="*/ 0 w 224610"/>
                    <a:gd name="connsiteY3" fmla="*/ 220805 h 220805"/>
                    <a:gd name="connsiteX4" fmla="*/ 0 w 224610"/>
                    <a:gd name="connsiteY4" fmla="*/ 0 h 220805"/>
                    <a:gd name="connsiteX0" fmla="*/ 224610 w 316050"/>
                    <a:gd name="connsiteY0" fmla="*/ 0 h 220805"/>
                    <a:gd name="connsiteX1" fmla="*/ 224610 w 316050"/>
                    <a:gd name="connsiteY1" fmla="*/ 220805 h 220805"/>
                    <a:gd name="connsiteX2" fmla="*/ 0 w 316050"/>
                    <a:gd name="connsiteY2" fmla="*/ 220805 h 220805"/>
                    <a:gd name="connsiteX3" fmla="*/ 0 w 316050"/>
                    <a:gd name="connsiteY3" fmla="*/ 0 h 220805"/>
                    <a:gd name="connsiteX4" fmla="*/ 316050 w 316050"/>
                    <a:gd name="connsiteY4" fmla="*/ 91440 h 220805"/>
                    <a:gd name="connsiteX0" fmla="*/ 224610 w 224610"/>
                    <a:gd name="connsiteY0" fmla="*/ 0 h 220805"/>
                    <a:gd name="connsiteX1" fmla="*/ 224610 w 224610"/>
                    <a:gd name="connsiteY1" fmla="*/ 220805 h 220805"/>
                    <a:gd name="connsiteX2" fmla="*/ 0 w 224610"/>
                    <a:gd name="connsiteY2" fmla="*/ 220805 h 220805"/>
                    <a:gd name="connsiteX3" fmla="*/ 0 w 224610"/>
                    <a:gd name="connsiteY3" fmla="*/ 0 h 220805"/>
                    <a:gd name="connsiteX4" fmla="*/ 189843 w 224610"/>
                    <a:gd name="connsiteY4" fmla="*/ 5715 h 220805"/>
                    <a:gd name="connsiteX0" fmla="*/ 226991 w 226991"/>
                    <a:gd name="connsiteY0" fmla="*/ 111919 h 220805"/>
                    <a:gd name="connsiteX1" fmla="*/ 224610 w 226991"/>
                    <a:gd name="connsiteY1" fmla="*/ 220805 h 220805"/>
                    <a:gd name="connsiteX2" fmla="*/ 0 w 226991"/>
                    <a:gd name="connsiteY2" fmla="*/ 220805 h 220805"/>
                    <a:gd name="connsiteX3" fmla="*/ 0 w 226991"/>
                    <a:gd name="connsiteY3" fmla="*/ 0 h 220805"/>
                    <a:gd name="connsiteX4" fmla="*/ 189843 w 226991"/>
                    <a:gd name="connsiteY4" fmla="*/ 5715 h 220805"/>
                    <a:gd name="connsiteX0" fmla="*/ 226991 w 226991"/>
                    <a:gd name="connsiteY0" fmla="*/ 115729 h 224615"/>
                    <a:gd name="connsiteX1" fmla="*/ 224610 w 226991"/>
                    <a:gd name="connsiteY1" fmla="*/ 224615 h 224615"/>
                    <a:gd name="connsiteX2" fmla="*/ 0 w 226991"/>
                    <a:gd name="connsiteY2" fmla="*/ 224615 h 224615"/>
                    <a:gd name="connsiteX3" fmla="*/ 0 w 226991"/>
                    <a:gd name="connsiteY3" fmla="*/ 3810 h 224615"/>
                    <a:gd name="connsiteX4" fmla="*/ 192224 w 226991"/>
                    <a:gd name="connsiteY4" fmla="*/ 0 h 224615"/>
                    <a:gd name="connsiteX0" fmla="*/ 226991 w 226991"/>
                    <a:gd name="connsiteY0" fmla="*/ 111919 h 220805"/>
                    <a:gd name="connsiteX1" fmla="*/ 224610 w 226991"/>
                    <a:gd name="connsiteY1" fmla="*/ 220805 h 220805"/>
                    <a:gd name="connsiteX2" fmla="*/ 0 w 226991"/>
                    <a:gd name="connsiteY2" fmla="*/ 220805 h 220805"/>
                    <a:gd name="connsiteX3" fmla="*/ 0 w 226991"/>
                    <a:gd name="connsiteY3" fmla="*/ 0 h 220805"/>
                    <a:gd name="connsiteX4" fmla="*/ 192224 w 226991"/>
                    <a:gd name="connsiteY4" fmla="*/ 952 h 220805"/>
                    <a:gd name="connsiteX0" fmla="*/ 224609 w 224839"/>
                    <a:gd name="connsiteY0" fmla="*/ 109538 h 220805"/>
                    <a:gd name="connsiteX1" fmla="*/ 224610 w 224839"/>
                    <a:gd name="connsiteY1" fmla="*/ 220805 h 220805"/>
                    <a:gd name="connsiteX2" fmla="*/ 0 w 224839"/>
                    <a:gd name="connsiteY2" fmla="*/ 220805 h 220805"/>
                    <a:gd name="connsiteX3" fmla="*/ 0 w 224839"/>
                    <a:gd name="connsiteY3" fmla="*/ 0 h 220805"/>
                    <a:gd name="connsiteX4" fmla="*/ 192224 w 224839"/>
                    <a:gd name="connsiteY4" fmla="*/ 952 h 220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839" h="220805">
                      <a:moveTo>
                        <a:pt x="224609" y="109538"/>
                      </a:moveTo>
                      <a:cubicBezTo>
                        <a:pt x="223815" y="145833"/>
                        <a:pt x="225404" y="184510"/>
                        <a:pt x="224610" y="220805"/>
                      </a:cubicBezTo>
                      <a:lnTo>
                        <a:pt x="0" y="220805"/>
                      </a:lnTo>
                      <a:lnTo>
                        <a:pt x="0" y="0"/>
                      </a:lnTo>
                      <a:lnTo>
                        <a:pt x="192224" y="952"/>
                      </a:lnTo>
                    </a:path>
                  </a:pathLst>
                </a:custGeom>
                <a:noFill/>
                <a:ln w="31750" cap="rnd" cmpd="sng" algn="ctr">
                  <a:solidFill>
                    <a:sysClr val="window" lastClr="FFFFF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240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C1594965-2CB5-4F6A-BF8A-926AFC94D7AF}"/>
                    </a:ext>
                  </a:extLst>
                </p:cNvPr>
                <p:cNvGrpSpPr/>
                <p:nvPr/>
              </p:nvGrpSpPr>
              <p:grpSpPr>
                <a:xfrm>
                  <a:off x="2916457" y="2539204"/>
                  <a:ext cx="180428" cy="150191"/>
                  <a:chOff x="3049073" y="2617454"/>
                  <a:chExt cx="222956" cy="185593"/>
                </a:xfrm>
              </p:grpSpPr>
              <p:cxnSp>
                <p:nvCxnSpPr>
                  <p:cNvPr id="63" name="Straight Connector 62">
                    <a:extLst>
                      <a:ext uri="{FF2B5EF4-FFF2-40B4-BE49-F238E27FC236}">
                        <a16:creationId xmlns:a16="http://schemas.microsoft.com/office/drawing/2014/main" id="{67468D5D-67BF-4C9B-96D6-49EAD052B1C7}"/>
                      </a:ext>
                    </a:extLst>
                  </p:cNvPr>
                  <p:cNvCxnSpPr>
                    <a:cxnSpLocks/>
                  </p:cNvCxnSpPr>
                  <p:nvPr/>
                </p:nvCxnSpPr>
                <p:spPr>
                  <a:xfrm>
                    <a:off x="3049073" y="2736089"/>
                    <a:ext cx="61761" cy="64592"/>
                  </a:xfrm>
                  <a:prstGeom prst="line">
                    <a:avLst/>
                  </a:prstGeom>
                  <a:noFill/>
                  <a:ln w="31750" cap="rnd" cmpd="sng" algn="ctr">
                    <a:solidFill>
                      <a:sysClr val="window" lastClr="FFFFFF"/>
                    </a:solidFill>
                    <a:prstDash val="solid"/>
                    <a:round/>
                  </a:ln>
                  <a:effectLst/>
                </p:spPr>
              </p:cxnSp>
              <p:cxnSp>
                <p:nvCxnSpPr>
                  <p:cNvPr id="64" name="Straight Connector 63">
                    <a:extLst>
                      <a:ext uri="{FF2B5EF4-FFF2-40B4-BE49-F238E27FC236}">
                        <a16:creationId xmlns:a16="http://schemas.microsoft.com/office/drawing/2014/main" id="{BD24C4FC-3FC2-4108-8BA4-6617D5E40ABC}"/>
                      </a:ext>
                    </a:extLst>
                  </p:cNvPr>
                  <p:cNvCxnSpPr>
                    <a:cxnSpLocks/>
                  </p:cNvCxnSpPr>
                  <p:nvPr/>
                </p:nvCxnSpPr>
                <p:spPr>
                  <a:xfrm flipV="1">
                    <a:off x="3108973" y="2617454"/>
                    <a:ext cx="163056" cy="185593"/>
                  </a:xfrm>
                  <a:prstGeom prst="line">
                    <a:avLst/>
                  </a:prstGeom>
                  <a:noFill/>
                  <a:ln w="31750" cap="rnd" cmpd="sng" algn="ctr">
                    <a:solidFill>
                      <a:sysClr val="window" lastClr="FFFFFF"/>
                    </a:solidFill>
                    <a:prstDash val="solid"/>
                    <a:round/>
                  </a:ln>
                  <a:effectLst/>
                </p:spPr>
              </p:cxnSp>
            </p:grpSp>
          </p:grpSp>
        </p:grpSp>
        <p:sp>
          <p:nvSpPr>
            <p:cNvPr id="50" name="Rectangle 49">
              <a:extLst>
                <a:ext uri="{FF2B5EF4-FFF2-40B4-BE49-F238E27FC236}">
                  <a16:creationId xmlns:a16="http://schemas.microsoft.com/office/drawing/2014/main" id="{44865E01-BFA6-4017-BFFC-B4AB2CB2B53B}"/>
                </a:ext>
              </a:extLst>
            </p:cNvPr>
            <p:cNvSpPr/>
            <p:nvPr/>
          </p:nvSpPr>
          <p:spPr>
            <a:xfrm>
              <a:off x="8749716" y="4246347"/>
              <a:ext cx="3418180" cy="338554"/>
            </a:xfrm>
            <a:prstGeom prst="rect">
              <a:avLst/>
            </a:prstGeom>
          </p:spPr>
          <p:txBody>
            <a:bodyPr wrap="none">
              <a:spAutoFit/>
            </a:bodyPr>
            <a:lstStyle/>
            <a:p>
              <a:r>
                <a:rPr lang="en-AU" sz="1600">
                  <a:hlinkClick r:id="rId3"/>
                </a:rPr>
                <a:t>http://sherpa.ac.uk/romeo/search.php</a:t>
              </a:r>
              <a:endParaRPr lang="en-AU" sz="1600"/>
            </a:p>
          </p:txBody>
        </p:sp>
      </p:grpSp>
      <p:sp>
        <p:nvSpPr>
          <p:cNvPr id="72" name="Title 24">
            <a:extLst>
              <a:ext uri="{FF2B5EF4-FFF2-40B4-BE49-F238E27FC236}">
                <a16:creationId xmlns:a16="http://schemas.microsoft.com/office/drawing/2014/main" id="{EB11F417-DB2D-44B5-81A2-4AD0267D7BD9}"/>
              </a:ext>
            </a:extLst>
          </p:cNvPr>
          <p:cNvSpPr txBox="1">
            <a:spLocks/>
          </p:cNvSpPr>
          <p:nvPr/>
        </p:nvSpPr>
        <p:spPr bwMode="auto">
          <a:xfrm>
            <a:off x="968631" y="2498498"/>
            <a:ext cx="2483721" cy="95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rtl="0" eaLnBrk="1" fontAlgn="base" hangingPunct="1">
              <a:lnSpc>
                <a:spcPts val="5500"/>
              </a:lnSpc>
              <a:spcBef>
                <a:spcPct val="0"/>
              </a:spcBef>
              <a:spcAft>
                <a:spcPct val="0"/>
              </a:spcAft>
              <a:defRPr lang="en-US" altLang="en-US" sz="4800" b="1" kern="1200" dirty="0">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AU" sz="6000"/>
              <a:t>Which?</a:t>
            </a:r>
          </a:p>
        </p:txBody>
      </p:sp>
      <p:sp>
        <p:nvSpPr>
          <p:cNvPr id="73" name="Title 24">
            <a:extLst>
              <a:ext uri="{FF2B5EF4-FFF2-40B4-BE49-F238E27FC236}">
                <a16:creationId xmlns:a16="http://schemas.microsoft.com/office/drawing/2014/main" id="{3EC52B7C-0022-4D70-A4A6-B121CB3175BE}"/>
              </a:ext>
            </a:extLst>
          </p:cNvPr>
          <p:cNvSpPr txBox="1">
            <a:spLocks/>
          </p:cNvSpPr>
          <p:nvPr/>
        </p:nvSpPr>
        <p:spPr bwMode="auto">
          <a:xfrm>
            <a:off x="1269859" y="3441271"/>
            <a:ext cx="4214964" cy="3441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144000" tIns="36000" rIns="144000" bIns="0" numCol="1" anchor="ctr" anchorCtr="0" compatLnSpc="1">
            <a:prstTxWarp prst="textNoShape">
              <a:avLst/>
            </a:prstTxWarp>
            <a:spAutoFit/>
          </a:bodyPr>
          <a:lstStyle>
            <a:lvl1pPr algn="l" rtl="0" eaLnBrk="1" fontAlgn="base" hangingPunct="1">
              <a:lnSpc>
                <a:spcPct val="100000"/>
              </a:lnSpc>
              <a:spcBef>
                <a:spcPct val="0"/>
              </a:spcBef>
              <a:spcAft>
                <a:spcPct val="0"/>
              </a:spcAft>
              <a:defRPr lang="en-US" altLang="en-US" sz="4800" b="1" kern="1200">
                <a:solidFill>
                  <a:srgbClr val="E52212"/>
                </a:solidFill>
                <a:latin typeface="Roboto Condensed" panose="02000000000000000000" pitchFamily="2" charset="0"/>
                <a:ea typeface="Roboto Condensed" panose="02000000000000000000" pitchFamily="2" charset="0"/>
                <a:cs typeface="Roboto"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AU" sz="2000"/>
              <a:t>…version of a publication can I share?</a:t>
            </a:r>
          </a:p>
        </p:txBody>
      </p:sp>
    </p:spTree>
    <p:extLst>
      <p:ext uri="{BB962C8B-B14F-4D97-AF65-F5344CB8AC3E}">
        <p14:creationId xmlns:p14="http://schemas.microsoft.com/office/powerpoint/2010/main" val="171904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120E7E-553A-4A00-9513-1D5E97F65CB2}"/>
              </a:ext>
            </a:extLst>
          </p:cNvPr>
          <p:cNvSpPr>
            <a:spLocks noGrp="1"/>
          </p:cNvSpPr>
          <p:nvPr>
            <p:ph type="title"/>
          </p:nvPr>
        </p:nvSpPr>
        <p:spPr>
          <a:xfrm>
            <a:off x="416170" y="2478768"/>
            <a:ext cx="4270130" cy="1325562"/>
          </a:xfrm>
        </p:spPr>
        <p:txBody>
          <a:bodyPr/>
          <a:lstStyle/>
          <a:p>
            <a:r>
              <a:rPr lang="en-AU"/>
              <a:t>Benefits: open</a:t>
            </a:r>
            <a:br>
              <a:rPr lang="en-AU"/>
            </a:br>
            <a:r>
              <a:rPr lang="en-AU"/>
              <a:t>research outputs</a:t>
            </a:r>
          </a:p>
        </p:txBody>
      </p:sp>
      <p:pic>
        <p:nvPicPr>
          <p:cNvPr id="1038" name="Picture 14">
            <a:extLst>
              <a:ext uri="{FF2B5EF4-FFF2-40B4-BE49-F238E27FC236}">
                <a16:creationId xmlns:a16="http://schemas.microsoft.com/office/drawing/2014/main" id="{4D5BC7A2-59F3-4289-B32A-4B6F7CB014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46" r="17746"/>
          <a:stretch/>
        </p:blipFill>
        <p:spPr bwMode="auto">
          <a:xfrm>
            <a:off x="4897315" y="-1"/>
            <a:ext cx="5949462" cy="62831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84A8ACC-2527-40FF-B651-F6EE22222C5F}"/>
              </a:ext>
            </a:extLst>
          </p:cNvPr>
          <p:cNvSpPr/>
          <p:nvPr/>
        </p:nvSpPr>
        <p:spPr>
          <a:xfrm>
            <a:off x="6218546" y="6463014"/>
            <a:ext cx="2985113" cy="261610"/>
          </a:xfrm>
          <a:prstGeom prst="rect">
            <a:avLst/>
          </a:prstGeom>
        </p:spPr>
        <p:txBody>
          <a:bodyPr wrap="none">
            <a:spAutoFit/>
          </a:bodyPr>
          <a:lstStyle/>
          <a:p>
            <a:r>
              <a:rPr lang="en-AU" sz="1100" err="1">
                <a:solidFill>
                  <a:srgbClr val="232323"/>
                </a:solidFill>
                <a:latin typeface="Open Sans"/>
              </a:rPr>
              <a:t>Img</a:t>
            </a:r>
            <a:r>
              <a:rPr lang="en-AU" sz="1100">
                <a:solidFill>
                  <a:srgbClr val="232323"/>
                </a:solidFill>
                <a:latin typeface="Open Sans"/>
              </a:rPr>
              <a:t>: Danny Kingsley &amp; Sarah Brown, CC BY</a:t>
            </a:r>
            <a:endParaRPr lang="en-AU" sz="1100"/>
          </a:p>
        </p:txBody>
      </p:sp>
    </p:spTree>
    <p:extLst>
      <p:ext uri="{BB962C8B-B14F-4D97-AF65-F5344CB8AC3E}">
        <p14:creationId xmlns:p14="http://schemas.microsoft.com/office/powerpoint/2010/main" val="3111318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69D5FC-080A-4EE7-AD47-32D8566D53D2}"/>
              </a:ext>
            </a:extLst>
          </p:cNvPr>
          <p:cNvSpPr/>
          <p:nvPr/>
        </p:nvSpPr>
        <p:spPr>
          <a:xfrm>
            <a:off x="0" y="6242668"/>
            <a:ext cx="9320981" cy="600164"/>
          </a:xfrm>
          <a:prstGeom prst="rect">
            <a:avLst/>
          </a:prstGeom>
          <a:solidFill>
            <a:schemeClr val="bg1"/>
          </a:solidFill>
        </p:spPr>
        <p:txBody>
          <a:bodyPr wrap="square">
            <a:spAutoFit/>
          </a:bodyPr>
          <a:lstStyle/>
          <a:p>
            <a:r>
              <a:rPr lang="en-US" sz="1100"/>
              <a:t>Kinder, Petal. "Free, Open, and Re-Usable Access to Legal Information-The Australian Experience." </a:t>
            </a:r>
            <a:r>
              <a:rPr lang="en-US" sz="1100" i="1"/>
              <a:t>Int'l J. Legal Info.</a:t>
            </a:r>
            <a:r>
              <a:rPr lang="en-US" sz="1100"/>
              <a:t> 45 (2017): 45. doi.org/</a:t>
            </a:r>
            <a:r>
              <a:rPr lang="en-US" altLang="en-US" sz="1100">
                <a:solidFill>
                  <a:srgbClr val="1C2D3D"/>
                </a:solidFill>
                <a:latin typeface="Menlo"/>
              </a:rPr>
              <a:t>10.1017/jli.2017.12</a:t>
            </a:r>
            <a:r>
              <a:rPr lang="en-US" altLang="en-US" sz="1050"/>
              <a:t> </a:t>
            </a:r>
            <a:endParaRPr lang="en-US" altLang="en-US" sz="2800">
              <a:latin typeface="Arial" panose="020B0604020202020204" pitchFamily="34" charset="0"/>
            </a:endParaRPr>
          </a:p>
          <a:p>
            <a:r>
              <a:rPr lang="en-US" sz="1100" err="1"/>
              <a:t>Hajjem</a:t>
            </a:r>
            <a:r>
              <a:rPr lang="en-US" sz="1100"/>
              <a:t>, </a:t>
            </a:r>
            <a:r>
              <a:rPr lang="en-US" sz="1100" err="1"/>
              <a:t>Chawki</a:t>
            </a:r>
            <a:r>
              <a:rPr lang="en-US" sz="1100"/>
              <a:t>, </a:t>
            </a:r>
            <a:r>
              <a:rPr lang="en-US" sz="1100" err="1"/>
              <a:t>Stevan</a:t>
            </a:r>
            <a:r>
              <a:rPr lang="en-US" sz="1100"/>
              <a:t> </a:t>
            </a:r>
            <a:r>
              <a:rPr lang="en-US" sz="1100" err="1"/>
              <a:t>Harnad</a:t>
            </a:r>
            <a:r>
              <a:rPr lang="en-US" sz="1100"/>
              <a:t>, and Yves Gingras. "Ten-year cross-disciplinary comparison of the growth of open access and how it increases research citation impact." </a:t>
            </a:r>
            <a:r>
              <a:rPr lang="en-US" sz="1100" i="1" err="1"/>
              <a:t>arXiv</a:t>
            </a:r>
            <a:r>
              <a:rPr lang="en-US" sz="1100" i="1"/>
              <a:t> preprint cs/0606079</a:t>
            </a:r>
            <a:r>
              <a:rPr lang="en-US" sz="1100"/>
              <a:t> (2006).</a:t>
            </a:r>
          </a:p>
        </p:txBody>
      </p:sp>
      <p:sp>
        <p:nvSpPr>
          <p:cNvPr id="11" name="Content Placeholder 10">
            <a:extLst>
              <a:ext uri="{FF2B5EF4-FFF2-40B4-BE49-F238E27FC236}">
                <a16:creationId xmlns:a16="http://schemas.microsoft.com/office/drawing/2014/main" id="{346E0688-2F6F-48B3-9EC8-A1B4204CF68A}"/>
              </a:ext>
            </a:extLst>
          </p:cNvPr>
          <p:cNvSpPr>
            <a:spLocks noGrp="1"/>
          </p:cNvSpPr>
          <p:nvPr>
            <p:ph idx="1"/>
          </p:nvPr>
        </p:nvSpPr>
        <p:spPr>
          <a:xfrm>
            <a:off x="6263338" y="1553497"/>
            <a:ext cx="5325208" cy="4623467"/>
          </a:xfrm>
        </p:spPr>
        <p:txBody>
          <a:bodyPr/>
          <a:lstStyle/>
          <a:p>
            <a:pPr>
              <a:spcBef>
                <a:spcPts val="600"/>
              </a:spcBef>
              <a:spcAft>
                <a:spcPts val="600"/>
              </a:spcAft>
            </a:pPr>
            <a:r>
              <a:rPr lang="en-AU"/>
              <a:t>Few open Australian law textbooks:</a:t>
            </a:r>
          </a:p>
          <a:p>
            <a:pPr lvl="1">
              <a:lnSpc>
                <a:spcPct val="100000"/>
              </a:lnSpc>
              <a:spcBef>
                <a:spcPts val="0"/>
              </a:spcBef>
              <a:spcAft>
                <a:spcPts val="0"/>
              </a:spcAft>
            </a:pPr>
            <a:r>
              <a:rPr lang="en-US" altLang="en-US">
                <a:solidFill>
                  <a:schemeClr val="tx1"/>
                </a:solidFill>
              </a:rPr>
              <a:t>Mainly specialist subjects</a:t>
            </a:r>
          </a:p>
          <a:p>
            <a:pPr lvl="1">
              <a:lnSpc>
                <a:spcPct val="100000"/>
              </a:lnSpc>
              <a:spcBef>
                <a:spcPts val="0"/>
              </a:spcBef>
              <a:spcAft>
                <a:spcPts val="0"/>
              </a:spcAft>
            </a:pPr>
            <a:r>
              <a:rPr lang="en-US" altLang="en-US">
                <a:solidFill>
                  <a:schemeClr val="tx1"/>
                </a:solidFill>
              </a:rPr>
              <a:t>No open textbooks on Priestley 11</a:t>
            </a:r>
          </a:p>
          <a:p>
            <a:pPr>
              <a:spcBef>
                <a:spcPts val="600"/>
              </a:spcBef>
              <a:spcAft>
                <a:spcPts val="600"/>
              </a:spcAft>
            </a:pPr>
            <a:r>
              <a:rPr lang="en-US" altLang="en-US"/>
              <a:t>~260 OA law journals in the Directory of Open Access Journals (DOAJ) though likely an undercount, including:</a:t>
            </a:r>
            <a:endParaRPr lang="en-US"/>
          </a:p>
          <a:p>
            <a:pPr lvl="1">
              <a:lnSpc>
                <a:spcPct val="100000"/>
              </a:lnSpc>
              <a:spcBef>
                <a:spcPts val="0"/>
              </a:spcBef>
              <a:spcAft>
                <a:spcPts val="0"/>
              </a:spcAft>
            </a:pPr>
            <a:r>
              <a:rPr lang="en-US" i="1">
                <a:solidFill>
                  <a:schemeClr val="tx1"/>
                </a:solidFill>
              </a:rPr>
              <a:t>Law in Context </a:t>
            </a:r>
            <a:r>
              <a:rPr lang="en-US">
                <a:solidFill>
                  <a:schemeClr val="tx1"/>
                </a:solidFill>
              </a:rPr>
              <a:t>(published at La Trobe) </a:t>
            </a:r>
          </a:p>
          <a:p>
            <a:pPr lvl="1">
              <a:lnSpc>
                <a:spcPct val="100000"/>
              </a:lnSpc>
              <a:spcBef>
                <a:spcPts val="0"/>
              </a:spcBef>
              <a:spcAft>
                <a:spcPts val="0"/>
              </a:spcAft>
            </a:pPr>
            <a:r>
              <a:rPr lang="en-US" altLang="en-US">
                <a:solidFill>
                  <a:schemeClr val="tx1"/>
                </a:solidFill>
              </a:rPr>
              <a:t>Stanford Technology Law Review</a:t>
            </a:r>
          </a:p>
          <a:p>
            <a:pPr lvl="1">
              <a:lnSpc>
                <a:spcPct val="100000"/>
              </a:lnSpc>
              <a:spcBef>
                <a:spcPts val="0"/>
              </a:spcBef>
              <a:spcAft>
                <a:spcPts val="0"/>
              </a:spcAft>
            </a:pPr>
            <a:r>
              <a:rPr lang="en-US" altLang="en-US">
                <a:solidFill>
                  <a:schemeClr val="tx1"/>
                </a:solidFill>
              </a:rPr>
              <a:t>Harvard Human Rights Journal</a:t>
            </a:r>
            <a:endParaRPr lang="en-US">
              <a:solidFill>
                <a:schemeClr val="tx1"/>
              </a:solidFill>
            </a:endParaRPr>
          </a:p>
          <a:p>
            <a:pPr>
              <a:spcBef>
                <a:spcPts val="600"/>
              </a:spcBef>
              <a:spcAft>
                <a:spcPts val="600"/>
              </a:spcAft>
            </a:pPr>
            <a:r>
              <a:rPr lang="en-US"/>
              <a:t>Repositories include:</a:t>
            </a:r>
          </a:p>
          <a:p>
            <a:pPr lvl="1">
              <a:lnSpc>
                <a:spcPct val="100000"/>
              </a:lnSpc>
              <a:spcBef>
                <a:spcPts val="0"/>
              </a:spcBef>
              <a:spcAft>
                <a:spcPts val="0"/>
              </a:spcAft>
            </a:pPr>
            <a:r>
              <a:rPr lang="en-AU" altLang="en-US">
                <a:solidFill>
                  <a:schemeClr val="tx1"/>
                </a:solidFill>
              </a:rPr>
              <a:t>Analysis &amp; Policy Observatory (APO)</a:t>
            </a:r>
          </a:p>
          <a:p>
            <a:pPr lvl="1">
              <a:lnSpc>
                <a:spcPct val="100000"/>
              </a:lnSpc>
              <a:spcBef>
                <a:spcPts val="0"/>
              </a:spcBef>
              <a:spcAft>
                <a:spcPts val="0"/>
              </a:spcAft>
            </a:pPr>
            <a:r>
              <a:rPr lang="en-US" altLang="en-US">
                <a:solidFill>
                  <a:schemeClr val="tx1"/>
                </a:solidFill>
              </a:rPr>
              <a:t>Social Sciences Research Network (SSRN)</a:t>
            </a:r>
          </a:p>
          <a:p>
            <a:pPr>
              <a:spcBef>
                <a:spcPts val="600"/>
              </a:spcBef>
              <a:spcAft>
                <a:spcPts val="600"/>
              </a:spcAft>
            </a:pPr>
            <a:r>
              <a:rPr lang="en-AU"/>
              <a:t>Many databases paywalled:</a:t>
            </a:r>
          </a:p>
          <a:p>
            <a:pPr lvl="1">
              <a:lnSpc>
                <a:spcPct val="100000"/>
              </a:lnSpc>
              <a:spcBef>
                <a:spcPts val="0"/>
              </a:spcBef>
              <a:spcAft>
                <a:spcPts val="0"/>
              </a:spcAft>
            </a:pPr>
            <a:r>
              <a:rPr lang="en-US" altLang="en-US" err="1">
                <a:solidFill>
                  <a:schemeClr val="tx1"/>
                </a:solidFill>
              </a:rPr>
              <a:t>HeinOnline</a:t>
            </a:r>
            <a:r>
              <a:rPr lang="en-US" altLang="en-US">
                <a:solidFill>
                  <a:schemeClr val="tx1"/>
                </a:solidFill>
              </a:rPr>
              <a:t> Academic Core (Australia/New Zealand)</a:t>
            </a:r>
          </a:p>
          <a:p>
            <a:pPr lvl="1">
              <a:lnSpc>
                <a:spcPct val="100000"/>
              </a:lnSpc>
              <a:spcBef>
                <a:spcPts val="0"/>
              </a:spcBef>
              <a:spcAft>
                <a:spcPts val="0"/>
              </a:spcAft>
            </a:pPr>
            <a:r>
              <a:rPr lang="en-US" altLang="en-US" err="1">
                <a:solidFill>
                  <a:schemeClr val="tx1"/>
                </a:solidFill>
              </a:rPr>
              <a:t>OpenAustralia</a:t>
            </a:r>
            <a:r>
              <a:rPr lang="en-US" altLang="en-US">
                <a:solidFill>
                  <a:schemeClr val="tx1"/>
                </a:solidFill>
              </a:rPr>
              <a:t> only has commonwealth Hansard (not state)</a:t>
            </a:r>
          </a:p>
        </p:txBody>
      </p:sp>
      <p:sp>
        <p:nvSpPr>
          <p:cNvPr id="18" name="Title 1">
            <a:extLst>
              <a:ext uri="{FF2B5EF4-FFF2-40B4-BE49-F238E27FC236}">
                <a16:creationId xmlns:a16="http://schemas.microsoft.com/office/drawing/2014/main" id="{EF68BFCD-A1A5-47A3-A004-00BB21338A9A}"/>
              </a:ext>
            </a:extLst>
          </p:cNvPr>
          <p:cNvSpPr txBox="1">
            <a:spLocks/>
          </p:cNvSpPr>
          <p:nvPr/>
        </p:nvSpPr>
        <p:spPr bwMode="auto">
          <a:xfrm>
            <a:off x="839788" y="606232"/>
            <a:ext cx="8670307" cy="907937"/>
          </a:xfrm>
          <a:prstGeom prst="rect">
            <a:avLst/>
          </a:prstGeom>
          <a:solidFill>
            <a:schemeClr val="bg1"/>
          </a:solidFill>
          <a:ln>
            <a:noFill/>
          </a:ln>
        </p:spPr>
        <p:txBody>
          <a:bodyPr vert="horz" wrap="square" lIns="0" tIns="0" rIns="0" bIns="0" numCol="1" anchor="ctr" anchorCtr="0" compatLnSpc="1">
            <a:prstTxWarp prst="textNoShape">
              <a:avLst/>
            </a:prstTxWarp>
          </a:bodyPr>
          <a:lstStyle>
            <a:lvl1pPr algn="l" rtl="0" eaLnBrk="1" fontAlgn="base" hangingPunct="1">
              <a:lnSpc>
                <a:spcPts val="5500"/>
              </a:lnSpc>
              <a:spcBef>
                <a:spcPct val="0"/>
              </a:spcBef>
              <a:spcAft>
                <a:spcPct val="0"/>
              </a:spcAft>
              <a:defRPr lang="en-US" altLang="en-US" sz="4800" b="1" kern="1200" baseline="0">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AU">
                <a:latin typeface="Roboto Condensed"/>
                <a:ea typeface="Roboto Condensed"/>
              </a:rPr>
              <a:t>Open access in legal studies: Uptake</a:t>
            </a:r>
          </a:p>
        </p:txBody>
      </p:sp>
      <p:pic>
        <p:nvPicPr>
          <p:cNvPr id="21" name="Picture 6" descr="Open Publications">
            <a:extLst>
              <a:ext uri="{FF2B5EF4-FFF2-40B4-BE49-F238E27FC236}">
                <a16:creationId xmlns:a16="http://schemas.microsoft.com/office/drawing/2014/main" id="{BE7B09AC-61CC-4E87-BFE1-74C570BE0E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14" r="20014"/>
          <a:stretch/>
        </p:blipFill>
        <p:spPr bwMode="auto">
          <a:xfrm>
            <a:off x="5307256" y="2503552"/>
            <a:ext cx="841782" cy="75580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Open Data">
            <a:extLst>
              <a:ext uri="{FF2B5EF4-FFF2-40B4-BE49-F238E27FC236}">
                <a16:creationId xmlns:a16="http://schemas.microsoft.com/office/drawing/2014/main" id="{149CDE69-05CE-4D57-A3FA-A69825FEA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014" r="20014"/>
          <a:stretch/>
        </p:blipFill>
        <p:spPr bwMode="auto">
          <a:xfrm>
            <a:off x="5307256" y="4678758"/>
            <a:ext cx="841782" cy="75580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CFD7295-08CF-461C-9D0A-F51605C64F0A}"/>
              </a:ext>
            </a:extLst>
          </p:cNvPr>
          <p:cNvSpPr/>
          <p:nvPr/>
        </p:nvSpPr>
        <p:spPr>
          <a:xfrm>
            <a:off x="11851523" y="6603908"/>
            <a:ext cx="340477" cy="261610"/>
          </a:xfrm>
          <a:prstGeom prst="rect">
            <a:avLst/>
          </a:prstGeom>
        </p:spPr>
        <p:txBody>
          <a:bodyPr wrap="square">
            <a:spAutoFit/>
          </a:bodyPr>
          <a:lstStyle/>
          <a:p>
            <a:r>
              <a:rPr lang="en-US" sz="1100"/>
              <a:t>TS</a:t>
            </a:r>
          </a:p>
        </p:txBody>
      </p:sp>
      <p:sp>
        <p:nvSpPr>
          <p:cNvPr id="2" name="Rectangle 1">
            <a:extLst>
              <a:ext uri="{FF2B5EF4-FFF2-40B4-BE49-F238E27FC236}">
                <a16:creationId xmlns:a16="http://schemas.microsoft.com/office/drawing/2014/main" id="{1A8403CF-A871-4643-ABAA-A95C99450EBE}"/>
              </a:ext>
            </a:extLst>
          </p:cNvPr>
          <p:cNvSpPr/>
          <p:nvPr/>
        </p:nvSpPr>
        <p:spPr>
          <a:xfrm>
            <a:off x="839788" y="2467785"/>
            <a:ext cx="3771900" cy="3016210"/>
          </a:xfrm>
          <a:prstGeom prst="rect">
            <a:avLst/>
          </a:prstGeom>
          <a:solidFill>
            <a:srgbClr val="E52212"/>
          </a:solidFill>
        </p:spPr>
        <p:txBody>
          <a:bodyPr wrap="square">
            <a:spAutoFit/>
          </a:bodyPr>
          <a:lstStyle/>
          <a:p>
            <a:r>
              <a:rPr lang="en-US" altLang="en-US" b="1" dirty="0">
                <a:solidFill>
                  <a:schemeClr val="bg1"/>
                </a:solidFill>
              </a:rPr>
              <a:t>Key declaration: Durham Statement on Open Access to Legal Scholarship</a:t>
            </a:r>
          </a:p>
          <a:p>
            <a:pPr>
              <a:spcBef>
                <a:spcPts val="600"/>
              </a:spcBef>
            </a:pPr>
            <a:endParaRPr lang="en-US" altLang="en-US" dirty="0">
              <a:solidFill>
                <a:schemeClr val="bg1"/>
              </a:solidFill>
            </a:endParaRPr>
          </a:p>
          <a:p>
            <a:pPr>
              <a:spcBef>
                <a:spcPts val="600"/>
              </a:spcBef>
            </a:pPr>
            <a:r>
              <a:rPr lang="en-US" altLang="en-US" dirty="0">
                <a:solidFill>
                  <a:schemeClr val="bg1"/>
                </a:solidFill>
              </a:rPr>
              <a:t>“…it will benefit legal education and improve the dissemination of legal scholarly information if law schools commit to making the legal scholarship they publish available in stable, open, digital formats in place of print.”</a:t>
            </a:r>
          </a:p>
        </p:txBody>
      </p:sp>
      <p:pic>
        <p:nvPicPr>
          <p:cNvPr id="10" name="Picture 8" descr="Open Learning &amp; Teaching">
            <a:extLst>
              <a:ext uri="{FF2B5EF4-FFF2-40B4-BE49-F238E27FC236}">
                <a16:creationId xmlns:a16="http://schemas.microsoft.com/office/drawing/2014/main" id="{1C3B7093-AE1D-41F8-84AC-51BB7BB80F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014" r="20014"/>
          <a:stretch/>
        </p:blipFill>
        <p:spPr bwMode="auto">
          <a:xfrm>
            <a:off x="5307256" y="1552025"/>
            <a:ext cx="841782" cy="755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986089"/>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E0CD7DC2-C11B-4293-8402-1B687EFCE1AE}"/>
              </a:ext>
            </a:extLst>
          </p:cNvPr>
          <p:cNvSpPr/>
          <p:nvPr/>
        </p:nvSpPr>
        <p:spPr>
          <a:xfrm>
            <a:off x="0" y="-1"/>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itle 19">
            <a:extLst>
              <a:ext uri="{FF2B5EF4-FFF2-40B4-BE49-F238E27FC236}">
                <a16:creationId xmlns:a16="http://schemas.microsoft.com/office/drawing/2014/main" id="{5C3EF8B3-483A-4A81-8177-991B89BCE139}"/>
              </a:ext>
            </a:extLst>
          </p:cNvPr>
          <p:cNvSpPr>
            <a:spLocks noGrp="1"/>
          </p:cNvSpPr>
          <p:nvPr>
            <p:ph type="title"/>
          </p:nvPr>
        </p:nvSpPr>
        <p:spPr>
          <a:xfrm>
            <a:off x="106447" y="6023117"/>
            <a:ext cx="3349171" cy="1081321"/>
          </a:xfrm>
        </p:spPr>
        <p:txBody>
          <a:bodyPr/>
          <a:lstStyle/>
          <a:p>
            <a:pPr>
              <a:lnSpc>
                <a:spcPct val="100000"/>
              </a:lnSpc>
            </a:pPr>
            <a:r>
              <a:rPr lang="en-AU" altLang="en-US" sz="1200" b="0">
                <a:solidFill>
                  <a:schemeClr val="tx1"/>
                </a:solidFill>
              </a:rPr>
              <a:t>McKiernan, Erin C., et al.</a:t>
            </a:r>
            <a:br>
              <a:rPr lang="en-AU" altLang="en-US" sz="1200" b="0">
                <a:solidFill>
                  <a:schemeClr val="tx1"/>
                </a:solidFill>
              </a:rPr>
            </a:br>
            <a:r>
              <a:rPr lang="en-AU" altLang="en-US" sz="1200" b="0">
                <a:solidFill>
                  <a:schemeClr val="tx1"/>
                </a:solidFill>
              </a:rPr>
              <a:t>"Point of view: How open science helps researchers succeed." </a:t>
            </a:r>
            <a:r>
              <a:rPr lang="en-AU" altLang="en-US" sz="1200" b="0" i="1" err="1">
                <a:solidFill>
                  <a:schemeClr val="tx1"/>
                </a:solidFill>
              </a:rPr>
              <a:t>Elife</a:t>
            </a:r>
            <a:r>
              <a:rPr lang="en-AU" altLang="en-US" sz="1200" b="0">
                <a:solidFill>
                  <a:schemeClr val="tx1"/>
                </a:solidFill>
              </a:rPr>
              <a:t> 5 (2016): e16800. doi.org/10.7554/eLife.16800</a:t>
            </a:r>
            <a:endParaRPr lang="en-AU" sz="1200">
              <a:solidFill>
                <a:schemeClr val="tx1"/>
              </a:solidFill>
            </a:endParaRPr>
          </a:p>
        </p:txBody>
      </p:sp>
      <p:pic>
        <p:nvPicPr>
          <p:cNvPr id="10" name="Picture 2">
            <a:extLst>
              <a:ext uri="{FF2B5EF4-FFF2-40B4-BE49-F238E27FC236}">
                <a16:creationId xmlns:a16="http://schemas.microsoft.com/office/drawing/2014/main" id="{02E8937B-F07C-4127-B55B-90FE246BD1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456" t="37249" r="-325" b="37249"/>
          <a:stretch/>
        </p:blipFill>
        <p:spPr bwMode="auto">
          <a:xfrm>
            <a:off x="492544" y="3259977"/>
            <a:ext cx="2017476" cy="2182928"/>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27226FFA-810C-4665-91CD-8B8F0EAF7D75}"/>
              </a:ext>
            </a:extLst>
          </p:cNvPr>
          <p:cNvGrpSpPr/>
          <p:nvPr/>
        </p:nvGrpSpPr>
        <p:grpSpPr>
          <a:xfrm>
            <a:off x="3111774" y="5319838"/>
            <a:ext cx="8198084" cy="889548"/>
            <a:chOff x="3822662" y="5457354"/>
            <a:chExt cx="8198084" cy="889548"/>
          </a:xfrm>
        </p:grpSpPr>
        <p:sp>
          <p:nvSpPr>
            <p:cNvPr id="4" name="Rectangle 3">
              <a:extLst>
                <a:ext uri="{FF2B5EF4-FFF2-40B4-BE49-F238E27FC236}">
                  <a16:creationId xmlns:a16="http://schemas.microsoft.com/office/drawing/2014/main" id="{1594D882-8438-402D-AB85-683BD588B108}"/>
                </a:ext>
              </a:extLst>
            </p:cNvPr>
            <p:cNvSpPr/>
            <p:nvPr/>
          </p:nvSpPr>
          <p:spPr>
            <a:xfrm rot="18900000">
              <a:off x="10981808" y="5604777"/>
              <a:ext cx="1038938" cy="372538"/>
            </a:xfrm>
            <a:prstGeom prst="rect">
              <a:avLst/>
            </a:prstGeom>
          </p:spPr>
          <p:txBody>
            <a:bodyPr wrap="none" lIns="0" tIns="0" rIns="0" bIns="0">
              <a:spAutoFit/>
            </a:bodyPr>
            <a:lstStyle/>
            <a:p>
              <a:pPr algn="r">
                <a:lnSpc>
                  <a:spcPct val="150000"/>
                </a:lnSpc>
                <a:spcAft>
                  <a:spcPts val="0"/>
                </a:spcAft>
              </a:pPr>
              <a:r>
                <a:rPr lang="en-AU"/>
                <a:t>Agriculture</a:t>
              </a:r>
            </a:p>
          </p:txBody>
        </p:sp>
        <p:sp>
          <p:nvSpPr>
            <p:cNvPr id="13" name="Rectangle 12">
              <a:extLst>
                <a:ext uri="{FF2B5EF4-FFF2-40B4-BE49-F238E27FC236}">
                  <a16:creationId xmlns:a16="http://schemas.microsoft.com/office/drawing/2014/main" id="{3628291A-D5AD-4DD8-BE18-589500944A7A}"/>
                </a:ext>
              </a:extLst>
            </p:cNvPr>
            <p:cNvSpPr/>
            <p:nvPr/>
          </p:nvSpPr>
          <p:spPr>
            <a:xfrm rot="18900000">
              <a:off x="9960839" y="5857931"/>
              <a:ext cx="1754968" cy="372538"/>
            </a:xfrm>
            <a:prstGeom prst="rect">
              <a:avLst/>
            </a:prstGeom>
          </p:spPr>
          <p:txBody>
            <a:bodyPr wrap="none" lIns="0" tIns="0" rIns="0" bIns="0">
              <a:spAutoFit/>
            </a:bodyPr>
            <a:lstStyle/>
            <a:p>
              <a:pPr algn="r">
                <a:lnSpc>
                  <a:spcPct val="150000"/>
                </a:lnSpc>
                <a:spcAft>
                  <a:spcPts val="0"/>
                </a:spcAft>
              </a:pPr>
              <a:r>
                <a:rPr lang="en-AU"/>
                <a:t>Physics/astronomy</a:t>
              </a:r>
            </a:p>
          </p:txBody>
        </p:sp>
        <p:sp>
          <p:nvSpPr>
            <p:cNvPr id="15" name="Rectangle 14">
              <a:extLst>
                <a:ext uri="{FF2B5EF4-FFF2-40B4-BE49-F238E27FC236}">
                  <a16:creationId xmlns:a16="http://schemas.microsoft.com/office/drawing/2014/main" id="{29FA12D9-892A-4438-85A7-85C80F8E7806}"/>
                </a:ext>
              </a:extLst>
            </p:cNvPr>
            <p:cNvSpPr/>
            <p:nvPr/>
          </p:nvSpPr>
          <p:spPr>
            <a:xfrm rot="18900000">
              <a:off x="10351491" y="5546901"/>
              <a:ext cx="875240" cy="372538"/>
            </a:xfrm>
            <a:prstGeom prst="rect">
              <a:avLst/>
            </a:prstGeom>
          </p:spPr>
          <p:txBody>
            <a:bodyPr wrap="none" lIns="0" tIns="0" rIns="0" bIns="0">
              <a:spAutoFit/>
            </a:bodyPr>
            <a:lstStyle/>
            <a:p>
              <a:pPr algn="r">
                <a:lnSpc>
                  <a:spcPct val="150000"/>
                </a:lnSpc>
                <a:spcAft>
                  <a:spcPts val="0"/>
                </a:spcAft>
              </a:pPr>
              <a:r>
                <a:rPr lang="en-AU"/>
                <a:t>Medicine</a:t>
              </a:r>
            </a:p>
          </p:txBody>
        </p:sp>
        <p:sp>
          <p:nvSpPr>
            <p:cNvPr id="16" name="Rectangle 15">
              <a:extLst>
                <a:ext uri="{FF2B5EF4-FFF2-40B4-BE49-F238E27FC236}">
                  <a16:creationId xmlns:a16="http://schemas.microsoft.com/office/drawing/2014/main" id="{6BC23596-E9A1-4F0F-B3A6-6699E96494C8}"/>
                </a:ext>
              </a:extLst>
            </p:cNvPr>
            <p:cNvSpPr/>
            <p:nvPr/>
          </p:nvSpPr>
          <p:spPr>
            <a:xfrm rot="18900000">
              <a:off x="9186470" y="5839592"/>
              <a:ext cx="1703095" cy="372538"/>
            </a:xfrm>
            <a:prstGeom prst="rect">
              <a:avLst/>
            </a:prstGeom>
          </p:spPr>
          <p:txBody>
            <a:bodyPr wrap="none" lIns="0" tIns="0" rIns="0" bIns="0">
              <a:spAutoFit/>
            </a:bodyPr>
            <a:lstStyle/>
            <a:p>
              <a:pPr algn="r">
                <a:lnSpc>
                  <a:spcPct val="150000"/>
                </a:lnSpc>
                <a:spcAft>
                  <a:spcPts val="0"/>
                </a:spcAft>
              </a:pPr>
              <a:r>
                <a:rPr lang="en-AU"/>
                <a:t>Computer Science</a:t>
              </a:r>
            </a:p>
          </p:txBody>
        </p:sp>
        <p:sp>
          <p:nvSpPr>
            <p:cNvPr id="17" name="Rectangle 16">
              <a:extLst>
                <a:ext uri="{FF2B5EF4-FFF2-40B4-BE49-F238E27FC236}">
                  <a16:creationId xmlns:a16="http://schemas.microsoft.com/office/drawing/2014/main" id="{06E0EB9C-81B4-48C5-A61E-A97DEE2D162B}"/>
                </a:ext>
              </a:extLst>
            </p:cNvPr>
            <p:cNvSpPr/>
            <p:nvPr/>
          </p:nvSpPr>
          <p:spPr>
            <a:xfrm rot="18900000">
              <a:off x="8424653" y="5974364"/>
              <a:ext cx="2084289" cy="372538"/>
            </a:xfrm>
            <a:prstGeom prst="rect">
              <a:avLst/>
            </a:prstGeom>
          </p:spPr>
          <p:txBody>
            <a:bodyPr wrap="none" lIns="0" tIns="0" rIns="0" bIns="0">
              <a:spAutoFit/>
            </a:bodyPr>
            <a:lstStyle/>
            <a:p>
              <a:pPr algn="r">
                <a:lnSpc>
                  <a:spcPct val="150000"/>
                </a:lnSpc>
                <a:spcAft>
                  <a:spcPts val="0"/>
                </a:spcAft>
              </a:pPr>
              <a:r>
                <a:rPr lang="en-AU"/>
                <a:t>Sociology/soc. science</a:t>
              </a:r>
            </a:p>
          </p:txBody>
        </p:sp>
        <p:sp>
          <p:nvSpPr>
            <p:cNvPr id="18" name="Rectangle 17">
              <a:extLst>
                <a:ext uri="{FF2B5EF4-FFF2-40B4-BE49-F238E27FC236}">
                  <a16:creationId xmlns:a16="http://schemas.microsoft.com/office/drawing/2014/main" id="{5411E649-F63B-4E0E-9EC7-47082A2EA551}"/>
                </a:ext>
              </a:extLst>
            </p:cNvPr>
            <p:cNvSpPr/>
            <p:nvPr/>
          </p:nvSpPr>
          <p:spPr>
            <a:xfrm rot="18900000">
              <a:off x="8937764" y="5602056"/>
              <a:ext cx="1031244" cy="372538"/>
            </a:xfrm>
            <a:prstGeom prst="rect">
              <a:avLst/>
            </a:prstGeom>
          </p:spPr>
          <p:txBody>
            <a:bodyPr wrap="none" lIns="0" tIns="0" rIns="0" bIns="0">
              <a:spAutoFit/>
            </a:bodyPr>
            <a:lstStyle/>
            <a:p>
              <a:pPr algn="r">
                <a:lnSpc>
                  <a:spcPct val="150000"/>
                </a:lnSpc>
                <a:spcAft>
                  <a:spcPts val="0"/>
                </a:spcAft>
              </a:pPr>
              <a:r>
                <a:rPr lang="en-AU"/>
                <a:t>Psychology</a:t>
              </a:r>
            </a:p>
          </p:txBody>
        </p:sp>
        <p:sp>
          <p:nvSpPr>
            <p:cNvPr id="19" name="Rectangle 18">
              <a:extLst>
                <a:ext uri="{FF2B5EF4-FFF2-40B4-BE49-F238E27FC236}">
                  <a16:creationId xmlns:a16="http://schemas.microsoft.com/office/drawing/2014/main" id="{EB8F94EE-81F4-4FD6-AF88-367C50E7F562}"/>
                </a:ext>
              </a:extLst>
            </p:cNvPr>
            <p:cNvSpPr/>
            <p:nvPr/>
          </p:nvSpPr>
          <p:spPr>
            <a:xfrm rot="18900000">
              <a:off x="8143562" y="5758818"/>
              <a:ext cx="1474634" cy="372538"/>
            </a:xfrm>
            <a:prstGeom prst="rect">
              <a:avLst/>
            </a:prstGeom>
          </p:spPr>
          <p:txBody>
            <a:bodyPr wrap="none" lIns="0" tIns="0" rIns="0" bIns="0">
              <a:spAutoFit/>
            </a:bodyPr>
            <a:lstStyle/>
            <a:p>
              <a:pPr algn="r">
                <a:lnSpc>
                  <a:spcPct val="150000"/>
                </a:lnSpc>
                <a:spcAft>
                  <a:spcPts val="0"/>
                </a:spcAft>
              </a:pPr>
              <a:r>
                <a:rPr lang="en-AU"/>
                <a:t>Political science</a:t>
              </a:r>
            </a:p>
          </p:txBody>
        </p:sp>
        <p:sp>
          <p:nvSpPr>
            <p:cNvPr id="26" name="Rectangle 25">
              <a:extLst>
                <a:ext uri="{FF2B5EF4-FFF2-40B4-BE49-F238E27FC236}">
                  <a16:creationId xmlns:a16="http://schemas.microsoft.com/office/drawing/2014/main" id="{48A8777B-6EBC-4DB7-8B2F-372A73D639F8}"/>
                </a:ext>
              </a:extLst>
            </p:cNvPr>
            <p:cNvSpPr/>
            <p:nvPr/>
          </p:nvSpPr>
          <p:spPr>
            <a:xfrm rot="18900000">
              <a:off x="7881353" y="5690989"/>
              <a:ext cx="1259127" cy="372538"/>
            </a:xfrm>
            <a:prstGeom prst="rect">
              <a:avLst/>
            </a:prstGeom>
          </p:spPr>
          <p:txBody>
            <a:bodyPr wrap="none" lIns="0" tIns="0" rIns="0" bIns="0">
              <a:spAutoFit/>
            </a:bodyPr>
            <a:lstStyle/>
            <a:p>
              <a:pPr algn="r">
                <a:lnSpc>
                  <a:spcPct val="150000"/>
                </a:lnSpc>
                <a:spcAft>
                  <a:spcPts val="0"/>
                </a:spcAft>
              </a:pPr>
              <a:r>
                <a:rPr lang="en-AU"/>
                <a:t>Management</a:t>
              </a:r>
            </a:p>
          </p:txBody>
        </p:sp>
        <p:sp>
          <p:nvSpPr>
            <p:cNvPr id="27" name="Rectangle 26">
              <a:extLst>
                <a:ext uri="{FF2B5EF4-FFF2-40B4-BE49-F238E27FC236}">
                  <a16:creationId xmlns:a16="http://schemas.microsoft.com/office/drawing/2014/main" id="{9F3C545D-A5DD-4255-977F-2D57993F9253}"/>
                </a:ext>
              </a:extLst>
            </p:cNvPr>
            <p:cNvSpPr/>
            <p:nvPr/>
          </p:nvSpPr>
          <p:spPr>
            <a:xfrm rot="18900000">
              <a:off x="6947728" y="5939316"/>
              <a:ext cx="1868781" cy="372538"/>
            </a:xfrm>
            <a:prstGeom prst="rect">
              <a:avLst/>
            </a:prstGeom>
          </p:spPr>
          <p:txBody>
            <a:bodyPr wrap="none" lIns="0" tIns="0" rIns="0" bIns="0">
              <a:spAutoFit/>
            </a:bodyPr>
            <a:lstStyle/>
            <a:p>
              <a:pPr algn="r">
                <a:lnSpc>
                  <a:spcPct val="150000"/>
                </a:lnSpc>
                <a:spcAft>
                  <a:spcPts val="0"/>
                </a:spcAft>
              </a:pPr>
              <a:r>
                <a:rPr lang="en-AU" b="1">
                  <a:solidFill>
                    <a:srgbClr val="2F528F"/>
                  </a:solidFill>
                </a:rPr>
                <a:t>Law &amp; Legal studies</a:t>
              </a:r>
            </a:p>
          </p:txBody>
        </p:sp>
        <p:sp>
          <p:nvSpPr>
            <p:cNvPr id="28" name="Rectangle 27">
              <a:extLst>
                <a:ext uri="{FF2B5EF4-FFF2-40B4-BE49-F238E27FC236}">
                  <a16:creationId xmlns:a16="http://schemas.microsoft.com/office/drawing/2014/main" id="{C5B1220D-430D-4364-8BA3-B9E5F9EE4EFD}"/>
                </a:ext>
              </a:extLst>
            </p:cNvPr>
            <p:cNvSpPr/>
            <p:nvPr/>
          </p:nvSpPr>
          <p:spPr>
            <a:xfrm rot="18900000">
              <a:off x="7324443" y="5589316"/>
              <a:ext cx="995209" cy="372538"/>
            </a:xfrm>
            <a:prstGeom prst="rect">
              <a:avLst/>
            </a:prstGeom>
          </p:spPr>
          <p:txBody>
            <a:bodyPr wrap="none" lIns="0" tIns="0" rIns="0" bIns="0">
              <a:spAutoFit/>
            </a:bodyPr>
            <a:lstStyle/>
            <a:p>
              <a:pPr algn="r">
                <a:lnSpc>
                  <a:spcPct val="150000"/>
                </a:lnSpc>
                <a:spcAft>
                  <a:spcPts val="0"/>
                </a:spcAft>
              </a:pPr>
              <a:r>
                <a:rPr lang="en-AU"/>
                <a:t>Economics</a:t>
              </a:r>
            </a:p>
          </p:txBody>
        </p:sp>
        <p:sp>
          <p:nvSpPr>
            <p:cNvPr id="29" name="Rectangle 28">
              <a:extLst>
                <a:ext uri="{FF2B5EF4-FFF2-40B4-BE49-F238E27FC236}">
                  <a16:creationId xmlns:a16="http://schemas.microsoft.com/office/drawing/2014/main" id="{37BF6564-43BD-4EBC-97E4-5544B81D885A}"/>
                </a:ext>
              </a:extLst>
            </p:cNvPr>
            <p:cNvSpPr/>
            <p:nvPr/>
          </p:nvSpPr>
          <p:spPr>
            <a:xfrm rot="18900000">
              <a:off x="6706345" y="5672356"/>
              <a:ext cx="1230080" cy="372538"/>
            </a:xfrm>
            <a:prstGeom prst="rect">
              <a:avLst/>
            </a:prstGeom>
          </p:spPr>
          <p:txBody>
            <a:bodyPr wrap="none" lIns="0" tIns="0" rIns="0" bIns="0">
              <a:spAutoFit/>
            </a:bodyPr>
            <a:lstStyle/>
            <a:p>
              <a:pPr algn="r">
                <a:lnSpc>
                  <a:spcPct val="150000"/>
                </a:lnSpc>
                <a:spcAft>
                  <a:spcPts val="0"/>
                </a:spcAft>
              </a:pPr>
              <a:r>
                <a:rPr lang="en-AU"/>
                <a:t>Mathematics</a:t>
              </a:r>
            </a:p>
          </p:txBody>
        </p:sp>
        <p:sp>
          <p:nvSpPr>
            <p:cNvPr id="30" name="Rectangle 29">
              <a:extLst>
                <a:ext uri="{FF2B5EF4-FFF2-40B4-BE49-F238E27FC236}">
                  <a16:creationId xmlns:a16="http://schemas.microsoft.com/office/drawing/2014/main" id="{AEB63FAB-ADAF-4B93-849E-B8CA31CDA60D}"/>
                </a:ext>
              </a:extLst>
            </p:cNvPr>
            <p:cNvSpPr/>
            <p:nvPr/>
          </p:nvSpPr>
          <p:spPr>
            <a:xfrm rot="18900000">
              <a:off x="6861137" y="5457354"/>
              <a:ext cx="621965" cy="372538"/>
            </a:xfrm>
            <a:prstGeom prst="rect">
              <a:avLst/>
            </a:prstGeom>
          </p:spPr>
          <p:txBody>
            <a:bodyPr wrap="none" lIns="0" tIns="0" rIns="0" bIns="0">
              <a:spAutoFit/>
            </a:bodyPr>
            <a:lstStyle/>
            <a:p>
              <a:pPr algn="r">
                <a:lnSpc>
                  <a:spcPct val="150000"/>
                </a:lnSpc>
                <a:spcAft>
                  <a:spcPts val="0"/>
                </a:spcAft>
              </a:pPr>
              <a:r>
                <a:rPr lang="en-AU"/>
                <a:t>Health</a:t>
              </a:r>
            </a:p>
          </p:txBody>
        </p:sp>
        <p:sp>
          <p:nvSpPr>
            <p:cNvPr id="31" name="Rectangle 30">
              <a:extLst>
                <a:ext uri="{FF2B5EF4-FFF2-40B4-BE49-F238E27FC236}">
                  <a16:creationId xmlns:a16="http://schemas.microsoft.com/office/drawing/2014/main" id="{B7D9CECF-CC60-4056-8919-20630C26C33E}"/>
                </a:ext>
              </a:extLst>
            </p:cNvPr>
            <p:cNvSpPr/>
            <p:nvPr/>
          </p:nvSpPr>
          <p:spPr>
            <a:xfrm rot="18900000">
              <a:off x="5962246" y="5630779"/>
              <a:ext cx="1112484" cy="372538"/>
            </a:xfrm>
            <a:prstGeom prst="rect">
              <a:avLst/>
            </a:prstGeom>
          </p:spPr>
          <p:txBody>
            <a:bodyPr wrap="none" lIns="0" tIns="0" rIns="0" bIns="0">
              <a:spAutoFit/>
            </a:bodyPr>
            <a:lstStyle/>
            <a:p>
              <a:pPr algn="r">
                <a:lnSpc>
                  <a:spcPct val="150000"/>
                </a:lnSpc>
                <a:spcAft>
                  <a:spcPts val="0"/>
                </a:spcAft>
              </a:pPr>
              <a:r>
                <a:rPr lang="en-AU"/>
                <a:t>Engineering</a:t>
              </a:r>
            </a:p>
          </p:txBody>
        </p:sp>
        <p:sp>
          <p:nvSpPr>
            <p:cNvPr id="32" name="Rectangle 31">
              <a:extLst>
                <a:ext uri="{FF2B5EF4-FFF2-40B4-BE49-F238E27FC236}">
                  <a16:creationId xmlns:a16="http://schemas.microsoft.com/office/drawing/2014/main" id="{B3353E86-C63D-43AE-B526-08B3B1149A2B}"/>
                </a:ext>
              </a:extLst>
            </p:cNvPr>
            <p:cNvSpPr/>
            <p:nvPr/>
          </p:nvSpPr>
          <p:spPr>
            <a:xfrm rot="18900000">
              <a:off x="5584444" y="5599223"/>
              <a:ext cx="1023229" cy="372538"/>
            </a:xfrm>
            <a:prstGeom prst="rect">
              <a:avLst/>
            </a:prstGeom>
          </p:spPr>
          <p:txBody>
            <a:bodyPr wrap="none" lIns="0" tIns="0" rIns="0" bIns="0">
              <a:spAutoFit/>
            </a:bodyPr>
            <a:lstStyle/>
            <a:p>
              <a:pPr algn="r">
                <a:lnSpc>
                  <a:spcPct val="150000"/>
                </a:lnSpc>
                <a:spcAft>
                  <a:spcPts val="0"/>
                </a:spcAft>
              </a:pPr>
              <a:r>
                <a:rPr lang="en-AU"/>
                <a:t>Philosophy</a:t>
              </a:r>
            </a:p>
          </p:txBody>
        </p:sp>
        <p:sp>
          <p:nvSpPr>
            <p:cNvPr id="33" name="Rectangle 32">
              <a:extLst>
                <a:ext uri="{FF2B5EF4-FFF2-40B4-BE49-F238E27FC236}">
                  <a16:creationId xmlns:a16="http://schemas.microsoft.com/office/drawing/2014/main" id="{67AAC158-E278-4F05-8EB8-D255C6FA5D8C}"/>
                </a:ext>
              </a:extLst>
            </p:cNvPr>
            <p:cNvSpPr/>
            <p:nvPr/>
          </p:nvSpPr>
          <p:spPr>
            <a:xfrm rot="18900000">
              <a:off x="5274530" y="5566374"/>
              <a:ext cx="930319" cy="372538"/>
            </a:xfrm>
            <a:prstGeom prst="rect">
              <a:avLst/>
            </a:prstGeom>
          </p:spPr>
          <p:txBody>
            <a:bodyPr wrap="none" lIns="0" tIns="0" rIns="0" bIns="0">
              <a:spAutoFit/>
            </a:bodyPr>
            <a:lstStyle/>
            <a:p>
              <a:pPr algn="r">
                <a:lnSpc>
                  <a:spcPct val="150000"/>
                </a:lnSpc>
                <a:spcAft>
                  <a:spcPts val="0"/>
                </a:spcAft>
              </a:pPr>
              <a:r>
                <a:rPr lang="en-AU"/>
                <a:t>Education</a:t>
              </a:r>
            </a:p>
          </p:txBody>
        </p:sp>
        <p:sp>
          <p:nvSpPr>
            <p:cNvPr id="34" name="Rectangle 33">
              <a:extLst>
                <a:ext uri="{FF2B5EF4-FFF2-40B4-BE49-F238E27FC236}">
                  <a16:creationId xmlns:a16="http://schemas.microsoft.com/office/drawing/2014/main" id="{717694E5-6405-401C-8105-46A434624E1C}"/>
                </a:ext>
              </a:extLst>
            </p:cNvPr>
            <p:cNvSpPr/>
            <p:nvPr/>
          </p:nvSpPr>
          <p:spPr>
            <a:xfrm rot="18900000">
              <a:off x="4970187" y="5522530"/>
              <a:ext cx="806310" cy="372538"/>
            </a:xfrm>
            <a:prstGeom prst="rect">
              <a:avLst/>
            </a:prstGeom>
          </p:spPr>
          <p:txBody>
            <a:bodyPr wrap="none" lIns="0" tIns="0" rIns="0" bIns="0">
              <a:spAutoFit/>
            </a:bodyPr>
            <a:lstStyle/>
            <a:p>
              <a:pPr algn="r">
                <a:lnSpc>
                  <a:spcPct val="150000"/>
                </a:lnSpc>
                <a:spcAft>
                  <a:spcPts val="0"/>
                </a:spcAft>
              </a:pPr>
              <a:r>
                <a:rPr lang="en-AU"/>
                <a:t>Business</a:t>
              </a:r>
            </a:p>
          </p:txBody>
        </p:sp>
        <p:sp>
          <p:nvSpPr>
            <p:cNvPr id="35" name="Rectangle 34">
              <a:extLst>
                <a:ext uri="{FF2B5EF4-FFF2-40B4-BE49-F238E27FC236}">
                  <a16:creationId xmlns:a16="http://schemas.microsoft.com/office/drawing/2014/main" id="{E33CF655-2A2F-41B0-9763-E6CE8CD4A883}"/>
                </a:ext>
              </a:extLst>
            </p:cNvPr>
            <p:cNvSpPr/>
            <p:nvPr/>
          </p:nvSpPr>
          <p:spPr>
            <a:xfrm rot="18900000">
              <a:off x="3883667" y="5795408"/>
              <a:ext cx="1578124" cy="372538"/>
            </a:xfrm>
            <a:prstGeom prst="rect">
              <a:avLst/>
            </a:prstGeom>
          </p:spPr>
          <p:txBody>
            <a:bodyPr wrap="none" lIns="0" tIns="0" rIns="0" bIns="0">
              <a:spAutoFit/>
            </a:bodyPr>
            <a:lstStyle/>
            <a:p>
              <a:pPr algn="r">
                <a:lnSpc>
                  <a:spcPct val="150000"/>
                </a:lnSpc>
                <a:spcAft>
                  <a:spcPts val="0"/>
                </a:spcAft>
              </a:pPr>
              <a:r>
                <a:rPr lang="en-AU"/>
                <a:t>Communications</a:t>
              </a:r>
            </a:p>
          </p:txBody>
        </p:sp>
        <p:sp>
          <p:nvSpPr>
            <p:cNvPr id="36" name="Rectangle 35">
              <a:extLst>
                <a:ext uri="{FF2B5EF4-FFF2-40B4-BE49-F238E27FC236}">
                  <a16:creationId xmlns:a16="http://schemas.microsoft.com/office/drawing/2014/main" id="{772BEA38-DF32-43BC-BC10-31B651181508}"/>
                </a:ext>
              </a:extLst>
            </p:cNvPr>
            <p:cNvSpPr/>
            <p:nvPr/>
          </p:nvSpPr>
          <p:spPr>
            <a:xfrm rot="18900000">
              <a:off x="4222571" y="5490135"/>
              <a:ext cx="714683" cy="372538"/>
            </a:xfrm>
            <a:prstGeom prst="rect">
              <a:avLst/>
            </a:prstGeom>
          </p:spPr>
          <p:txBody>
            <a:bodyPr wrap="none" lIns="0" tIns="0" rIns="0" bIns="0">
              <a:spAutoFit/>
            </a:bodyPr>
            <a:lstStyle/>
            <a:p>
              <a:pPr algn="r">
                <a:lnSpc>
                  <a:spcPct val="150000"/>
                </a:lnSpc>
                <a:spcAft>
                  <a:spcPts val="0"/>
                </a:spcAft>
              </a:pPr>
              <a:r>
                <a:rPr lang="en-AU"/>
                <a:t>Ecology</a:t>
              </a:r>
            </a:p>
          </p:txBody>
        </p:sp>
        <p:sp>
          <p:nvSpPr>
            <p:cNvPr id="37" name="Rectangle 36">
              <a:extLst>
                <a:ext uri="{FF2B5EF4-FFF2-40B4-BE49-F238E27FC236}">
                  <a16:creationId xmlns:a16="http://schemas.microsoft.com/office/drawing/2014/main" id="{6AF6FD67-C653-4918-A431-0380F5FAD8F7}"/>
                </a:ext>
              </a:extLst>
            </p:cNvPr>
            <p:cNvSpPr/>
            <p:nvPr/>
          </p:nvSpPr>
          <p:spPr>
            <a:xfrm rot="18900000">
              <a:off x="3822662" y="5480591"/>
              <a:ext cx="687688" cy="372538"/>
            </a:xfrm>
            <a:prstGeom prst="rect">
              <a:avLst/>
            </a:prstGeom>
          </p:spPr>
          <p:txBody>
            <a:bodyPr wrap="none" lIns="0" tIns="0" rIns="0" bIns="0">
              <a:spAutoFit/>
            </a:bodyPr>
            <a:lstStyle/>
            <a:p>
              <a:pPr algn="r">
                <a:lnSpc>
                  <a:spcPct val="150000"/>
                </a:lnSpc>
                <a:spcAft>
                  <a:spcPts val="0"/>
                </a:spcAft>
              </a:pPr>
              <a:r>
                <a:rPr lang="en-AU"/>
                <a:t>Biology</a:t>
              </a:r>
            </a:p>
          </p:txBody>
        </p:sp>
      </p:grpSp>
      <p:sp>
        <p:nvSpPr>
          <p:cNvPr id="40" name="Rectangle 39">
            <a:extLst>
              <a:ext uri="{FF2B5EF4-FFF2-40B4-BE49-F238E27FC236}">
                <a16:creationId xmlns:a16="http://schemas.microsoft.com/office/drawing/2014/main" id="{1A9554B0-C5B3-42D4-8781-00850A031673}"/>
              </a:ext>
            </a:extLst>
          </p:cNvPr>
          <p:cNvSpPr/>
          <p:nvPr/>
        </p:nvSpPr>
        <p:spPr>
          <a:xfrm>
            <a:off x="11444578" y="4486619"/>
            <a:ext cx="250845" cy="431824"/>
          </a:xfrm>
          <a:prstGeom prst="rect">
            <a:avLst/>
          </a:prstGeom>
        </p:spPr>
        <p:txBody>
          <a:bodyPr wrap="none" lIns="0" tIns="0" rIns="0" bIns="0">
            <a:spAutoFit/>
          </a:bodyPr>
          <a:lstStyle/>
          <a:p>
            <a:pPr algn="r">
              <a:lnSpc>
                <a:spcPct val="150000"/>
              </a:lnSpc>
              <a:spcAft>
                <a:spcPts val="0"/>
              </a:spcAft>
            </a:pPr>
            <a:r>
              <a:rPr lang="en-AU"/>
              <a:t>1x</a:t>
            </a:r>
          </a:p>
        </p:txBody>
      </p:sp>
      <p:sp>
        <p:nvSpPr>
          <p:cNvPr id="41" name="Rectangle 40">
            <a:extLst>
              <a:ext uri="{FF2B5EF4-FFF2-40B4-BE49-F238E27FC236}">
                <a16:creationId xmlns:a16="http://schemas.microsoft.com/office/drawing/2014/main" id="{2F7678AB-9193-4531-B93E-B3F72F464EE8}"/>
              </a:ext>
            </a:extLst>
          </p:cNvPr>
          <p:cNvSpPr/>
          <p:nvPr/>
        </p:nvSpPr>
        <p:spPr>
          <a:xfrm>
            <a:off x="11444578" y="-97234"/>
            <a:ext cx="386486" cy="431824"/>
          </a:xfrm>
          <a:prstGeom prst="rect">
            <a:avLst/>
          </a:prstGeom>
        </p:spPr>
        <p:txBody>
          <a:bodyPr wrap="none" lIns="0" tIns="0" rIns="0" bIns="0">
            <a:spAutoFit/>
          </a:bodyPr>
          <a:lstStyle/>
          <a:p>
            <a:pPr algn="r">
              <a:lnSpc>
                <a:spcPct val="150000"/>
              </a:lnSpc>
              <a:spcAft>
                <a:spcPts val="0"/>
              </a:spcAft>
            </a:pPr>
            <a:r>
              <a:rPr lang="en-AU"/>
              <a:t>10x</a:t>
            </a:r>
          </a:p>
        </p:txBody>
      </p:sp>
      <p:sp>
        <p:nvSpPr>
          <p:cNvPr id="42" name="Rectangle 41">
            <a:extLst>
              <a:ext uri="{FF2B5EF4-FFF2-40B4-BE49-F238E27FC236}">
                <a16:creationId xmlns:a16="http://schemas.microsoft.com/office/drawing/2014/main" id="{EDDA5341-4038-4828-98C8-D77A4D804992}"/>
              </a:ext>
            </a:extLst>
          </p:cNvPr>
          <p:cNvSpPr/>
          <p:nvPr/>
        </p:nvSpPr>
        <p:spPr>
          <a:xfrm>
            <a:off x="11444578" y="2258140"/>
            <a:ext cx="250845" cy="431824"/>
          </a:xfrm>
          <a:prstGeom prst="rect">
            <a:avLst/>
          </a:prstGeom>
        </p:spPr>
        <p:txBody>
          <a:bodyPr wrap="none" lIns="0" tIns="0" rIns="0" bIns="0">
            <a:spAutoFit/>
          </a:bodyPr>
          <a:lstStyle/>
          <a:p>
            <a:pPr algn="r">
              <a:lnSpc>
                <a:spcPct val="150000"/>
              </a:lnSpc>
              <a:spcAft>
                <a:spcPts val="0"/>
              </a:spcAft>
            </a:pPr>
            <a:r>
              <a:rPr lang="en-AU"/>
              <a:t>3x</a:t>
            </a:r>
          </a:p>
        </p:txBody>
      </p:sp>
      <p:sp>
        <p:nvSpPr>
          <p:cNvPr id="44" name="Rectangle 43">
            <a:extLst>
              <a:ext uri="{FF2B5EF4-FFF2-40B4-BE49-F238E27FC236}">
                <a16:creationId xmlns:a16="http://schemas.microsoft.com/office/drawing/2014/main" id="{D7DC7548-952B-4C6D-91D5-FA8E4D71EB61}"/>
              </a:ext>
            </a:extLst>
          </p:cNvPr>
          <p:cNvSpPr/>
          <p:nvPr/>
        </p:nvSpPr>
        <p:spPr>
          <a:xfrm>
            <a:off x="3448263" y="0"/>
            <a:ext cx="7977837" cy="520626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45F87C1F-375B-458B-9298-A2D1F6B31F02}"/>
              </a:ext>
            </a:extLst>
          </p:cNvPr>
          <p:cNvSpPr/>
          <p:nvPr/>
        </p:nvSpPr>
        <p:spPr>
          <a:xfrm rot="5400000">
            <a:off x="10473397" y="2524617"/>
            <a:ext cx="2982631" cy="413959"/>
          </a:xfrm>
          <a:prstGeom prst="rect">
            <a:avLst/>
          </a:prstGeom>
        </p:spPr>
        <p:txBody>
          <a:bodyPr wrap="square" lIns="0" tIns="0" rIns="0" bIns="0">
            <a:spAutoFit/>
          </a:bodyPr>
          <a:lstStyle/>
          <a:p>
            <a:pPr algn="r">
              <a:lnSpc>
                <a:spcPct val="150000"/>
              </a:lnSpc>
              <a:spcAft>
                <a:spcPts val="0"/>
              </a:spcAft>
            </a:pPr>
            <a:r>
              <a:rPr lang="en-AU" sz="2000" err="1"/>
              <a:t>OA:non-OA</a:t>
            </a:r>
            <a:r>
              <a:rPr lang="en-AU" sz="2000"/>
              <a:t> citation ratio</a:t>
            </a:r>
          </a:p>
        </p:txBody>
      </p:sp>
      <p:cxnSp>
        <p:nvCxnSpPr>
          <p:cNvPr id="48" name="Straight Connector 47">
            <a:extLst>
              <a:ext uri="{FF2B5EF4-FFF2-40B4-BE49-F238E27FC236}">
                <a16:creationId xmlns:a16="http://schemas.microsoft.com/office/drawing/2014/main" id="{3F7E2471-C2DA-4D65-8DEE-99D0CC34D861}"/>
              </a:ext>
            </a:extLst>
          </p:cNvPr>
          <p:cNvCxnSpPr/>
          <p:nvPr/>
        </p:nvCxnSpPr>
        <p:spPr>
          <a:xfrm>
            <a:off x="11426100" y="0"/>
            <a:ext cx="0" cy="5162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4FF29E39-B5DC-467E-911E-979BD21D52CA}"/>
              </a:ext>
            </a:extLst>
          </p:cNvPr>
          <p:cNvSpPr txBox="1">
            <a:spLocks/>
          </p:cNvSpPr>
          <p:nvPr/>
        </p:nvSpPr>
        <p:spPr bwMode="auto">
          <a:xfrm>
            <a:off x="839788" y="598740"/>
            <a:ext cx="8670307" cy="907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1" fontAlgn="base" hangingPunct="1">
              <a:lnSpc>
                <a:spcPts val="5500"/>
              </a:lnSpc>
              <a:spcBef>
                <a:spcPct val="0"/>
              </a:spcBef>
              <a:spcAft>
                <a:spcPct val="0"/>
              </a:spcAft>
              <a:defRPr lang="en-US" altLang="en-US" sz="4800" b="1" kern="1200" baseline="0">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AU">
                <a:latin typeface="Roboto Condensed"/>
                <a:ea typeface="Roboto Condensed"/>
              </a:rPr>
              <a:t>Open access in legal studies:</a:t>
            </a:r>
          </a:p>
        </p:txBody>
      </p:sp>
      <p:sp>
        <p:nvSpPr>
          <p:cNvPr id="2" name="Rectangle 1">
            <a:extLst>
              <a:ext uri="{FF2B5EF4-FFF2-40B4-BE49-F238E27FC236}">
                <a16:creationId xmlns:a16="http://schemas.microsoft.com/office/drawing/2014/main" id="{4F1D15F6-E4A4-4DA0-B848-8BAA933868A9}"/>
              </a:ext>
            </a:extLst>
          </p:cNvPr>
          <p:cNvSpPr/>
          <p:nvPr/>
        </p:nvSpPr>
        <p:spPr>
          <a:xfrm>
            <a:off x="7710810" y="2536724"/>
            <a:ext cx="292648" cy="268420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Title 1">
            <a:extLst>
              <a:ext uri="{FF2B5EF4-FFF2-40B4-BE49-F238E27FC236}">
                <a16:creationId xmlns:a16="http://schemas.microsoft.com/office/drawing/2014/main" id="{A3CBC997-87E2-4E2A-A5EB-48B691CFFEBC}"/>
              </a:ext>
            </a:extLst>
          </p:cNvPr>
          <p:cNvSpPr txBox="1">
            <a:spLocks/>
          </p:cNvSpPr>
          <p:nvPr/>
        </p:nvSpPr>
        <p:spPr bwMode="auto">
          <a:xfrm>
            <a:off x="839789" y="1653664"/>
            <a:ext cx="4577624" cy="907937"/>
          </a:xfrm>
          <a:prstGeom prst="rect">
            <a:avLst/>
          </a:prstGeom>
          <a:solidFill>
            <a:schemeClr val="bg1"/>
          </a:solidFill>
          <a:ln>
            <a:noFill/>
          </a:ln>
        </p:spPr>
        <p:txBody>
          <a:bodyPr vert="horz" wrap="square" lIns="0" tIns="0" rIns="0" bIns="0" numCol="1" anchor="ctr" anchorCtr="0" compatLnSpc="1">
            <a:prstTxWarp prst="textNoShape">
              <a:avLst/>
            </a:prstTxWarp>
          </a:bodyPr>
          <a:lstStyle>
            <a:lvl1pPr algn="l" rtl="0" eaLnBrk="1" fontAlgn="base" hangingPunct="1">
              <a:lnSpc>
                <a:spcPts val="5500"/>
              </a:lnSpc>
              <a:spcBef>
                <a:spcPct val="0"/>
              </a:spcBef>
              <a:spcAft>
                <a:spcPct val="0"/>
              </a:spcAft>
              <a:defRPr lang="en-US" altLang="en-US" sz="4800" b="1" kern="1200" baseline="0">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1pPr>
            <a:lvl2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2pPr>
            <a:lvl3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3pPr>
            <a:lvl4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4pPr>
            <a:lvl5pPr algn="l" rtl="0" eaLnBrk="1" fontAlgn="base" hangingPunct="1">
              <a:lnSpc>
                <a:spcPts val="5500"/>
              </a:lnSpc>
              <a:spcBef>
                <a:spcPct val="0"/>
              </a:spcBef>
              <a:spcAft>
                <a:spcPct val="0"/>
              </a:spcAft>
              <a:defRPr sz="5400" b="1">
                <a:solidFill>
                  <a:srgbClr val="E52212"/>
                </a:solidFill>
                <a:latin typeface="Roboto Condensed" panose="02000000000000000000" pitchFamily="2" charset="0"/>
                <a:ea typeface="Roboto Condensed" panose="02000000000000000000" pitchFamily="2" charset="0"/>
                <a:cs typeface="Roboto Condensed" panose="02000000000000000000" pitchFamily="2" charset="0"/>
              </a:defRPr>
            </a:lvl5pPr>
            <a:lvl6pPr marL="457200" algn="l" rtl="0" eaLnBrk="1" fontAlgn="base" hangingPunct="1">
              <a:lnSpc>
                <a:spcPct val="90000"/>
              </a:lnSpc>
              <a:spcBef>
                <a:spcPct val="0"/>
              </a:spcBef>
              <a:spcAft>
                <a:spcPct val="0"/>
              </a:spcAft>
              <a:defRPr sz="4400">
                <a:solidFill>
                  <a:schemeClr val="tx1"/>
                </a:solidFill>
                <a:latin typeface="Calibri Light" charset="0"/>
              </a:defRPr>
            </a:lvl6pPr>
            <a:lvl7pPr marL="914400" algn="l" rtl="0" eaLnBrk="1" fontAlgn="base" hangingPunct="1">
              <a:lnSpc>
                <a:spcPct val="90000"/>
              </a:lnSpc>
              <a:spcBef>
                <a:spcPct val="0"/>
              </a:spcBef>
              <a:spcAft>
                <a:spcPct val="0"/>
              </a:spcAft>
              <a:defRPr sz="4400">
                <a:solidFill>
                  <a:schemeClr val="tx1"/>
                </a:solidFill>
                <a:latin typeface="Calibri Light" charset="0"/>
              </a:defRPr>
            </a:lvl7pPr>
            <a:lvl8pPr marL="1371600" algn="l" rtl="0" eaLnBrk="1" fontAlgn="base" hangingPunct="1">
              <a:lnSpc>
                <a:spcPct val="90000"/>
              </a:lnSpc>
              <a:spcBef>
                <a:spcPct val="0"/>
              </a:spcBef>
              <a:spcAft>
                <a:spcPct val="0"/>
              </a:spcAft>
              <a:defRPr sz="4400">
                <a:solidFill>
                  <a:schemeClr val="tx1"/>
                </a:solidFill>
                <a:latin typeface="Calibri Light" charset="0"/>
              </a:defRPr>
            </a:lvl8pPr>
            <a:lvl9pPr marL="1828800" algn="l" rtl="0" eaLnBrk="1" fontAlgn="base" hangingPunct="1">
              <a:lnSpc>
                <a:spcPct val="90000"/>
              </a:lnSpc>
              <a:spcBef>
                <a:spcPct val="0"/>
              </a:spcBef>
              <a:spcAft>
                <a:spcPct val="0"/>
              </a:spcAft>
              <a:defRPr sz="4400">
                <a:solidFill>
                  <a:schemeClr val="tx1"/>
                </a:solidFill>
                <a:latin typeface="Calibri Light" charset="0"/>
              </a:defRPr>
            </a:lvl9pPr>
          </a:lstStyle>
          <a:p>
            <a:r>
              <a:rPr lang="en-AU">
                <a:latin typeface="Roboto Condensed"/>
                <a:ea typeface="Roboto Condensed"/>
              </a:rPr>
              <a:t>Citation advantage</a:t>
            </a:r>
          </a:p>
        </p:txBody>
      </p:sp>
      <p:sp>
        <p:nvSpPr>
          <p:cNvPr id="49" name="Rectangle 48">
            <a:extLst>
              <a:ext uri="{FF2B5EF4-FFF2-40B4-BE49-F238E27FC236}">
                <a16:creationId xmlns:a16="http://schemas.microsoft.com/office/drawing/2014/main" id="{D06EF3C8-F44F-4610-A467-6571AACA0466}"/>
              </a:ext>
            </a:extLst>
          </p:cNvPr>
          <p:cNvSpPr/>
          <p:nvPr/>
        </p:nvSpPr>
        <p:spPr>
          <a:xfrm>
            <a:off x="11851523" y="6603908"/>
            <a:ext cx="340477" cy="261610"/>
          </a:xfrm>
          <a:prstGeom prst="rect">
            <a:avLst/>
          </a:prstGeom>
        </p:spPr>
        <p:txBody>
          <a:bodyPr wrap="square">
            <a:spAutoFit/>
          </a:bodyPr>
          <a:lstStyle/>
          <a:p>
            <a:r>
              <a:rPr lang="en-US" sz="1100"/>
              <a:t>TS</a:t>
            </a:r>
          </a:p>
        </p:txBody>
      </p:sp>
    </p:spTree>
    <p:extLst>
      <p:ext uri="{BB962C8B-B14F-4D97-AF65-F5344CB8AC3E}">
        <p14:creationId xmlns:p14="http://schemas.microsoft.com/office/powerpoint/2010/main" val="30162082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54B60-89F6-41F3-856E-CC2E1CF5777D}"/>
              </a:ext>
            </a:extLst>
          </p:cNvPr>
          <p:cNvSpPr>
            <a:spLocks noGrp="1"/>
          </p:cNvSpPr>
          <p:nvPr>
            <p:ph type="title"/>
          </p:nvPr>
        </p:nvSpPr>
        <p:spPr/>
        <p:txBody>
          <a:bodyPr/>
          <a:lstStyle/>
          <a:p>
            <a:r>
              <a:rPr lang="en-AU" dirty="0"/>
              <a:t>The crisis: </a:t>
            </a:r>
            <a:br>
              <a:rPr lang="en-AU" dirty="0"/>
            </a:br>
            <a:r>
              <a:rPr lang="en-AU" dirty="0"/>
              <a:t>equity in education</a:t>
            </a:r>
          </a:p>
        </p:txBody>
      </p:sp>
      <p:sp>
        <p:nvSpPr>
          <p:cNvPr id="3" name="Rectangle 2">
            <a:extLst>
              <a:ext uri="{FF2B5EF4-FFF2-40B4-BE49-F238E27FC236}">
                <a16:creationId xmlns:a16="http://schemas.microsoft.com/office/drawing/2014/main" id="{C157D89F-CB6D-4F3D-8DFA-4AE0CE8CEB35}"/>
              </a:ext>
            </a:extLst>
          </p:cNvPr>
          <p:cNvSpPr/>
          <p:nvPr/>
        </p:nvSpPr>
        <p:spPr>
          <a:xfrm>
            <a:off x="838200" y="2862622"/>
            <a:ext cx="9698665" cy="2923877"/>
          </a:xfrm>
          <a:prstGeom prst="rect">
            <a:avLst/>
          </a:prstGeom>
        </p:spPr>
        <p:txBody>
          <a:bodyPr wrap="square">
            <a:spAutoFit/>
          </a:bodyPr>
          <a:lstStyle/>
          <a:p>
            <a:r>
              <a:rPr lang="en-AU" sz="2000" i="1" dirty="0">
                <a:solidFill>
                  <a:srgbClr val="0A1633"/>
                </a:solidFill>
                <a:latin typeface="Roboto" panose="02000000000000000000" pitchFamily="2" charset="0"/>
                <a:ea typeface="Roboto" panose="02000000000000000000" pitchFamily="2" charset="0"/>
              </a:rPr>
              <a:t>When textbook costs are approaching, Ms Dove eats canned tuna to save money.</a:t>
            </a:r>
          </a:p>
          <a:p>
            <a:endParaRPr lang="en-AU" sz="2000" i="1" dirty="0">
              <a:solidFill>
                <a:srgbClr val="0A1633"/>
              </a:solidFill>
              <a:latin typeface="Roboto" panose="02000000000000000000" pitchFamily="2" charset="0"/>
              <a:ea typeface="Roboto" panose="02000000000000000000" pitchFamily="2" charset="0"/>
            </a:endParaRPr>
          </a:p>
          <a:p>
            <a:r>
              <a:rPr lang="en-AU" sz="2000" i="1" dirty="0">
                <a:solidFill>
                  <a:srgbClr val="0A1633"/>
                </a:solidFill>
                <a:latin typeface="Roboto" panose="02000000000000000000" pitchFamily="2" charset="0"/>
                <a:ea typeface="Roboto" panose="02000000000000000000" pitchFamily="2" charset="0"/>
              </a:rPr>
              <a:t>"I budget by buying non perishables and cooking really, really cheap food. If you're living out of home you already have bills, rent and other living costs," the 21-year-old said. </a:t>
            </a:r>
          </a:p>
          <a:p>
            <a:endParaRPr lang="en-AU" sz="2000" i="1" dirty="0">
              <a:solidFill>
                <a:srgbClr val="0A1633"/>
              </a:solidFill>
              <a:latin typeface="Roboto" panose="02000000000000000000" pitchFamily="2" charset="0"/>
              <a:ea typeface="Roboto" panose="02000000000000000000" pitchFamily="2" charset="0"/>
            </a:endParaRPr>
          </a:p>
          <a:p>
            <a:r>
              <a:rPr lang="en-AU" sz="2000" i="1" dirty="0">
                <a:solidFill>
                  <a:srgbClr val="0A1633"/>
                </a:solidFill>
                <a:latin typeface="Roboto" panose="02000000000000000000" pitchFamily="2" charset="0"/>
                <a:ea typeface="Roboto" panose="02000000000000000000" pitchFamily="2" charset="0"/>
              </a:rPr>
              <a:t>"I'm living from </a:t>
            </a:r>
            <a:r>
              <a:rPr lang="en-AU" sz="2000" i="1" dirty="0" err="1">
                <a:solidFill>
                  <a:srgbClr val="0A1633"/>
                </a:solidFill>
                <a:latin typeface="Roboto" panose="02000000000000000000" pitchFamily="2" charset="0"/>
                <a:ea typeface="Roboto" panose="02000000000000000000" pitchFamily="2" charset="0"/>
              </a:rPr>
              <a:t>paycheck</a:t>
            </a:r>
            <a:r>
              <a:rPr lang="en-AU" sz="2000" i="1" dirty="0">
                <a:solidFill>
                  <a:srgbClr val="0A1633"/>
                </a:solidFill>
                <a:latin typeface="Roboto" panose="02000000000000000000" pitchFamily="2" charset="0"/>
                <a:ea typeface="Roboto" panose="02000000000000000000" pitchFamily="2" charset="0"/>
              </a:rPr>
              <a:t> to </a:t>
            </a:r>
            <a:r>
              <a:rPr lang="en-AU" sz="2000" i="1" dirty="0" err="1">
                <a:solidFill>
                  <a:srgbClr val="0A1633"/>
                </a:solidFill>
                <a:latin typeface="Roboto" panose="02000000000000000000" pitchFamily="2" charset="0"/>
                <a:ea typeface="Roboto" panose="02000000000000000000" pitchFamily="2" charset="0"/>
              </a:rPr>
              <a:t>paycheck</a:t>
            </a:r>
            <a:r>
              <a:rPr lang="en-AU" sz="2000" i="1" dirty="0">
                <a:solidFill>
                  <a:srgbClr val="0A1633"/>
                </a:solidFill>
                <a:latin typeface="Roboto" panose="02000000000000000000" pitchFamily="2" charset="0"/>
                <a:ea typeface="Roboto" panose="02000000000000000000" pitchFamily="2" charset="0"/>
              </a:rPr>
              <a:t>.“</a:t>
            </a:r>
          </a:p>
          <a:p>
            <a:r>
              <a:rPr lang="en-AU" sz="2000" b="0" i="1" dirty="0">
                <a:solidFill>
                  <a:srgbClr val="0A1633"/>
                </a:solidFill>
                <a:effectLst/>
                <a:latin typeface="Roboto" panose="02000000000000000000" pitchFamily="2" charset="0"/>
                <a:ea typeface="Roboto" panose="02000000000000000000" pitchFamily="2" charset="0"/>
              </a:rPr>
              <a:t>				</a:t>
            </a:r>
          </a:p>
          <a:p>
            <a:r>
              <a:rPr lang="en-AU" sz="2000" i="1" dirty="0">
                <a:solidFill>
                  <a:srgbClr val="0A1633"/>
                </a:solidFill>
                <a:latin typeface="Roboto" panose="02000000000000000000" pitchFamily="2" charset="0"/>
                <a:ea typeface="Roboto" panose="02000000000000000000" pitchFamily="2" charset="0"/>
              </a:rPr>
              <a:t>					</a:t>
            </a:r>
            <a:r>
              <a:rPr lang="en-AU" sz="2000" i="1" dirty="0">
                <a:solidFill>
                  <a:srgbClr val="0A1633"/>
                </a:solidFill>
                <a:latin typeface="Roboto" panose="02000000000000000000" pitchFamily="2" charset="0"/>
                <a:ea typeface="Roboto" panose="02000000000000000000" pitchFamily="2" charset="0"/>
                <a:hlinkClick r:id="rId2"/>
              </a:rPr>
              <a:t> </a:t>
            </a:r>
            <a:r>
              <a:rPr lang="en-AU" sz="1600" i="1" dirty="0">
                <a:solidFill>
                  <a:srgbClr val="0A1633"/>
                </a:solidFill>
                <a:latin typeface="Roboto" panose="02000000000000000000" pitchFamily="2" charset="0"/>
                <a:ea typeface="Roboto" panose="02000000000000000000" pitchFamily="2" charset="0"/>
                <a:hlinkClick r:id="rId2"/>
              </a:rPr>
              <a:t>Why are textbooks so expensive in Australia?</a:t>
            </a:r>
            <a:endParaRPr lang="en-AU" sz="2000" b="0" i="1" dirty="0">
              <a:solidFill>
                <a:srgbClr val="0A1633"/>
              </a:solidFill>
              <a:effectLst/>
              <a:latin typeface="Roboto" panose="02000000000000000000" pitchFamily="2" charset="0"/>
              <a:ea typeface="Roboto" panose="02000000000000000000" pitchFamily="2" charset="0"/>
            </a:endParaRPr>
          </a:p>
        </p:txBody>
      </p:sp>
      <p:sp>
        <p:nvSpPr>
          <p:cNvPr id="4" name="Rectangle 3">
            <a:extLst>
              <a:ext uri="{FF2B5EF4-FFF2-40B4-BE49-F238E27FC236}">
                <a16:creationId xmlns:a16="http://schemas.microsoft.com/office/drawing/2014/main" id="{45AD7A0F-9E89-4C60-8514-7075F032650C}"/>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3905334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038350"/>
            <a:ext cx="10515600" cy="4430183"/>
          </a:xfrm>
        </p:spPr>
        <p:txBody>
          <a:bodyPr/>
          <a:lstStyle/>
          <a:p>
            <a:pPr marL="0" indent="0">
              <a:lnSpc>
                <a:spcPct val="150000"/>
              </a:lnSpc>
              <a:buNone/>
            </a:pPr>
            <a:r>
              <a:rPr lang="en-AU" sz="1800" i="1" dirty="0"/>
              <a:t>“</a:t>
            </a:r>
            <a:r>
              <a:rPr lang="en-AU" altLang="en-US" sz="1800" i="1" dirty="0"/>
              <a:t>OER are teaching, learning, and research resources that reside in the public domain or have been released under an intellectual property license that </a:t>
            </a:r>
            <a:r>
              <a:rPr lang="en-AU" altLang="en-US" sz="1800" b="1" i="1" dirty="0"/>
              <a:t>permits their free use and re-purposing by others</a:t>
            </a:r>
            <a:r>
              <a:rPr lang="en-AU" altLang="en-US" sz="1800" i="1" dirty="0"/>
              <a:t>. Open educational resources include full courses, course materials, modules, textbooks, streaming videos, tests, software, and any other tools, materials, or techniques used to support access to knowledge.”</a:t>
            </a:r>
          </a:p>
          <a:p>
            <a:pPr marL="0" indent="0">
              <a:lnSpc>
                <a:spcPct val="150000"/>
              </a:lnSpc>
              <a:buNone/>
            </a:pPr>
            <a:r>
              <a:rPr lang="en-AU" altLang="en-US" i="1" dirty="0"/>
              <a:t>							</a:t>
            </a:r>
            <a:r>
              <a:rPr lang="en-AU" altLang="en-US" i="1" dirty="0">
                <a:hlinkClick r:id="rId3"/>
              </a:rPr>
              <a:t>The William and Flora Hewlett Foundation</a:t>
            </a:r>
          </a:p>
          <a:p>
            <a:pPr marL="0" indent="0">
              <a:lnSpc>
                <a:spcPct val="150000"/>
              </a:lnSpc>
              <a:buNone/>
            </a:pPr>
            <a:endParaRPr lang="en-AU" altLang="en-US" i="1" dirty="0">
              <a:hlinkClick r:id="rId3"/>
            </a:endParaRPr>
          </a:p>
          <a:p>
            <a:pPr marL="0" indent="0" algn="ctr">
              <a:lnSpc>
                <a:spcPct val="150000"/>
              </a:lnSpc>
              <a:buNone/>
            </a:pPr>
            <a:r>
              <a:rPr lang="en-AU" sz="3600" i="1" dirty="0"/>
              <a:t>      Read-only culture </a:t>
            </a:r>
            <a:r>
              <a:rPr lang="en-AU" sz="3600" i="1" dirty="0">
                <a:sym typeface="Wingdings" panose="05000000000000000000" pitchFamily="2" charset="2"/>
              </a:rPr>
              <a:t>             read-write culture.</a:t>
            </a:r>
            <a:r>
              <a:rPr lang="en-AU" sz="3600" i="1" dirty="0"/>
              <a:t>				</a:t>
            </a:r>
          </a:p>
        </p:txBody>
      </p:sp>
      <p:sp>
        <p:nvSpPr>
          <p:cNvPr id="2" name="Title 1"/>
          <p:cNvSpPr>
            <a:spLocks noGrp="1"/>
          </p:cNvSpPr>
          <p:nvPr>
            <p:ph type="title"/>
          </p:nvPr>
        </p:nvSpPr>
        <p:spPr/>
        <p:txBody>
          <a:bodyPr/>
          <a:lstStyle/>
          <a:p>
            <a:r>
              <a:rPr lang="en-AU" dirty="0">
                <a:latin typeface="Roboto Condensed"/>
                <a:ea typeface="Roboto Condensed"/>
              </a:rPr>
              <a:t>Overview: what is an OER?</a:t>
            </a:r>
          </a:p>
        </p:txBody>
      </p:sp>
      <p:sp>
        <p:nvSpPr>
          <p:cNvPr id="5" name="Rectangle 4">
            <a:extLst>
              <a:ext uri="{FF2B5EF4-FFF2-40B4-BE49-F238E27FC236}">
                <a16:creationId xmlns:a16="http://schemas.microsoft.com/office/drawing/2014/main" id="{52AAE5C5-94D0-473B-9FBF-4CD2DF9A759A}"/>
              </a:ext>
            </a:extLst>
          </p:cNvPr>
          <p:cNvSpPr/>
          <p:nvPr/>
        </p:nvSpPr>
        <p:spPr>
          <a:xfrm>
            <a:off x="11851523" y="6603908"/>
            <a:ext cx="340477" cy="261610"/>
          </a:xfrm>
          <a:prstGeom prst="rect">
            <a:avLst/>
          </a:prstGeom>
        </p:spPr>
        <p:txBody>
          <a:bodyPr wrap="square">
            <a:spAutoFit/>
          </a:bodyPr>
          <a:lstStyle/>
          <a:p>
            <a:r>
              <a:rPr lang="en-US" sz="1100"/>
              <a:t>SC</a:t>
            </a:r>
          </a:p>
        </p:txBody>
      </p:sp>
      <p:pic>
        <p:nvPicPr>
          <p:cNvPr id="7" name="Graphic 6" descr="Arrow Slight curve">
            <a:extLst>
              <a:ext uri="{FF2B5EF4-FFF2-40B4-BE49-F238E27FC236}">
                <a16:creationId xmlns:a16="http://schemas.microsoft.com/office/drawing/2014/main" id="{2FDF9F69-E0E3-4A21-BAF2-C5F3E9B1F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80756" y="5003800"/>
            <a:ext cx="914400" cy="914400"/>
          </a:xfrm>
          <a:prstGeom prst="rect">
            <a:avLst/>
          </a:prstGeom>
        </p:spPr>
      </p:pic>
    </p:spTree>
    <p:extLst>
      <p:ext uri="{BB962C8B-B14F-4D97-AF65-F5344CB8AC3E}">
        <p14:creationId xmlns:p14="http://schemas.microsoft.com/office/powerpoint/2010/main" val="395706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EFFB02-D003-4BB2-ADBA-B6F87620E5C3}"/>
              </a:ext>
            </a:extLst>
          </p:cNvPr>
          <p:cNvSpPr>
            <a:spLocks noGrp="1"/>
          </p:cNvSpPr>
          <p:nvPr>
            <p:ph type="title"/>
          </p:nvPr>
        </p:nvSpPr>
        <p:spPr>
          <a:xfrm>
            <a:off x="838200" y="431179"/>
            <a:ext cx="10515600" cy="1325562"/>
          </a:xfrm>
        </p:spPr>
        <p:txBody>
          <a:bodyPr/>
          <a:lstStyle/>
          <a:p>
            <a:r>
              <a:rPr lang="en-AU" dirty="0"/>
              <a:t>Benefits of OER</a:t>
            </a:r>
          </a:p>
        </p:txBody>
      </p:sp>
      <p:sp>
        <p:nvSpPr>
          <p:cNvPr id="6" name="Rectangle 5">
            <a:extLst>
              <a:ext uri="{FF2B5EF4-FFF2-40B4-BE49-F238E27FC236}">
                <a16:creationId xmlns:a16="http://schemas.microsoft.com/office/drawing/2014/main" id="{AF6008D1-FD19-4A88-A0E3-6E70E8CD3E3C}"/>
              </a:ext>
            </a:extLst>
          </p:cNvPr>
          <p:cNvSpPr/>
          <p:nvPr/>
        </p:nvSpPr>
        <p:spPr>
          <a:xfrm>
            <a:off x="11851523" y="6603908"/>
            <a:ext cx="340477" cy="261610"/>
          </a:xfrm>
          <a:prstGeom prst="rect">
            <a:avLst/>
          </a:prstGeom>
        </p:spPr>
        <p:txBody>
          <a:bodyPr wrap="square">
            <a:spAutoFit/>
          </a:bodyPr>
          <a:lstStyle/>
          <a:p>
            <a:r>
              <a:rPr lang="en-US" sz="1100"/>
              <a:t>SC</a:t>
            </a:r>
          </a:p>
        </p:txBody>
      </p:sp>
      <p:pic>
        <p:nvPicPr>
          <p:cNvPr id="6146" name="Picture 2" descr="price Icon 2764066">
            <a:extLst>
              <a:ext uri="{FF2B5EF4-FFF2-40B4-BE49-F238E27FC236}">
                <a16:creationId xmlns:a16="http://schemas.microsoft.com/office/drawing/2014/main" id="{0C03174D-204B-4245-B337-14D6C9DF2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257" y="1835393"/>
            <a:ext cx="920264" cy="9202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nnovation Icon 3151862">
            <a:extLst>
              <a:ext uri="{FF2B5EF4-FFF2-40B4-BE49-F238E27FC236}">
                <a16:creationId xmlns:a16="http://schemas.microsoft.com/office/drawing/2014/main" id="{0BC85608-E25F-42A1-9F8E-3034A7AC6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18784" y="2228507"/>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ifelong Icon 3088292">
            <a:extLst>
              <a:ext uri="{FF2B5EF4-FFF2-40B4-BE49-F238E27FC236}">
                <a16:creationId xmlns:a16="http://schemas.microsoft.com/office/drawing/2014/main" id="{E702BB01-A26D-44FD-B1B6-A753248A80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791" y="3616203"/>
            <a:ext cx="947005" cy="94700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5AF2A89-6279-4D18-8E37-B4C020719F61}"/>
              </a:ext>
            </a:extLst>
          </p:cNvPr>
          <p:cNvSpPr/>
          <p:nvPr/>
        </p:nvSpPr>
        <p:spPr>
          <a:xfrm>
            <a:off x="254977" y="1721286"/>
            <a:ext cx="3919170" cy="1200329"/>
          </a:xfrm>
          <a:prstGeom prst="rect">
            <a:avLst/>
          </a:prstGeom>
        </p:spPr>
        <p:txBody>
          <a:bodyPr wrap="square">
            <a:spAutoFit/>
          </a:bodyPr>
          <a:lstStyle/>
          <a:p>
            <a:pPr algn="r"/>
            <a:r>
              <a:rPr lang="en-AU" b="1" dirty="0"/>
              <a:t>Reduce costs</a:t>
            </a:r>
          </a:p>
          <a:p>
            <a:pPr algn="r"/>
            <a:r>
              <a:rPr lang="en-AU" dirty="0"/>
              <a:t>Cost of education is a key barrier to equitable learning – OER levels the playing field</a:t>
            </a:r>
          </a:p>
        </p:txBody>
      </p:sp>
      <p:sp>
        <p:nvSpPr>
          <p:cNvPr id="8" name="Rectangle 7">
            <a:extLst>
              <a:ext uri="{FF2B5EF4-FFF2-40B4-BE49-F238E27FC236}">
                <a16:creationId xmlns:a16="http://schemas.microsoft.com/office/drawing/2014/main" id="{6C2A377C-9EBC-42CE-ACE6-C409320F4535}"/>
              </a:ext>
            </a:extLst>
          </p:cNvPr>
          <p:cNvSpPr/>
          <p:nvPr/>
        </p:nvSpPr>
        <p:spPr>
          <a:xfrm>
            <a:off x="6031522" y="1835393"/>
            <a:ext cx="3486152" cy="1477328"/>
          </a:xfrm>
          <a:prstGeom prst="rect">
            <a:avLst/>
          </a:prstGeom>
        </p:spPr>
        <p:txBody>
          <a:bodyPr wrap="square">
            <a:spAutoFit/>
          </a:bodyPr>
          <a:lstStyle/>
          <a:p>
            <a:pPr algn="r"/>
            <a:r>
              <a:rPr lang="en-AU" b="1" dirty="0"/>
              <a:t>Innovation</a:t>
            </a:r>
          </a:p>
          <a:p>
            <a:pPr algn="r"/>
            <a:r>
              <a:rPr lang="en-AU" dirty="0"/>
              <a:t>Opens new ways of learning and teaching through co-creation, participatory student engagement rather than passive consumption</a:t>
            </a:r>
          </a:p>
        </p:txBody>
      </p:sp>
      <p:sp>
        <p:nvSpPr>
          <p:cNvPr id="11" name="Rectangle 10">
            <a:extLst>
              <a:ext uri="{FF2B5EF4-FFF2-40B4-BE49-F238E27FC236}">
                <a16:creationId xmlns:a16="http://schemas.microsoft.com/office/drawing/2014/main" id="{54CE6991-2A1B-43E8-9C55-0FDBA005846A}"/>
              </a:ext>
            </a:extLst>
          </p:cNvPr>
          <p:cNvSpPr/>
          <p:nvPr/>
        </p:nvSpPr>
        <p:spPr>
          <a:xfrm>
            <a:off x="2171792" y="3438325"/>
            <a:ext cx="3393738" cy="1200329"/>
          </a:xfrm>
          <a:prstGeom prst="rect">
            <a:avLst/>
          </a:prstGeom>
        </p:spPr>
        <p:txBody>
          <a:bodyPr wrap="square">
            <a:spAutoFit/>
          </a:bodyPr>
          <a:lstStyle/>
          <a:p>
            <a:r>
              <a:rPr lang="en-AU" b="1" dirty="0"/>
              <a:t>Save time</a:t>
            </a:r>
          </a:p>
          <a:p>
            <a:r>
              <a:rPr lang="en-AU" dirty="0"/>
              <a:t>Don’t reinvent the wheel! Adapt, customise, and localise existing content to suit your course</a:t>
            </a:r>
          </a:p>
        </p:txBody>
      </p:sp>
      <p:sp>
        <p:nvSpPr>
          <p:cNvPr id="12" name="Rectangle 11">
            <a:extLst>
              <a:ext uri="{FF2B5EF4-FFF2-40B4-BE49-F238E27FC236}">
                <a16:creationId xmlns:a16="http://schemas.microsoft.com/office/drawing/2014/main" id="{9A3EDDCB-F590-475F-9EAE-3B8593E1BF69}"/>
              </a:ext>
            </a:extLst>
          </p:cNvPr>
          <p:cNvSpPr/>
          <p:nvPr/>
        </p:nvSpPr>
        <p:spPr>
          <a:xfrm>
            <a:off x="7442688" y="4320710"/>
            <a:ext cx="3297114" cy="1200329"/>
          </a:xfrm>
          <a:prstGeom prst="rect">
            <a:avLst/>
          </a:prstGeom>
        </p:spPr>
        <p:txBody>
          <a:bodyPr wrap="square">
            <a:spAutoFit/>
          </a:bodyPr>
          <a:lstStyle/>
          <a:p>
            <a:r>
              <a:rPr lang="en-AU" b="1"/>
              <a:t>Lifelong learning</a:t>
            </a:r>
          </a:p>
          <a:p>
            <a:r>
              <a:rPr lang="en-AU"/>
              <a:t>Students can freely use resources after graduation in their workplaces and communities</a:t>
            </a:r>
          </a:p>
        </p:txBody>
      </p:sp>
      <p:pic>
        <p:nvPicPr>
          <p:cNvPr id="6154" name="Picture 10" descr="student search Icon 936642">
            <a:extLst>
              <a:ext uri="{FF2B5EF4-FFF2-40B4-BE49-F238E27FC236}">
                <a16:creationId xmlns:a16="http://schemas.microsoft.com/office/drawing/2014/main" id="{179B9548-9AE5-49DB-A819-93AA7A2C55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1623" y="4413581"/>
            <a:ext cx="1028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rapid scaling Icon 2755465">
            <a:extLst>
              <a:ext uri="{FF2B5EF4-FFF2-40B4-BE49-F238E27FC236}">
                <a16:creationId xmlns:a16="http://schemas.microsoft.com/office/drawing/2014/main" id="{383FF277-8A0B-48C0-A74D-1817AF0760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543" y="5184007"/>
            <a:ext cx="961205" cy="9612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D5C82D77-4C9E-4C9E-9EC5-035768EB7FCF}"/>
              </a:ext>
            </a:extLst>
          </p:cNvPr>
          <p:cNvSpPr/>
          <p:nvPr/>
        </p:nvSpPr>
        <p:spPr>
          <a:xfrm>
            <a:off x="503450" y="5341443"/>
            <a:ext cx="3919170" cy="923330"/>
          </a:xfrm>
          <a:prstGeom prst="rect">
            <a:avLst/>
          </a:prstGeom>
        </p:spPr>
        <p:txBody>
          <a:bodyPr wrap="square">
            <a:spAutoFit/>
          </a:bodyPr>
          <a:lstStyle/>
          <a:p>
            <a:pPr algn="r"/>
            <a:r>
              <a:rPr lang="en-AU" b="1" dirty="0"/>
              <a:t>Efficiency</a:t>
            </a:r>
          </a:p>
          <a:p>
            <a:pPr algn="r"/>
            <a:r>
              <a:rPr lang="en-AU" dirty="0"/>
              <a:t>Rapid circulation &amp; currency at scale. Keep pace with the changing world.</a:t>
            </a:r>
          </a:p>
        </p:txBody>
      </p:sp>
    </p:spTree>
    <p:extLst>
      <p:ext uri="{BB962C8B-B14F-4D97-AF65-F5344CB8AC3E}">
        <p14:creationId xmlns:p14="http://schemas.microsoft.com/office/powerpoint/2010/main" val="325489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E042CB-0275-4B15-9C66-C4F89DD8ED48}"/>
              </a:ext>
            </a:extLst>
          </p:cNvPr>
          <p:cNvSpPr>
            <a:spLocks noGrp="1"/>
          </p:cNvSpPr>
          <p:nvPr>
            <p:ph idx="1"/>
          </p:nvPr>
        </p:nvSpPr>
        <p:spPr/>
        <p:txBody>
          <a:bodyPr/>
          <a:lstStyle/>
          <a:p>
            <a:endParaRPr lang="en-AU"/>
          </a:p>
        </p:txBody>
      </p:sp>
      <p:sp>
        <p:nvSpPr>
          <p:cNvPr id="3" name="Title 2">
            <a:extLst>
              <a:ext uri="{FF2B5EF4-FFF2-40B4-BE49-F238E27FC236}">
                <a16:creationId xmlns:a16="http://schemas.microsoft.com/office/drawing/2014/main" id="{7A2EA3F6-8716-4154-8DF1-A25872120811}"/>
              </a:ext>
            </a:extLst>
          </p:cNvPr>
          <p:cNvSpPr>
            <a:spLocks noGrp="1"/>
          </p:cNvSpPr>
          <p:nvPr>
            <p:ph type="title"/>
          </p:nvPr>
        </p:nvSpPr>
        <p:spPr/>
        <p:txBody>
          <a:bodyPr/>
          <a:lstStyle/>
          <a:p>
            <a:endParaRPr lang="en-AU"/>
          </a:p>
        </p:txBody>
      </p:sp>
      <p:pic>
        <p:nvPicPr>
          <p:cNvPr id="4" name="Picture 3">
            <a:extLst>
              <a:ext uri="{FF2B5EF4-FFF2-40B4-BE49-F238E27FC236}">
                <a16:creationId xmlns:a16="http://schemas.microsoft.com/office/drawing/2014/main" id="{B022F117-02C0-4226-83C0-DB98CD97260D}"/>
              </a:ext>
            </a:extLst>
          </p:cNvPr>
          <p:cNvPicPr>
            <a:picLocks noChangeAspect="1"/>
          </p:cNvPicPr>
          <p:nvPr/>
        </p:nvPicPr>
        <p:blipFill>
          <a:blip r:embed="rId3"/>
          <a:stretch>
            <a:fillRect/>
          </a:stretch>
        </p:blipFill>
        <p:spPr>
          <a:xfrm>
            <a:off x="0" y="0"/>
            <a:ext cx="12200758" cy="6858000"/>
          </a:xfrm>
          <a:prstGeom prst="rect">
            <a:avLst/>
          </a:prstGeom>
        </p:spPr>
      </p:pic>
      <p:sp>
        <p:nvSpPr>
          <p:cNvPr id="5" name="Rectangle 4">
            <a:extLst>
              <a:ext uri="{FF2B5EF4-FFF2-40B4-BE49-F238E27FC236}">
                <a16:creationId xmlns:a16="http://schemas.microsoft.com/office/drawing/2014/main" id="{EA626E41-BB1E-4721-B53C-CCFF62925266}"/>
              </a:ext>
            </a:extLst>
          </p:cNvPr>
          <p:cNvSpPr/>
          <p:nvPr/>
        </p:nvSpPr>
        <p:spPr>
          <a:xfrm>
            <a:off x="11851523" y="6603908"/>
            <a:ext cx="340477" cy="261610"/>
          </a:xfrm>
          <a:prstGeom prst="rect">
            <a:avLst/>
          </a:prstGeom>
        </p:spPr>
        <p:txBody>
          <a:bodyPr wrap="square">
            <a:spAutoFit/>
          </a:bodyPr>
          <a:lstStyle/>
          <a:p>
            <a:r>
              <a:rPr lang="en-US" sz="1100"/>
              <a:t>SC</a:t>
            </a:r>
          </a:p>
        </p:txBody>
      </p:sp>
    </p:spTree>
    <p:extLst>
      <p:ext uri="{BB962C8B-B14F-4D97-AF65-F5344CB8AC3E}">
        <p14:creationId xmlns:p14="http://schemas.microsoft.com/office/powerpoint/2010/main" val="1513704643"/>
      </p:ext>
    </p:extLst>
  </p:cSld>
  <p:clrMapOvr>
    <a:masterClrMapping/>
  </p:clrMapOvr>
</p:sld>
</file>

<file path=ppt/theme/theme1.xml><?xml version="1.0" encoding="utf-8"?>
<a:theme xmlns:a="http://schemas.openxmlformats.org/drawingml/2006/main" name="Title + Conten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3907 LTU PPT Template - DOM - Widescreen FA v2" id="{9BB2A78B-65D8-448C-8021-32971EA2EEB8}" vid="{C4BF4E20-AB78-4A1F-BA64-F6554E2745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688260D429B944B474CEBBE43760D4" ma:contentTypeVersion="11" ma:contentTypeDescription="Create a new document." ma:contentTypeScope="" ma:versionID="ab646b8ce5a5f0a95b7d1c038915dfeb">
  <xsd:schema xmlns:xsd="http://www.w3.org/2001/XMLSchema" xmlns:xs="http://www.w3.org/2001/XMLSchema" xmlns:p="http://schemas.microsoft.com/office/2006/metadata/properties" xmlns:ns2="2fa2d9cd-1830-4e45-b35a-dc8bcc13f196" xmlns:ns3="37c7d1c3-d238-48fe-8f5b-a602b8217566" targetNamespace="http://schemas.microsoft.com/office/2006/metadata/properties" ma:root="true" ma:fieldsID="5327cddf15854cb03cbff84cf9467c8d" ns2:_="" ns3:_="">
    <xsd:import namespace="2fa2d9cd-1830-4e45-b35a-dc8bcc13f196"/>
    <xsd:import namespace="37c7d1c3-d238-48fe-8f5b-a602b821756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a2d9cd-1830-4e45-b35a-dc8bcc13f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c7d1c3-d238-48fe-8f5b-a602b821756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13EA5B-A7FA-43AD-B184-F44FB3EEA5A8}">
  <ds:schemaRefs>
    <ds:schemaRef ds:uri="http://schemas.microsoft.com/sharepoint/v3/contenttype/forms"/>
  </ds:schemaRefs>
</ds:datastoreItem>
</file>

<file path=customXml/itemProps2.xml><?xml version="1.0" encoding="utf-8"?>
<ds:datastoreItem xmlns:ds="http://schemas.openxmlformats.org/officeDocument/2006/customXml" ds:itemID="{FFE096F1-9317-4A8A-90EC-0C882056DE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a2d9cd-1830-4e45-b35a-dc8bcc13f196"/>
    <ds:schemaRef ds:uri="37c7d1c3-d238-48fe-8f5b-a602b82175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1D0A8C-B67B-419D-A89B-0DB64DFFEAAA}">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37c7d1c3-d238-48fe-8f5b-a602b8217566"/>
    <ds:schemaRef ds:uri="http://purl.org/dc/elements/1.1/"/>
    <ds:schemaRef ds:uri="http://schemas.microsoft.com/office/2006/metadata/properties"/>
    <ds:schemaRef ds:uri="2fa2d9cd-1830-4e45-b35a-dc8bcc13f196"/>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86</TotalTime>
  <Words>3738</Words>
  <Application>Microsoft Office PowerPoint</Application>
  <PresentationFormat>Widescreen</PresentationFormat>
  <Paragraphs>449</Paragraphs>
  <Slides>34</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Roboto Condensed</vt:lpstr>
      <vt:lpstr>Arial</vt:lpstr>
      <vt:lpstr>Roboto</vt:lpstr>
      <vt:lpstr>Calibri Light</vt:lpstr>
      <vt:lpstr>Open Sans</vt:lpstr>
      <vt:lpstr>Calibri</vt:lpstr>
      <vt:lpstr>Menlo</vt:lpstr>
      <vt:lpstr>Wingdings 2</vt:lpstr>
      <vt:lpstr>Title + Content</vt:lpstr>
      <vt:lpstr>Open Educational Resources and Scholarship in Law:  State of Play</vt:lpstr>
      <vt:lpstr>Background</vt:lpstr>
      <vt:lpstr>Overview: what is open scholarship?</vt:lpstr>
      <vt:lpstr>PowerPoint Presentation</vt:lpstr>
      <vt:lpstr>McKiernan, Erin C., et al. "Point of view: How open science helps researchers succeed." Elife 5 (2016): e16800. doi.org/10.7554/eLife.16800</vt:lpstr>
      <vt:lpstr>The crisis:  equity in education</vt:lpstr>
      <vt:lpstr>Overview: what is an OER?</vt:lpstr>
      <vt:lpstr>Benefits of OER</vt:lpstr>
      <vt:lpstr>PowerPoint Presentation</vt:lpstr>
      <vt:lpstr>Beyond open access</vt:lpstr>
      <vt:lpstr>Beyond open access</vt:lpstr>
      <vt:lpstr>Background: Print to Electronic revolution</vt:lpstr>
      <vt:lpstr>Background: COVID-19 crisis </vt:lpstr>
      <vt:lpstr>Background:  Creative Commons</vt:lpstr>
      <vt:lpstr>Stakeholders</vt:lpstr>
      <vt:lpstr>Stakeholders: Academics </vt:lpstr>
      <vt:lpstr>Stakeholders: Students </vt:lpstr>
      <vt:lpstr>Stakeholders: Libraries and librarians </vt:lpstr>
      <vt:lpstr>Practice</vt:lpstr>
      <vt:lpstr>Open success stories: Library as publisher</vt:lpstr>
      <vt:lpstr>PowerPoint Presentation</vt:lpstr>
      <vt:lpstr>PowerPoint Presentation</vt:lpstr>
      <vt:lpstr>PowerPoint Presentation</vt:lpstr>
      <vt:lpstr>Open success stories: Law faculty as publisher </vt:lpstr>
      <vt:lpstr>Advancing open scholarship in law: barriers </vt:lpstr>
      <vt:lpstr>Advancing open scholarship in law: solutions </vt:lpstr>
      <vt:lpstr>Where to find OER</vt:lpstr>
      <vt:lpstr>Some take home quotes</vt:lpstr>
      <vt:lpstr>PowerPoint Presentation</vt:lpstr>
      <vt:lpstr>Stay in touch</vt:lpstr>
      <vt:lpstr>Bonus slides…</vt:lpstr>
      <vt:lpstr>PowerPoint Presentation</vt:lpstr>
      <vt:lpstr>PowerPoint Presentation</vt:lpstr>
      <vt:lpstr>Benefits: open research outputs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Educational Resources and Scholarship in Law:  State of Play</dc:title>
  <dc:creator>Steven Chang</dc:creator>
  <cp:keywords/>
  <cp:lastModifiedBy>Steven Chang</cp:lastModifiedBy>
  <cp:revision>2</cp:revision>
  <cp:lastPrinted>1601-01-01T00:00:00Z</cp:lastPrinted>
  <dcterms:created xsi:type="dcterms:W3CDTF">2020-07-30T04:12:22Z</dcterms:created>
  <dcterms:modified xsi:type="dcterms:W3CDTF">2020-07-30T05:39:10Z</dcterms:modified>
</cp:coreProperties>
</file>