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391" r:id="rId2"/>
    <p:sldId id="478" r:id="rId3"/>
    <p:sldId id="476" r:id="rId4"/>
    <p:sldId id="473" r:id="rId5"/>
    <p:sldId id="379" r:id="rId6"/>
    <p:sldId id="258" r:id="rId7"/>
    <p:sldId id="261" r:id="rId8"/>
    <p:sldId id="475" r:id="rId9"/>
    <p:sldId id="474" r:id="rId10"/>
    <p:sldId id="262" r:id="rId11"/>
    <p:sldId id="364" r:id="rId1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Roboto" panose="02000000000000000000" pitchFamily="2" charset="0"/>
      <p:regular r:id="rId21"/>
      <p:bold r:id="rId22"/>
      <p:italic r:id="rId23"/>
      <p:boldItalic r:id="rId24"/>
    </p:embeddedFont>
    <p:embeddedFont>
      <p:font typeface="Roboto Condensed" panose="02000000000000000000" pitchFamily="2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nah Buttery" initials="HB" lastIdx="1" clrIdx="0">
    <p:extLst>
      <p:ext uri="{19B8F6BF-5375-455C-9EA6-DF929625EA0E}">
        <p15:presenceInfo xmlns:p15="http://schemas.microsoft.com/office/powerpoint/2012/main" userId="S::HButtery@ltu.edu.au::119c7bbe-b95b-4443-8db1-1dcaca44ce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723"/>
    <a:srgbClr val="203864"/>
    <a:srgbClr val="F68212"/>
    <a:srgbClr val="808080"/>
    <a:srgbClr val="E52212"/>
    <a:srgbClr val="DDDDDD"/>
    <a:srgbClr val="A6A6A6"/>
    <a:srgbClr val="3B3838"/>
    <a:srgbClr val="FF6C0B"/>
    <a:srgbClr val="FF9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837" autoAdjust="0"/>
  </p:normalViewPr>
  <p:slideViewPr>
    <p:cSldViewPr snapToGrid="0" snapToObjects="1" showGuides="1">
      <p:cViewPr varScale="1">
        <p:scale>
          <a:sx n="93" d="100"/>
          <a:sy n="93" d="100"/>
        </p:scale>
        <p:origin x="18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113" d="100"/>
          <a:sy n="113" d="100"/>
        </p:scale>
        <p:origin x="428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3T16:31:52.189" idx="1">
    <p:pos x="3733" y="1085"/>
    <p:text>Should this be listed as storage principles? Should this also include De-identification/store reidentification codes seperately - instead of multiple redundant backups?</p:text>
    <p:extLst>
      <p:ext uri="{C676402C-5697-4E1C-873F-D02D1690AC5C}">
        <p15:threadingInfo xmlns:p15="http://schemas.microsoft.com/office/powerpoint/2012/main" timeZoneBias="-6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ACB76CB-9D91-4931-9B19-81E9EC39C120}" type="datetimeFigureOut">
              <a:rPr lang="en-US"/>
              <a:pPr>
                <a:defRPr/>
              </a:pPr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804609D-BEAB-435E-8B23-B9ED016ECE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168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A063BE-DD0E-45A6-AB68-D8E2D910CEC4}" type="datetimeFigureOut">
              <a:rPr lang="en-US"/>
              <a:pPr>
                <a:defRPr/>
              </a:pPr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088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Hi!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3751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Is this data sensitive?</a:t>
            </a:r>
          </a:p>
          <a:p>
            <a:r>
              <a:rPr lang="en-AU" dirty="0"/>
              <a:t>No – share full data openly</a:t>
            </a:r>
          </a:p>
          <a:p>
            <a:r>
              <a:rPr lang="en-AU" dirty="0"/>
              <a:t>Yes – Store securely</a:t>
            </a:r>
          </a:p>
          <a:p>
            <a:r>
              <a:rPr lang="en-AU" dirty="0"/>
              <a:t>Can non-sensitive version be created?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 – share metadata openly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Yes – share de-identified version openly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26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742" indent="-177742" defTabSz="947958"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The main feature</a:t>
            </a:r>
            <a:r>
              <a:rPr lang="en-US" altLang="en-US" baseline="0" dirty="0"/>
              <a:t> of sensitive data is risk. </a:t>
            </a:r>
            <a:r>
              <a:rPr lang="en-US" dirty="0"/>
              <a:t>Impossible to eliminate risk entirely – so minimization.</a:t>
            </a:r>
            <a:endParaRPr lang="en-AU" altLang="en-US" dirty="0"/>
          </a:p>
          <a:p>
            <a:pPr marL="177742" indent="-177742" defTabSz="947958">
              <a:buFont typeface="Arial" panose="020B0604020202020204" pitchFamily="34" charset="0"/>
              <a:buChar char="•"/>
              <a:defRPr/>
            </a:pPr>
            <a:r>
              <a:rPr lang="en-AU" altLang="en-US" dirty="0"/>
              <a:t>Sensitive data can be legally and ethically tricky. Particularly for</a:t>
            </a:r>
            <a:r>
              <a:rPr lang="en-AU" altLang="en-US" baseline="0" dirty="0"/>
              <a:t> projects involving human research participants, because of the need to protect privacy.</a:t>
            </a:r>
            <a:endParaRPr lang="en-US" dirty="0"/>
          </a:p>
          <a:p>
            <a:pPr marL="177742" indent="-177742">
              <a:buFont typeface="Arial" panose="020B0604020202020204" pitchFamily="34" charset="0"/>
              <a:buChar char="•"/>
            </a:pPr>
            <a:endParaRPr lang="en-US" altLang="en-US" baseline="0" dirty="0"/>
          </a:p>
          <a:p>
            <a:pPr marL="177742" indent="-177742" defTabSz="947958">
              <a:buFont typeface="Arial" panose="020B0604020202020204" pitchFamily="34" charset="0"/>
              <a:buChar char="•"/>
              <a:defRPr/>
            </a:pPr>
            <a:r>
              <a:rPr lang="en-US" dirty="0"/>
              <a:t>At La Trobe, we generally consider any data from research projects involving human participants to be defined as sensitive data – including qualitative methodologies such as surveys, interviews, and focus groups</a:t>
            </a:r>
          </a:p>
          <a:p>
            <a:pPr marL="177742" indent="-177742" defTabSz="947958">
              <a:buFont typeface="Arial" panose="020B0604020202020204" pitchFamily="34" charset="0"/>
              <a:buChar char="•"/>
              <a:defRPr/>
            </a:pPr>
            <a:r>
              <a:rPr lang="en-US" dirty="0"/>
              <a:t>However, not all sensitive data involves human participants</a:t>
            </a:r>
          </a:p>
          <a:p>
            <a:pPr marL="177742" indent="-177742" defTabSz="947958">
              <a:buFont typeface="Arial" panose="020B0604020202020204" pitchFamily="34" charset="0"/>
              <a:buChar char="•"/>
              <a:defRPr/>
            </a:pPr>
            <a:r>
              <a:rPr lang="en-US" dirty="0"/>
              <a:t>Some collections may be </a:t>
            </a:r>
          </a:p>
          <a:p>
            <a:pPr marL="651721" lvl="1" indent="-177742" defTabSz="947958">
              <a:buFont typeface="Arial" panose="020B0604020202020204" pitchFamily="34" charset="0"/>
              <a:buChar char="•"/>
              <a:defRPr/>
            </a:pPr>
            <a:r>
              <a:rPr lang="en-US" dirty="0"/>
              <a:t>commercially sensitive when it comes to patents</a:t>
            </a:r>
          </a:p>
          <a:p>
            <a:pPr marL="651721" lvl="1" indent="-177742" defTabSz="947958">
              <a:buFont typeface="Arial" panose="020B0604020202020204" pitchFamily="34" charset="0"/>
              <a:buChar char="•"/>
              <a:defRPr/>
            </a:pPr>
            <a:r>
              <a:rPr lang="en-US" dirty="0"/>
              <a:t>politically sensitive in terms of government or industry partnerships</a:t>
            </a:r>
          </a:p>
          <a:p>
            <a:pPr marL="651721" lvl="1" indent="-177742" defTabSz="947958">
              <a:buFont typeface="Arial" panose="020B0604020202020204" pitchFamily="34" charset="0"/>
              <a:buChar char="•"/>
              <a:defRPr/>
            </a:pPr>
            <a:r>
              <a:rPr lang="en-US" dirty="0"/>
              <a:t>culturally sensitive indigenous data and collections, or </a:t>
            </a:r>
          </a:p>
          <a:p>
            <a:pPr marL="651721" lvl="1" indent="-177742" defTabSz="947958">
              <a:buFont typeface="Arial" panose="020B0604020202020204" pitchFamily="34" charset="0"/>
              <a:buChar char="•"/>
              <a:defRPr/>
            </a:pPr>
            <a:r>
              <a:rPr lang="en-US" dirty="0"/>
              <a:t>environmentally sensitive regarding endangered species, for example</a:t>
            </a:r>
          </a:p>
          <a:p>
            <a:pPr marL="177742" indent="-177742" defTabSz="947958">
              <a:buFont typeface="Arial" panose="020B0604020202020204" pitchFamily="34" charset="0"/>
              <a:buChar char="•"/>
              <a:defRPr/>
            </a:pPr>
            <a:r>
              <a:rPr lang="en-US" dirty="0"/>
              <a:t>Listed here are a few different examples of sensitive data </a:t>
            </a:r>
            <a:endParaRPr lang="en-AU" dirty="0"/>
          </a:p>
          <a:p>
            <a:pPr marL="177742" indent="-177742">
              <a:buFont typeface="Arial" panose="020B0604020202020204" pitchFamily="34" charset="0"/>
              <a:buChar char="•"/>
            </a:pPr>
            <a:endParaRPr lang="en-US" altLang="en-US" baseline="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A7B5E6-FEC9-471A-8F91-2A79A85057CF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3540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are some examples of what constitutes sensitive and non-sensitive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36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Anonymisation – removing personally identifying information.</a:t>
            </a:r>
          </a:p>
          <a:p>
            <a:r>
              <a:rPr lang="en-AU" dirty="0"/>
              <a:t>Example above, can see that the names have been assigned a unique identifier, but all other information remains unchanged. </a:t>
            </a:r>
          </a:p>
          <a:p>
            <a:r>
              <a:rPr lang="en-AU" dirty="0"/>
              <a:t>All of the remaining information can be pieced together to identify the participant.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01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9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2"/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336041" y="2716111"/>
            <a:ext cx="6466840" cy="1737005"/>
          </a:xfrm>
        </p:spPr>
        <p:txBody>
          <a:bodyPr wrap="square" anchor="b" anchorCtr="1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36041" y="4858004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Presenter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336041" y="5261033"/>
            <a:ext cx="6466840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628" y="866431"/>
            <a:ext cx="1322744" cy="127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6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02929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703"/>
            <a:ext cx="3868340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629152" y="2772703"/>
            <a:ext cx="3887391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138846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5" y="3535266"/>
            <a:ext cx="2643583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5" y="2775233"/>
            <a:ext cx="2643583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3636964" y="2781110"/>
            <a:ext cx="4935537" cy="2770657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0672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508002" y="1143000"/>
            <a:ext cx="8128000" cy="4572000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72925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713497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629843" y="2772704"/>
            <a:ext cx="3868341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4629151" y="2772704"/>
            <a:ext cx="3886200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alt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4630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3" y="2677472"/>
            <a:ext cx="2079154" cy="754063"/>
          </a:xfrm>
        </p:spPr>
        <p:txBody>
          <a:bodyPr/>
          <a:lstStyle>
            <a:lvl1pPr marL="215895" marR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marL="215895" marR="0" lvl="0" indent="-215895" algn="l" defTabSz="914377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/>
              <a:t>Bulleted subheading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197453" y="267746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3" y="379160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197453" y="3791602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3" y="4899612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197453" y="4899606"/>
            <a:ext cx="530004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00756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28653" y="1569464"/>
            <a:ext cx="2079154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197453" y="1569468"/>
            <a:ext cx="530004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8321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4237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275791"/>
            <a:ext cx="3768725" cy="2177403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602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42916" y="4275791"/>
            <a:ext cx="3768725" cy="2177403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5638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05060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4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715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4848781"/>
            <a:ext cx="3768725" cy="16044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5" y="3847616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1848106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973370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392989" y="2764677"/>
            <a:ext cx="1786415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48277" y="2997720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6" y="4707177"/>
            <a:ext cx="1538989" cy="125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5558490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000" rIns="180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99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905" y="3429347"/>
            <a:ext cx="4572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4" name="Picture 4"/>
          <p:cNvPicPr preferRelativeResize="0"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8"/>
          <a:stretch/>
        </p:blipFill>
        <p:spPr bwMode="auto">
          <a:xfrm>
            <a:off x="-15240" y="-6443"/>
            <a:ext cx="4587241" cy="343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" r="1532" b="-1"/>
          <a:stretch/>
        </p:blipFill>
        <p:spPr bwMode="auto">
          <a:xfrm>
            <a:off x="4571771" y="-3174"/>
            <a:ext cx="4576992" cy="34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64"/>
          <a:stretch/>
        </p:blipFill>
        <p:spPr bwMode="auto">
          <a:xfrm>
            <a:off x="4571770" y="3429347"/>
            <a:ext cx="4580168" cy="3452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3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6"/>
            <a:ext cx="4572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72000" y="342900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2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95055" y="4297566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450320" y="5189693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024477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43" t="-185" r="30605" b="-284"/>
          <a:stretch/>
        </p:blipFill>
        <p:spPr bwMode="auto">
          <a:xfrm>
            <a:off x="4572000" y="2"/>
            <a:ext cx="4572000" cy="68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8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8539166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442916" y="5073451"/>
            <a:ext cx="3768725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42916" y="1775706"/>
            <a:ext cx="3768725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09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42916" y="857699"/>
            <a:ext cx="3768725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0453945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b="21641"/>
          <a:stretch/>
        </p:blipFill>
        <p:spPr bwMode="auto">
          <a:xfrm flipH="1">
            <a:off x="-184150" y="0"/>
            <a:ext cx="9328150" cy="68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4116689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6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38270" y="628830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38272" y="2018408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233993" y="2204452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1036013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996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393574" y="1754391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048839" y="2646518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01735" y="3834581"/>
            <a:ext cx="2773730" cy="2618608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093908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82773" y="6115337"/>
            <a:ext cx="8489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Trobe</a:t>
            </a:r>
            <a:r>
              <a:rPr lang="en-US" sz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University</a:t>
            </a:r>
          </a:p>
          <a:p>
            <a:pPr>
              <a:tabLst>
                <a:tab pos="8251825" algn="r"/>
                <a:tab pos="11123613" algn="r"/>
              </a:tabLst>
            </a:pPr>
            <a:r>
              <a:rPr lang="en-US" sz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CRICOS Provider Code Number 00115M	</a:t>
            </a:r>
            <a:r>
              <a:rPr lang="en-US" sz="12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Copyright La Trobe University 2017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967494" y="4376852"/>
            <a:ext cx="72090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latrobe.edu.au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506" y="757047"/>
            <a:ext cx="1538989" cy="125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2386719" y="2652137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</a:t>
            </a:r>
          </a:p>
        </p:txBody>
      </p:sp>
      <p:sp>
        <p:nvSpPr>
          <p:cNvPr id="12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5103028" y="2954376"/>
            <a:ext cx="1648556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241016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7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4572003" y="0"/>
            <a:ext cx="4571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4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1" hasCustomPrompt="1"/>
          </p:nvPr>
        </p:nvSpPr>
        <p:spPr>
          <a:xfrm>
            <a:off x="5099359" y="4438564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40570898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31800"/>
            <a:ext cx="8208143" cy="83696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24995"/>
            <a:ext cx="82081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866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20077-9243-4E1E-8AAA-0963A383F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A2336-E42C-4D4E-99F0-9DA335161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EAB56-5FEC-4314-AFBD-134F7B69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C7D21-DC10-4AFF-A536-2488B65E5AB1}" type="datetimeFigureOut">
              <a:rPr lang="en-AU" smtClean="0"/>
              <a:t>28/07/2020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9C8AD9-7A25-48D7-8BAE-DFD26D926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CA30B-D40C-49EE-B29D-C1C45AE0C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A1E1C-6F84-470E-8C68-E1421F47F0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046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4761" y="0"/>
            <a:ext cx="4576763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098924" y="2657717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099359" y="3549840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4761" y="0"/>
            <a:ext cx="4576763" cy="6864350"/>
          </a:xfrm>
        </p:spPr>
        <p:txBody>
          <a:bodyPr tIns="144000" anchor="ctr"/>
          <a:lstStyle>
            <a:lvl1pPr marL="0" indent="0" algn="ctr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39999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1" name="Text Placeholder 2"/>
          <p:cNvSpPr>
            <a:spLocks noGrp="1" noChangeAspect="1"/>
          </p:cNvSpPr>
          <p:nvPr>
            <p:ph type="body" idx="13" hasCustomPrompt="1"/>
          </p:nvPr>
        </p:nvSpPr>
        <p:spPr>
          <a:xfrm>
            <a:off x="5099359" y="4441963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</p:spTree>
    <p:extLst>
      <p:ext uri="{BB962C8B-B14F-4D97-AF65-F5344CB8AC3E}">
        <p14:creationId xmlns:p14="http://schemas.microsoft.com/office/powerpoint/2010/main" val="379763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Bulleted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947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628650" y="2772704"/>
            <a:ext cx="78867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63" indent="-236533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0195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628650" y="71280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Example of table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708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2772699"/>
            <a:ext cx="3886200" cy="3404264"/>
          </a:xfrm>
        </p:spPr>
        <p:txBody>
          <a:bodyPr/>
          <a:lstStyle>
            <a:lvl1pPr>
              <a:defRPr/>
            </a:lvl1pPr>
            <a:lvl4pPr marL="1371566" indent="0">
              <a:buNone/>
              <a:defRPr/>
            </a:lvl4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772699"/>
            <a:ext cx="3886200" cy="3404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742471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712806"/>
            <a:ext cx="78867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2772698"/>
            <a:ext cx="3868340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3429006"/>
            <a:ext cx="3868340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2" y="2772698"/>
            <a:ext cx="3887391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2" y="3429006"/>
            <a:ext cx="3887391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63443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712788"/>
            <a:ext cx="78867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795594"/>
            <a:ext cx="7886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Bulleted list</a:t>
            </a:r>
          </a:p>
        </p:txBody>
      </p:sp>
      <p:sp>
        <p:nvSpPr>
          <p:cNvPr id="8" name="TextBox 32"/>
          <p:cNvSpPr txBox="1">
            <a:spLocks noChangeAspect="1" noChangeArrowheads="1"/>
          </p:cNvSpPr>
          <p:nvPr userDrawn="1"/>
        </p:nvSpPr>
        <p:spPr bwMode="auto">
          <a:xfrm>
            <a:off x="7953903" y="1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49" y="6417675"/>
            <a:ext cx="10842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772" y="6359525"/>
            <a:ext cx="1355725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60" r:id="rId4"/>
    <p:sldLayoutId id="2147483836" r:id="rId5"/>
    <p:sldLayoutId id="2147483862" r:id="rId6"/>
    <p:sldLayoutId id="2147483861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58" r:id="rId16"/>
    <p:sldLayoutId id="2147483857" r:id="rId17"/>
    <p:sldLayoutId id="2147483863" r:id="rId18"/>
    <p:sldLayoutId id="2147483848" r:id="rId19"/>
    <p:sldLayoutId id="2147483856" r:id="rId20"/>
    <p:sldLayoutId id="2147483855" r:id="rId21"/>
    <p:sldLayoutId id="2147483854" r:id="rId22"/>
    <p:sldLayoutId id="2147483849" r:id="rId23"/>
    <p:sldLayoutId id="2147483853" r:id="rId24"/>
    <p:sldLayoutId id="2147483850" r:id="rId25"/>
    <p:sldLayoutId id="2147483859" r:id="rId26"/>
    <p:sldLayoutId id="2147483851" r:id="rId27"/>
    <p:sldLayoutId id="2147483852" r:id="rId28"/>
    <p:sldLayoutId id="2147483864" r:id="rId29"/>
    <p:sldLayoutId id="2147483865" r:id="rId30"/>
    <p:sldLayoutId id="2147483866" r:id="rId31"/>
  </p:sldLayoutIdLst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895" indent="-215895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76" indent="-2412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536561" indent="-176209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s.org.au/working-with-data/sensitive-data/sharing-sensitive-data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hyperlink" Target="https://www.oaic.gov.au/privacy/guidance-and-advice/de-identification-and-the-privacy-act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c.gov.au/policies-strategies/policy/arc-open-access-policy" TargetMode="External"/><Relationship Id="rId2" Type="http://schemas.openxmlformats.org/officeDocument/2006/relationships/hyperlink" Target="https://www.nhmrc.gov.au/about-us/resources/open-access-policy" TargetMode="External"/><Relationship Id="rId1" Type="http://schemas.openxmlformats.org/officeDocument/2006/relationships/slideLayout" Target="../slideLayouts/slideLayout29.xml"/><Relationship Id="rId5" Type="http://schemas.openxmlformats.org/officeDocument/2006/relationships/hyperlink" Target="https://doi.org/10.4225/08/59c169433efd4" TargetMode="External"/><Relationship Id="rId4" Type="http://schemas.openxmlformats.org/officeDocument/2006/relationships/hyperlink" Target="https://policies.latrobe.edu.au/document/view.php?id=29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ds.org.au/working-with-data/sensitive-data/sharing-sensitive-dat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 noChangeAspect="1"/>
          </p:cNvSpPr>
          <p:nvPr/>
        </p:nvSpPr>
        <p:spPr bwMode="auto">
          <a:xfrm>
            <a:off x="7157277" y="5393224"/>
            <a:ext cx="1483447" cy="77501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pPr algn="ctr"/>
            <a:r>
              <a:rPr lang="en-AU" sz="4800" dirty="0"/>
              <a:t>2020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3AFAFB1-5BA1-4D73-AA6A-548C7A4DD0FB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1100522" y="3125708"/>
            <a:ext cx="7600506" cy="12674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 dirty="0"/>
              <a:t>&amp; De-identification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5FC052F-9CF8-434B-83E5-EF805943694B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397107" y="313269"/>
            <a:ext cx="6864728" cy="12674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Data </a:t>
            </a:r>
            <a:r>
              <a:rPr lang="en-AU" dirty="0"/>
              <a:t>Sensitivity,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F8DA4D-2BC6-479D-B352-D8D31EA36D20}"/>
              </a:ext>
            </a:extLst>
          </p:cNvPr>
          <p:cNvSpPr txBox="1"/>
          <p:nvPr/>
        </p:nvSpPr>
        <p:spPr>
          <a:xfrm>
            <a:off x="2067887" y="4451549"/>
            <a:ext cx="5481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Thomas Shafee, Senior officer of Research Data Outputs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41146B-32C1-4ED8-B185-EEE562BFD9B1}"/>
              </a:ext>
            </a:extLst>
          </p:cNvPr>
          <p:cNvSpPr txBox="1"/>
          <p:nvPr/>
        </p:nvSpPr>
        <p:spPr>
          <a:xfrm>
            <a:off x="162887" y="6190730"/>
            <a:ext cx="5112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doi.org/10.26181/5f16909f19fb6</a:t>
            </a:r>
          </a:p>
          <a:p>
            <a:r>
              <a:rPr lang="en-AU" dirty="0">
                <a:solidFill>
                  <a:schemeClr val="bg1"/>
                </a:solidFill>
              </a:rPr>
              <a:t>This presentation is sharable and reusable: CC BY 4.0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31AD42B-7707-4797-81FC-A574B099FCD4}"/>
              </a:ext>
            </a:extLst>
          </p:cNvPr>
          <p:cNvSpPr txBox="1">
            <a:spLocks noChangeAspect="1"/>
          </p:cNvSpPr>
          <p:nvPr/>
        </p:nvSpPr>
        <p:spPr bwMode="auto">
          <a:xfrm>
            <a:off x="3128488" y="1719488"/>
            <a:ext cx="4654186" cy="12674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189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377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566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754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AU"/>
              <a:t>Openness,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177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3E3C6-8B9E-4BB3-8063-B30EE604A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60289"/>
            <a:ext cx="8305625" cy="994172"/>
          </a:xfrm>
        </p:spPr>
        <p:txBody>
          <a:bodyPr/>
          <a:lstStyle/>
          <a:p>
            <a:r>
              <a:rPr lang="en-AU" dirty="0"/>
              <a:t>Judgement calls &amp;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7CDE-58A9-47E2-AAEE-9E78D86FF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1415"/>
            <a:ext cx="4899314" cy="3969552"/>
          </a:xfrm>
        </p:spPr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en-AU" sz="1800" dirty="0"/>
              <a:t>Data interactions </a:t>
            </a:r>
            <a:r>
              <a:rPr lang="en-AU" sz="1800"/>
              <a:t>affect de-identification</a:t>
            </a:r>
            <a:endParaRPr lang="en-AU" sz="1800" dirty="0"/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Stronger deidentification of one field may allow less deidentification of another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Combination with public data might re-identify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Need to know which data to prioritise to preserve integrity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AU" sz="1800" dirty="0"/>
              <a:t>Need to be transparent</a:t>
            </a:r>
            <a:br>
              <a:rPr lang="en-AU" sz="1800" dirty="0"/>
            </a:br>
            <a:r>
              <a:rPr lang="en-AU" sz="1800" dirty="0"/>
              <a:t>(</a:t>
            </a:r>
            <a:r>
              <a:rPr lang="en-AU" sz="1800" i="1" dirty="0"/>
              <a:t>especially</a:t>
            </a:r>
            <a:r>
              <a:rPr lang="en-AU" sz="1800" dirty="0"/>
              <a:t> when data is altered!)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has been changed?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has been omitted?</a:t>
            </a:r>
          </a:p>
          <a:p>
            <a:pPr lvl="1">
              <a:lnSpc>
                <a:spcPct val="100000"/>
              </a:lnSpc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there a process to be granted access to the original raw dataset?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793A65-0FB3-4D24-AF58-9203B7676D6A}"/>
              </a:ext>
            </a:extLst>
          </p:cNvPr>
          <p:cNvSpPr txBox="1">
            <a:spLocks/>
          </p:cNvSpPr>
          <p:nvPr/>
        </p:nvSpPr>
        <p:spPr bwMode="auto">
          <a:xfrm>
            <a:off x="5774230" y="3529761"/>
            <a:ext cx="2724668" cy="23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dirty="0"/>
              <a:t>Common fields to consider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DOB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Address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Location/postcode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Ethnicity</a:t>
            </a:r>
          </a:p>
          <a:p>
            <a:pPr lvl="1">
              <a:spcAft>
                <a:spcPts val="0"/>
              </a:spcAf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Education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804916-3300-4D69-B280-43B35A474087}"/>
              </a:ext>
            </a:extLst>
          </p:cNvPr>
          <p:cNvSpPr/>
          <p:nvPr/>
        </p:nvSpPr>
        <p:spPr>
          <a:xfrm>
            <a:off x="257693" y="5838157"/>
            <a:ext cx="660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Safely sharing sensitive data, ANDS </a:t>
            </a:r>
            <a:endParaRPr lang="en-AU" sz="1400" dirty="0">
              <a:hlinkClick r:id="rId3"/>
            </a:endParaRPr>
          </a:p>
          <a:p>
            <a:r>
              <a:rPr lang="en-AU" sz="1400" dirty="0">
                <a:hlinkClick r:id="rId3"/>
              </a:rPr>
              <a:t>ands.org.au/working-with-data/sensitive-data/sharing-sensitive-data</a:t>
            </a:r>
            <a:endParaRPr lang="en-AU" sz="1400" dirty="0"/>
          </a:p>
          <a:p>
            <a:r>
              <a:rPr lang="en-US" sz="1400" dirty="0"/>
              <a:t>Guidelines and advice: De-identification and the Privacy Act, Australian government</a:t>
            </a:r>
          </a:p>
          <a:p>
            <a:r>
              <a:rPr lang="en-AU" sz="1400" dirty="0">
                <a:hlinkClick r:id="rId4"/>
              </a:rPr>
              <a:t>oaic.gov.au/privacy/guidance-and-advice/de-identification-and-the-privacy-act/</a:t>
            </a:r>
            <a:endParaRPr lang="en-A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AF2A2-5F02-4964-B180-7463101E69D7}"/>
              </a:ext>
            </a:extLst>
          </p:cNvPr>
          <p:cNvSpPr txBox="1"/>
          <p:nvPr/>
        </p:nvSpPr>
        <p:spPr>
          <a:xfrm>
            <a:off x="5672852" y="1683102"/>
            <a:ext cx="3261423" cy="1846659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Match deidentification method and level to data type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Fully document process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Re-identification keys are as sensitive as the full raw data</a:t>
            </a:r>
          </a:p>
        </p:txBody>
      </p:sp>
    </p:spTree>
    <p:extLst>
      <p:ext uri="{BB962C8B-B14F-4D97-AF65-F5344CB8AC3E}">
        <p14:creationId xmlns:p14="http://schemas.microsoft.com/office/powerpoint/2010/main" val="216163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Thank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AU"/>
              <a:t>you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9833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16111-104A-499B-8676-C30D2BC1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Talk outline as a decision chart</a:t>
            </a: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80833C44-2896-4629-AE9C-F0A219791A08}"/>
              </a:ext>
            </a:extLst>
          </p:cNvPr>
          <p:cNvSpPr/>
          <p:nvPr/>
        </p:nvSpPr>
        <p:spPr>
          <a:xfrm>
            <a:off x="2951494" y="1255080"/>
            <a:ext cx="2970622" cy="1116601"/>
          </a:xfrm>
          <a:prstGeom prst="flowChartDecision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2000" b="1" dirty="0"/>
              <a:t>Is this data</a:t>
            </a:r>
          </a:p>
          <a:p>
            <a:pPr algn="ctr"/>
            <a:r>
              <a:rPr lang="en-AU" sz="2000" b="1" dirty="0"/>
              <a:t>sensitive?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27900A9-10E4-4F93-AF83-5382041E6044}"/>
              </a:ext>
            </a:extLst>
          </p:cNvPr>
          <p:cNvGrpSpPr/>
          <p:nvPr/>
        </p:nvGrpSpPr>
        <p:grpSpPr>
          <a:xfrm>
            <a:off x="533039" y="1633179"/>
            <a:ext cx="2418456" cy="1179497"/>
            <a:chOff x="533039" y="1633179"/>
            <a:chExt cx="2418456" cy="1179497"/>
          </a:xfrm>
        </p:grpSpPr>
        <p:sp>
          <p:nvSpPr>
            <p:cNvPr id="5" name="Flowchart: Alternate Process 4">
              <a:extLst>
                <a:ext uri="{FF2B5EF4-FFF2-40B4-BE49-F238E27FC236}">
                  <a16:creationId xmlns:a16="http://schemas.microsoft.com/office/drawing/2014/main" id="{D0367DE3-F695-4846-945F-65DE192CB436}"/>
                </a:ext>
              </a:extLst>
            </p:cNvPr>
            <p:cNvSpPr/>
            <p:nvPr/>
          </p:nvSpPr>
          <p:spPr>
            <a:xfrm>
              <a:off x="533039" y="2090272"/>
              <a:ext cx="1866288" cy="722404"/>
            </a:xfrm>
            <a:prstGeom prst="flowChartAlternateProcess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/>
                <a:t>Store sensitive data securely</a:t>
              </a:r>
            </a:p>
          </p:txBody>
        </p:sp>
        <p:cxnSp>
          <p:nvCxnSpPr>
            <p:cNvPr id="7" name="Connector: Elbow 6">
              <a:extLst>
                <a:ext uri="{FF2B5EF4-FFF2-40B4-BE49-F238E27FC236}">
                  <a16:creationId xmlns:a16="http://schemas.microsoft.com/office/drawing/2014/main" id="{12CCADBB-CB1A-4E14-A7DF-BC6945A1A896}"/>
                </a:ext>
              </a:extLst>
            </p:cNvPr>
            <p:cNvCxnSpPr>
              <a:cxnSpLocks/>
              <a:stCxn id="4" idx="1"/>
              <a:endCxn id="5" idx="0"/>
            </p:cNvCxnSpPr>
            <p:nvPr/>
          </p:nvCxnSpPr>
          <p:spPr>
            <a:xfrm rot="10800000" flipV="1">
              <a:off x="1466184" y="1813380"/>
              <a:ext cx="1485311" cy="276891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0DF9BEA-D53C-4774-B5DF-1D0948F4A4EA}"/>
                </a:ext>
              </a:extLst>
            </p:cNvPr>
            <p:cNvSpPr txBox="1"/>
            <p:nvPr/>
          </p:nvSpPr>
          <p:spPr>
            <a:xfrm>
              <a:off x="2169809" y="1633179"/>
              <a:ext cx="4912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dirty="0"/>
                <a:t>yes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99086272-9F99-498B-A04E-DBB3054C5D58}"/>
              </a:ext>
            </a:extLst>
          </p:cNvPr>
          <p:cNvGrpSpPr/>
          <p:nvPr/>
        </p:nvGrpSpPr>
        <p:grpSpPr>
          <a:xfrm>
            <a:off x="5922116" y="1633179"/>
            <a:ext cx="2389331" cy="1186871"/>
            <a:chOff x="5922116" y="1633179"/>
            <a:chExt cx="2389331" cy="1186871"/>
          </a:xfrm>
        </p:grpSpPr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D29DCD90-554A-4414-8D05-883BF8519079}"/>
                </a:ext>
              </a:extLst>
            </p:cNvPr>
            <p:cNvCxnSpPr>
              <a:cxnSpLocks/>
              <a:stCxn id="4" idx="3"/>
              <a:endCxn id="10" idx="0"/>
            </p:cNvCxnSpPr>
            <p:nvPr/>
          </p:nvCxnSpPr>
          <p:spPr>
            <a:xfrm>
              <a:off x="5922116" y="1813381"/>
              <a:ext cx="1533057" cy="284265"/>
            </a:xfrm>
            <a:prstGeom prst="bentConnector2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AF3183D6-9A22-4F1A-92C4-C07CAD9EC1F3}"/>
                </a:ext>
              </a:extLst>
            </p:cNvPr>
            <p:cNvSpPr/>
            <p:nvPr/>
          </p:nvSpPr>
          <p:spPr>
            <a:xfrm>
              <a:off x="6598899" y="2097646"/>
              <a:ext cx="1712548" cy="722404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/>
                <a:t>Share full data openly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C861883-7506-4DBE-A101-186F5F0A84C6}"/>
                </a:ext>
              </a:extLst>
            </p:cNvPr>
            <p:cNvSpPr txBox="1"/>
            <p:nvPr/>
          </p:nvSpPr>
          <p:spPr>
            <a:xfrm>
              <a:off x="6299706" y="1633179"/>
              <a:ext cx="4283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dirty="0"/>
                <a:t>no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680E9DD-C5B2-430D-BD4A-CB656FC937F1}"/>
              </a:ext>
            </a:extLst>
          </p:cNvPr>
          <p:cNvGrpSpPr/>
          <p:nvPr/>
        </p:nvGrpSpPr>
        <p:grpSpPr>
          <a:xfrm>
            <a:off x="1466183" y="2812675"/>
            <a:ext cx="4409870" cy="1594871"/>
            <a:chOff x="1466183" y="2812675"/>
            <a:chExt cx="4409870" cy="1594871"/>
          </a:xfrm>
        </p:grpSpPr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CB3E02BA-D9AA-45C0-BA1F-EC675C470134}"/>
                </a:ext>
              </a:extLst>
            </p:cNvPr>
            <p:cNvCxnSpPr>
              <a:cxnSpLocks/>
              <a:stCxn id="5" idx="2"/>
              <a:endCxn id="24" idx="0"/>
            </p:cNvCxnSpPr>
            <p:nvPr/>
          </p:nvCxnSpPr>
          <p:spPr>
            <a:xfrm rot="16200000" flipH="1">
              <a:off x="2689328" y="1589530"/>
              <a:ext cx="478269" cy="292455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Decision 23">
              <a:extLst>
                <a:ext uri="{FF2B5EF4-FFF2-40B4-BE49-F238E27FC236}">
                  <a16:creationId xmlns:a16="http://schemas.microsoft.com/office/drawing/2014/main" id="{34BA5053-3411-4A66-AFF6-62305E449A95}"/>
                </a:ext>
              </a:extLst>
            </p:cNvPr>
            <p:cNvSpPr/>
            <p:nvPr/>
          </p:nvSpPr>
          <p:spPr>
            <a:xfrm>
              <a:off x="2905431" y="3290945"/>
              <a:ext cx="2970622" cy="1116601"/>
            </a:xfrm>
            <a:prstGeom prst="flowChartDecision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AU" sz="2000" b="1" dirty="0"/>
                <a:t>Can a </a:t>
              </a:r>
            </a:p>
            <a:p>
              <a:pPr algn="ctr"/>
              <a:r>
                <a:rPr lang="en-AU" sz="2000" b="1" dirty="0"/>
                <a:t>non-sensitive version be </a:t>
              </a:r>
            </a:p>
            <a:p>
              <a:pPr algn="ctr"/>
              <a:r>
                <a:rPr lang="en-AU" sz="2000" b="1" dirty="0"/>
                <a:t>created?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3F96887-70D7-4691-914B-C97A92F4D3B5}"/>
                </a:ext>
              </a:extLst>
            </p:cNvPr>
            <p:cNvSpPr txBox="1"/>
            <p:nvPr/>
          </p:nvSpPr>
          <p:spPr>
            <a:xfrm>
              <a:off x="2749590" y="2861323"/>
              <a:ext cx="62068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AU" dirty="0"/>
                <a:t>then</a:t>
              </a: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29C24D9D-B7B5-45FA-9871-2908224C5725}"/>
              </a:ext>
            </a:extLst>
          </p:cNvPr>
          <p:cNvSpPr/>
          <p:nvPr/>
        </p:nvSpPr>
        <p:spPr>
          <a:xfrm>
            <a:off x="2468723" y="2272336"/>
            <a:ext cx="303413" cy="335540"/>
          </a:xfrm>
          <a:custGeom>
            <a:avLst/>
            <a:gdLst>
              <a:gd name="connsiteX0" fmla="*/ 348177 w 364471"/>
              <a:gd name="connsiteY0" fmla="*/ 58637 h 403062"/>
              <a:gd name="connsiteX1" fmla="*/ 194242 w 364471"/>
              <a:gd name="connsiteY1" fmla="*/ 4181 h 403062"/>
              <a:gd name="connsiteX2" fmla="*/ 170658 w 364471"/>
              <a:gd name="connsiteY2" fmla="*/ 4181 h 403062"/>
              <a:gd name="connsiteX3" fmla="*/ 16723 w 364471"/>
              <a:gd name="connsiteY3" fmla="*/ 58637 h 403062"/>
              <a:gd name="connsiteX4" fmla="*/ 0 w 364471"/>
              <a:gd name="connsiteY4" fmla="*/ 77075 h 403062"/>
              <a:gd name="connsiteX5" fmla="*/ 175375 w 364471"/>
              <a:gd name="connsiteY5" fmla="*/ 405529 h 403062"/>
              <a:gd name="connsiteX6" fmla="*/ 182665 w 364471"/>
              <a:gd name="connsiteY6" fmla="*/ 407244 h 403062"/>
              <a:gd name="connsiteX7" fmla="*/ 189954 w 364471"/>
              <a:gd name="connsiteY7" fmla="*/ 405529 h 403062"/>
              <a:gd name="connsiteX8" fmla="*/ 365329 w 364471"/>
              <a:gd name="connsiteY8" fmla="*/ 77075 h 403062"/>
              <a:gd name="connsiteX9" fmla="*/ 348177 w 364471"/>
              <a:gd name="connsiteY9" fmla="*/ 58637 h 403062"/>
              <a:gd name="connsiteX10" fmla="*/ 182236 w 364471"/>
              <a:gd name="connsiteY10" fmla="*/ 291042 h 403062"/>
              <a:gd name="connsiteX11" fmla="*/ 88760 w 364471"/>
              <a:gd name="connsiteY11" fmla="*/ 197565 h 403062"/>
              <a:gd name="connsiteX12" fmla="*/ 182236 w 364471"/>
              <a:gd name="connsiteY12" fmla="*/ 104089 h 403062"/>
              <a:gd name="connsiteX13" fmla="*/ 275712 w 364471"/>
              <a:gd name="connsiteY13" fmla="*/ 197565 h 403062"/>
              <a:gd name="connsiteX14" fmla="*/ 182236 w 364471"/>
              <a:gd name="connsiteY14" fmla="*/ 291042 h 40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4471" h="403062">
                <a:moveTo>
                  <a:pt x="348177" y="58637"/>
                </a:moveTo>
                <a:cubicBezTo>
                  <a:pt x="249985" y="49204"/>
                  <a:pt x="195099" y="5038"/>
                  <a:pt x="194242" y="4181"/>
                </a:cubicBezTo>
                <a:cubicBezTo>
                  <a:pt x="187381" y="-1394"/>
                  <a:pt x="177519" y="-1394"/>
                  <a:pt x="170658" y="4181"/>
                </a:cubicBezTo>
                <a:cubicBezTo>
                  <a:pt x="170230" y="4609"/>
                  <a:pt x="115345" y="49204"/>
                  <a:pt x="16723" y="58637"/>
                </a:cubicBezTo>
                <a:cubicBezTo>
                  <a:pt x="7289" y="59495"/>
                  <a:pt x="0" y="67642"/>
                  <a:pt x="0" y="77075"/>
                </a:cubicBezTo>
                <a:cubicBezTo>
                  <a:pt x="0" y="326631"/>
                  <a:pt x="168086" y="402527"/>
                  <a:pt x="175375" y="405529"/>
                </a:cubicBezTo>
                <a:cubicBezTo>
                  <a:pt x="177948" y="406386"/>
                  <a:pt x="180092" y="407244"/>
                  <a:pt x="182665" y="407244"/>
                </a:cubicBezTo>
                <a:cubicBezTo>
                  <a:pt x="185237" y="407244"/>
                  <a:pt x="187810" y="406815"/>
                  <a:pt x="189954" y="405529"/>
                </a:cubicBezTo>
                <a:cubicBezTo>
                  <a:pt x="197243" y="402527"/>
                  <a:pt x="365329" y="326631"/>
                  <a:pt x="365329" y="77075"/>
                </a:cubicBezTo>
                <a:cubicBezTo>
                  <a:pt x="364900" y="67642"/>
                  <a:pt x="357611" y="59495"/>
                  <a:pt x="348177" y="58637"/>
                </a:cubicBezTo>
                <a:close/>
                <a:moveTo>
                  <a:pt x="182236" y="291042"/>
                </a:moveTo>
                <a:cubicBezTo>
                  <a:pt x="130352" y="291042"/>
                  <a:pt x="88760" y="249020"/>
                  <a:pt x="88760" y="197565"/>
                </a:cubicBezTo>
                <a:cubicBezTo>
                  <a:pt x="88760" y="146110"/>
                  <a:pt x="130352" y="104089"/>
                  <a:pt x="182236" y="104089"/>
                </a:cubicBezTo>
                <a:cubicBezTo>
                  <a:pt x="234119" y="104089"/>
                  <a:pt x="275712" y="146110"/>
                  <a:pt x="275712" y="197565"/>
                </a:cubicBezTo>
                <a:cubicBezTo>
                  <a:pt x="275712" y="249020"/>
                  <a:pt x="234119" y="291042"/>
                  <a:pt x="182236" y="291042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428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0F8F531A-8EBE-44C9-9E45-26BD2B231A2A}"/>
              </a:ext>
            </a:extLst>
          </p:cNvPr>
          <p:cNvSpPr/>
          <p:nvPr/>
        </p:nvSpPr>
        <p:spPr>
          <a:xfrm>
            <a:off x="2575364" y="2406328"/>
            <a:ext cx="85670" cy="64252"/>
          </a:xfrm>
          <a:custGeom>
            <a:avLst/>
            <a:gdLst>
              <a:gd name="connsiteX0" fmla="*/ 78147 w 102909"/>
              <a:gd name="connsiteY0" fmla="*/ 4879 h 77182"/>
              <a:gd name="connsiteX1" fmla="*/ 42557 w 102909"/>
              <a:gd name="connsiteY1" fmla="*/ 40468 h 77182"/>
              <a:gd name="connsiteX2" fmla="*/ 28407 w 102909"/>
              <a:gd name="connsiteY2" fmla="*/ 26318 h 77182"/>
              <a:gd name="connsiteX3" fmla="*/ 4824 w 102909"/>
              <a:gd name="connsiteY3" fmla="*/ 26318 h 77182"/>
              <a:gd name="connsiteX4" fmla="*/ 4824 w 102909"/>
              <a:gd name="connsiteY4" fmla="*/ 49902 h 77182"/>
              <a:gd name="connsiteX5" fmla="*/ 30551 w 102909"/>
              <a:gd name="connsiteY5" fmla="*/ 75629 h 77182"/>
              <a:gd name="connsiteX6" fmla="*/ 42557 w 102909"/>
              <a:gd name="connsiteY6" fmla="*/ 80346 h 77182"/>
              <a:gd name="connsiteX7" fmla="*/ 54564 w 102909"/>
              <a:gd name="connsiteY7" fmla="*/ 75629 h 77182"/>
              <a:gd name="connsiteX8" fmla="*/ 102159 w 102909"/>
              <a:gd name="connsiteY8" fmla="*/ 28034 h 77182"/>
              <a:gd name="connsiteX9" fmla="*/ 102159 w 102909"/>
              <a:gd name="connsiteY9" fmla="*/ 4450 h 77182"/>
              <a:gd name="connsiteX10" fmla="*/ 78147 w 102909"/>
              <a:gd name="connsiteY10" fmla="*/ 4879 h 77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2909" h="77182">
                <a:moveTo>
                  <a:pt x="78147" y="4879"/>
                </a:moveTo>
                <a:lnTo>
                  <a:pt x="42557" y="40468"/>
                </a:lnTo>
                <a:lnTo>
                  <a:pt x="28407" y="26318"/>
                </a:lnTo>
                <a:cubicBezTo>
                  <a:pt x="21975" y="19887"/>
                  <a:pt x="11256" y="19887"/>
                  <a:pt x="4824" y="26318"/>
                </a:cubicBezTo>
                <a:cubicBezTo>
                  <a:pt x="-1608" y="32750"/>
                  <a:pt x="-1608" y="43470"/>
                  <a:pt x="4824" y="49902"/>
                </a:cubicBezTo>
                <a:lnTo>
                  <a:pt x="30551" y="75629"/>
                </a:lnTo>
                <a:cubicBezTo>
                  <a:pt x="33982" y="79060"/>
                  <a:pt x="38270" y="80346"/>
                  <a:pt x="42557" y="80346"/>
                </a:cubicBezTo>
                <a:cubicBezTo>
                  <a:pt x="46845" y="80346"/>
                  <a:pt x="51133" y="78631"/>
                  <a:pt x="54564" y="75629"/>
                </a:cubicBezTo>
                <a:lnTo>
                  <a:pt x="102159" y="28034"/>
                </a:lnTo>
                <a:cubicBezTo>
                  <a:pt x="108591" y="21602"/>
                  <a:pt x="108591" y="10882"/>
                  <a:pt x="102159" y="4450"/>
                </a:cubicBezTo>
                <a:cubicBezTo>
                  <a:pt x="95299" y="-1553"/>
                  <a:pt x="84579" y="-1553"/>
                  <a:pt x="78147" y="4879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 w="4286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3200"/>
          </a:p>
        </p:txBody>
      </p:sp>
      <p:grpSp>
        <p:nvGrpSpPr>
          <p:cNvPr id="120" name="Graphic 118">
            <a:extLst>
              <a:ext uri="{FF2B5EF4-FFF2-40B4-BE49-F238E27FC236}">
                <a16:creationId xmlns:a16="http://schemas.microsoft.com/office/drawing/2014/main" id="{83665603-385F-4608-86E4-8D9912AA3336}"/>
              </a:ext>
            </a:extLst>
          </p:cNvPr>
          <p:cNvGrpSpPr/>
          <p:nvPr/>
        </p:nvGrpSpPr>
        <p:grpSpPr>
          <a:xfrm>
            <a:off x="6292556" y="2310299"/>
            <a:ext cx="182120" cy="310690"/>
            <a:chOff x="6292556" y="2310299"/>
            <a:chExt cx="182120" cy="310690"/>
          </a:xfrm>
        </p:grpSpPr>
        <p:grpSp>
          <p:nvGrpSpPr>
            <p:cNvPr id="121" name="Graphic 118">
              <a:extLst>
                <a:ext uri="{FF2B5EF4-FFF2-40B4-BE49-F238E27FC236}">
                  <a16:creationId xmlns:a16="http://schemas.microsoft.com/office/drawing/2014/main" id="{83665603-385F-4608-86E4-8D9912AA3336}"/>
                </a:ext>
              </a:extLst>
            </p:cNvPr>
            <p:cNvGrpSpPr/>
            <p:nvPr/>
          </p:nvGrpSpPr>
          <p:grpSpPr>
            <a:xfrm>
              <a:off x="6292556" y="2310299"/>
              <a:ext cx="182120" cy="310690"/>
              <a:chOff x="6292556" y="2310299"/>
              <a:chExt cx="182120" cy="310690"/>
            </a:xfrm>
            <a:noFill/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9E2F767B-F7AF-4708-AD11-BC30F6E23BF9}"/>
                  </a:ext>
                </a:extLst>
              </p:cNvPr>
              <p:cNvSpPr/>
              <p:nvPr/>
            </p:nvSpPr>
            <p:spPr>
              <a:xfrm>
                <a:off x="6309440" y="2310299"/>
                <a:ext cx="148684" cy="166113"/>
              </a:xfrm>
              <a:custGeom>
                <a:avLst/>
                <a:gdLst>
                  <a:gd name="connsiteX0" fmla="*/ 0 w 148683"/>
                  <a:gd name="connsiteY0" fmla="*/ 87126 h 166113"/>
                  <a:gd name="connsiteX1" fmla="*/ 0 w 148683"/>
                  <a:gd name="connsiteY1" fmla="*/ 74418 h 166113"/>
                  <a:gd name="connsiteX2" fmla="*/ 74417 w 148683"/>
                  <a:gd name="connsiteY2" fmla="*/ 0 h 166113"/>
                  <a:gd name="connsiteX3" fmla="*/ 148833 w 148683"/>
                  <a:gd name="connsiteY3" fmla="*/ 74418 h 166113"/>
                  <a:gd name="connsiteX4" fmla="*/ 148833 w 148683"/>
                  <a:gd name="connsiteY4" fmla="*/ 166341 h 16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3" h="166113">
                    <a:moveTo>
                      <a:pt x="0" y="87126"/>
                    </a:moveTo>
                    <a:lnTo>
                      <a:pt x="0" y="74418"/>
                    </a:lnTo>
                    <a:cubicBezTo>
                      <a:pt x="0" y="33318"/>
                      <a:pt x="33318" y="0"/>
                      <a:pt x="74417" y="0"/>
                    </a:cubicBezTo>
                    <a:cubicBezTo>
                      <a:pt x="115516" y="0"/>
                      <a:pt x="148833" y="33318"/>
                      <a:pt x="148833" y="74418"/>
                    </a:cubicBezTo>
                    <a:lnTo>
                      <a:pt x="148833" y="166341"/>
                    </a:lnTo>
                  </a:path>
                </a:pathLst>
              </a:custGeom>
              <a:noFill/>
              <a:ln w="38100" cap="flat">
                <a:solidFill>
                  <a:srgbClr val="38572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A8CB2A3-AEEE-4294-8015-BCC101757AC2}"/>
                  </a:ext>
                </a:extLst>
              </p:cNvPr>
              <p:cNvSpPr/>
              <p:nvPr/>
            </p:nvSpPr>
            <p:spPr>
              <a:xfrm>
                <a:off x="6292556" y="2438869"/>
                <a:ext cx="182120" cy="182120"/>
              </a:xfrm>
              <a:custGeom>
                <a:avLst/>
                <a:gdLst>
                  <a:gd name="connsiteX0" fmla="*/ 182179 w 182120"/>
                  <a:gd name="connsiteY0" fmla="*/ 91089 h 182119"/>
                  <a:gd name="connsiteX1" fmla="*/ 91090 w 182120"/>
                  <a:gd name="connsiteY1" fmla="*/ 182179 h 182119"/>
                  <a:gd name="connsiteX2" fmla="*/ 0 w 182120"/>
                  <a:gd name="connsiteY2" fmla="*/ 91089 h 182119"/>
                  <a:gd name="connsiteX3" fmla="*/ 91090 w 182120"/>
                  <a:gd name="connsiteY3" fmla="*/ 0 h 182119"/>
                  <a:gd name="connsiteX4" fmla="*/ 182179 w 182120"/>
                  <a:gd name="connsiteY4" fmla="*/ 91089 h 18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20" h="182119">
                    <a:moveTo>
                      <a:pt x="182179" y="91089"/>
                    </a:moveTo>
                    <a:cubicBezTo>
                      <a:pt x="182179" y="141397"/>
                      <a:pt x="141397" y="182179"/>
                      <a:pt x="91090" y="182179"/>
                    </a:cubicBezTo>
                    <a:cubicBezTo>
                      <a:pt x="40782" y="182179"/>
                      <a:pt x="0" y="141397"/>
                      <a:pt x="0" y="91089"/>
                    </a:cubicBezTo>
                    <a:cubicBezTo>
                      <a:pt x="0" y="40782"/>
                      <a:pt x="40782" y="0"/>
                      <a:pt x="91090" y="0"/>
                    </a:cubicBezTo>
                    <a:cubicBezTo>
                      <a:pt x="141397" y="0"/>
                      <a:pt x="182179" y="40782"/>
                      <a:pt x="182179" y="91089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38572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27760C31-B33F-4564-92F5-93DEA9C9ADBC}"/>
                </a:ext>
              </a:extLst>
            </p:cNvPr>
            <p:cNvSpPr/>
            <p:nvPr/>
          </p:nvSpPr>
          <p:spPr>
            <a:xfrm>
              <a:off x="6353260" y="2499546"/>
              <a:ext cx="61181" cy="61181"/>
            </a:xfrm>
            <a:custGeom>
              <a:avLst/>
              <a:gdLst>
                <a:gd name="connsiteX0" fmla="*/ 61486 w 61180"/>
                <a:gd name="connsiteY0" fmla="*/ 30743 h 61180"/>
                <a:gd name="connsiteX1" fmla="*/ 30743 w 61180"/>
                <a:gd name="connsiteY1" fmla="*/ 61486 h 61180"/>
                <a:gd name="connsiteX2" fmla="*/ 0 w 61180"/>
                <a:gd name="connsiteY2" fmla="*/ 30743 h 61180"/>
                <a:gd name="connsiteX3" fmla="*/ 30743 w 61180"/>
                <a:gd name="connsiteY3" fmla="*/ 0 h 61180"/>
                <a:gd name="connsiteX4" fmla="*/ 61486 w 61180"/>
                <a:gd name="connsiteY4" fmla="*/ 30743 h 6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80" h="61180">
                  <a:moveTo>
                    <a:pt x="61486" y="30743"/>
                  </a:moveTo>
                  <a:cubicBezTo>
                    <a:pt x="61486" y="47722"/>
                    <a:pt x="47722" y="61486"/>
                    <a:pt x="30743" y="61486"/>
                  </a:cubicBezTo>
                  <a:cubicBezTo>
                    <a:pt x="13764" y="61486"/>
                    <a:pt x="0" y="47722"/>
                    <a:pt x="0" y="30743"/>
                  </a:cubicBezTo>
                  <a:cubicBezTo>
                    <a:pt x="0" y="13764"/>
                    <a:pt x="13764" y="0"/>
                    <a:pt x="30743" y="0"/>
                  </a:cubicBezTo>
                  <a:cubicBezTo>
                    <a:pt x="47722" y="0"/>
                    <a:pt x="61486" y="13764"/>
                    <a:pt x="61486" y="30743"/>
                  </a:cubicBezTo>
                  <a:close/>
                </a:path>
              </a:pathLst>
            </a:custGeom>
            <a:solidFill>
              <a:srgbClr val="385723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125" name="Graphic 118">
            <a:extLst>
              <a:ext uri="{FF2B5EF4-FFF2-40B4-BE49-F238E27FC236}">
                <a16:creationId xmlns:a16="http://schemas.microsoft.com/office/drawing/2014/main" id="{759F6394-27C3-4167-B770-67026A4630D3}"/>
              </a:ext>
            </a:extLst>
          </p:cNvPr>
          <p:cNvGrpSpPr/>
          <p:nvPr/>
        </p:nvGrpSpPr>
        <p:grpSpPr>
          <a:xfrm>
            <a:off x="5831056" y="4468003"/>
            <a:ext cx="182120" cy="310690"/>
            <a:chOff x="6292556" y="2310299"/>
            <a:chExt cx="182120" cy="310690"/>
          </a:xfrm>
        </p:grpSpPr>
        <p:grpSp>
          <p:nvGrpSpPr>
            <p:cNvPr id="126" name="Graphic 118">
              <a:extLst>
                <a:ext uri="{FF2B5EF4-FFF2-40B4-BE49-F238E27FC236}">
                  <a16:creationId xmlns:a16="http://schemas.microsoft.com/office/drawing/2014/main" id="{F0B3C419-24EC-4D39-9CD4-71C5D66245F2}"/>
                </a:ext>
              </a:extLst>
            </p:cNvPr>
            <p:cNvGrpSpPr/>
            <p:nvPr/>
          </p:nvGrpSpPr>
          <p:grpSpPr>
            <a:xfrm>
              <a:off x="6292556" y="2310299"/>
              <a:ext cx="182120" cy="310690"/>
              <a:chOff x="6292556" y="2310299"/>
              <a:chExt cx="182120" cy="310690"/>
            </a:xfrm>
            <a:no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DA0AC4F-146A-4356-927F-E90E6CF089BA}"/>
                  </a:ext>
                </a:extLst>
              </p:cNvPr>
              <p:cNvSpPr/>
              <p:nvPr/>
            </p:nvSpPr>
            <p:spPr>
              <a:xfrm>
                <a:off x="6309440" y="2310299"/>
                <a:ext cx="148684" cy="166113"/>
              </a:xfrm>
              <a:custGeom>
                <a:avLst/>
                <a:gdLst>
                  <a:gd name="connsiteX0" fmla="*/ 0 w 148683"/>
                  <a:gd name="connsiteY0" fmla="*/ 87126 h 166113"/>
                  <a:gd name="connsiteX1" fmla="*/ 0 w 148683"/>
                  <a:gd name="connsiteY1" fmla="*/ 74418 h 166113"/>
                  <a:gd name="connsiteX2" fmla="*/ 74417 w 148683"/>
                  <a:gd name="connsiteY2" fmla="*/ 0 h 166113"/>
                  <a:gd name="connsiteX3" fmla="*/ 148833 w 148683"/>
                  <a:gd name="connsiteY3" fmla="*/ 74418 h 166113"/>
                  <a:gd name="connsiteX4" fmla="*/ 148833 w 148683"/>
                  <a:gd name="connsiteY4" fmla="*/ 166341 h 16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3" h="166113">
                    <a:moveTo>
                      <a:pt x="0" y="87126"/>
                    </a:moveTo>
                    <a:lnTo>
                      <a:pt x="0" y="74418"/>
                    </a:lnTo>
                    <a:cubicBezTo>
                      <a:pt x="0" y="33318"/>
                      <a:pt x="33318" y="0"/>
                      <a:pt x="74417" y="0"/>
                    </a:cubicBezTo>
                    <a:cubicBezTo>
                      <a:pt x="115516" y="0"/>
                      <a:pt x="148833" y="33318"/>
                      <a:pt x="148833" y="74418"/>
                    </a:cubicBezTo>
                    <a:lnTo>
                      <a:pt x="148833" y="166341"/>
                    </a:lnTo>
                  </a:path>
                </a:pathLst>
              </a:custGeom>
              <a:noFill/>
              <a:ln w="38100" cap="flat">
                <a:solidFill>
                  <a:srgbClr val="38572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1A39183C-2BD9-4C22-A2DE-0C609EA85322}"/>
                  </a:ext>
                </a:extLst>
              </p:cNvPr>
              <p:cNvSpPr/>
              <p:nvPr/>
            </p:nvSpPr>
            <p:spPr>
              <a:xfrm>
                <a:off x="6292556" y="2438869"/>
                <a:ext cx="182120" cy="182120"/>
              </a:xfrm>
              <a:custGeom>
                <a:avLst/>
                <a:gdLst>
                  <a:gd name="connsiteX0" fmla="*/ 182179 w 182120"/>
                  <a:gd name="connsiteY0" fmla="*/ 91089 h 182119"/>
                  <a:gd name="connsiteX1" fmla="*/ 91090 w 182120"/>
                  <a:gd name="connsiteY1" fmla="*/ 182179 h 182119"/>
                  <a:gd name="connsiteX2" fmla="*/ 0 w 182120"/>
                  <a:gd name="connsiteY2" fmla="*/ 91089 h 182119"/>
                  <a:gd name="connsiteX3" fmla="*/ 91090 w 182120"/>
                  <a:gd name="connsiteY3" fmla="*/ 0 h 182119"/>
                  <a:gd name="connsiteX4" fmla="*/ 182179 w 182120"/>
                  <a:gd name="connsiteY4" fmla="*/ 91089 h 18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20" h="182119">
                    <a:moveTo>
                      <a:pt x="182179" y="91089"/>
                    </a:moveTo>
                    <a:cubicBezTo>
                      <a:pt x="182179" y="141397"/>
                      <a:pt x="141397" y="182179"/>
                      <a:pt x="91090" y="182179"/>
                    </a:cubicBezTo>
                    <a:cubicBezTo>
                      <a:pt x="40782" y="182179"/>
                      <a:pt x="0" y="141397"/>
                      <a:pt x="0" y="91089"/>
                    </a:cubicBezTo>
                    <a:cubicBezTo>
                      <a:pt x="0" y="40782"/>
                      <a:pt x="40782" y="0"/>
                      <a:pt x="91090" y="0"/>
                    </a:cubicBezTo>
                    <a:cubicBezTo>
                      <a:pt x="141397" y="0"/>
                      <a:pt x="182179" y="40782"/>
                      <a:pt x="182179" y="91089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38572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8D454594-27AB-4B77-BFA0-A02CD6D99FFD}"/>
                </a:ext>
              </a:extLst>
            </p:cNvPr>
            <p:cNvSpPr/>
            <p:nvPr/>
          </p:nvSpPr>
          <p:spPr>
            <a:xfrm>
              <a:off x="6353260" y="2499546"/>
              <a:ext cx="61181" cy="61181"/>
            </a:xfrm>
            <a:custGeom>
              <a:avLst/>
              <a:gdLst>
                <a:gd name="connsiteX0" fmla="*/ 61486 w 61180"/>
                <a:gd name="connsiteY0" fmla="*/ 30743 h 61180"/>
                <a:gd name="connsiteX1" fmla="*/ 30743 w 61180"/>
                <a:gd name="connsiteY1" fmla="*/ 61486 h 61180"/>
                <a:gd name="connsiteX2" fmla="*/ 0 w 61180"/>
                <a:gd name="connsiteY2" fmla="*/ 30743 h 61180"/>
                <a:gd name="connsiteX3" fmla="*/ 30743 w 61180"/>
                <a:gd name="connsiteY3" fmla="*/ 0 h 61180"/>
                <a:gd name="connsiteX4" fmla="*/ 61486 w 61180"/>
                <a:gd name="connsiteY4" fmla="*/ 30743 h 6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80" h="61180">
                  <a:moveTo>
                    <a:pt x="61486" y="30743"/>
                  </a:moveTo>
                  <a:cubicBezTo>
                    <a:pt x="61486" y="47722"/>
                    <a:pt x="47722" y="61486"/>
                    <a:pt x="30743" y="61486"/>
                  </a:cubicBezTo>
                  <a:cubicBezTo>
                    <a:pt x="13764" y="61486"/>
                    <a:pt x="0" y="47722"/>
                    <a:pt x="0" y="30743"/>
                  </a:cubicBezTo>
                  <a:cubicBezTo>
                    <a:pt x="0" y="13764"/>
                    <a:pt x="13764" y="0"/>
                    <a:pt x="30743" y="0"/>
                  </a:cubicBezTo>
                  <a:cubicBezTo>
                    <a:pt x="47722" y="0"/>
                    <a:pt x="61486" y="13764"/>
                    <a:pt x="61486" y="30743"/>
                  </a:cubicBezTo>
                  <a:close/>
                </a:path>
              </a:pathLst>
            </a:custGeom>
            <a:solidFill>
              <a:srgbClr val="385723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/>
            </a:p>
          </p:txBody>
        </p:sp>
      </p:grpSp>
      <p:grpSp>
        <p:nvGrpSpPr>
          <p:cNvPr id="130" name="Graphic 118">
            <a:extLst>
              <a:ext uri="{FF2B5EF4-FFF2-40B4-BE49-F238E27FC236}">
                <a16:creationId xmlns:a16="http://schemas.microsoft.com/office/drawing/2014/main" id="{FB99EDBB-4D71-4D18-B057-DB0B568E4762}"/>
              </a:ext>
            </a:extLst>
          </p:cNvPr>
          <p:cNvGrpSpPr/>
          <p:nvPr/>
        </p:nvGrpSpPr>
        <p:grpSpPr>
          <a:xfrm>
            <a:off x="2954243" y="4468003"/>
            <a:ext cx="182120" cy="310690"/>
            <a:chOff x="6292556" y="2310299"/>
            <a:chExt cx="182120" cy="310690"/>
          </a:xfrm>
        </p:grpSpPr>
        <p:grpSp>
          <p:nvGrpSpPr>
            <p:cNvPr id="131" name="Graphic 118">
              <a:extLst>
                <a:ext uri="{FF2B5EF4-FFF2-40B4-BE49-F238E27FC236}">
                  <a16:creationId xmlns:a16="http://schemas.microsoft.com/office/drawing/2014/main" id="{ABCBC370-2023-4AF7-B093-1945F512B0FF}"/>
                </a:ext>
              </a:extLst>
            </p:cNvPr>
            <p:cNvGrpSpPr/>
            <p:nvPr/>
          </p:nvGrpSpPr>
          <p:grpSpPr>
            <a:xfrm>
              <a:off x="6292556" y="2310299"/>
              <a:ext cx="182120" cy="310690"/>
              <a:chOff x="6292556" y="2310299"/>
              <a:chExt cx="182120" cy="310690"/>
            </a:xfrm>
            <a:noFill/>
          </p:grpSpPr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63475418-68FC-42C7-B14A-A357A1CA82B9}"/>
                  </a:ext>
                </a:extLst>
              </p:cNvPr>
              <p:cNvSpPr/>
              <p:nvPr/>
            </p:nvSpPr>
            <p:spPr>
              <a:xfrm>
                <a:off x="6309440" y="2310299"/>
                <a:ext cx="148684" cy="166113"/>
              </a:xfrm>
              <a:custGeom>
                <a:avLst/>
                <a:gdLst>
                  <a:gd name="connsiteX0" fmla="*/ 0 w 148683"/>
                  <a:gd name="connsiteY0" fmla="*/ 87126 h 166113"/>
                  <a:gd name="connsiteX1" fmla="*/ 0 w 148683"/>
                  <a:gd name="connsiteY1" fmla="*/ 74418 h 166113"/>
                  <a:gd name="connsiteX2" fmla="*/ 74417 w 148683"/>
                  <a:gd name="connsiteY2" fmla="*/ 0 h 166113"/>
                  <a:gd name="connsiteX3" fmla="*/ 148833 w 148683"/>
                  <a:gd name="connsiteY3" fmla="*/ 74418 h 166113"/>
                  <a:gd name="connsiteX4" fmla="*/ 148833 w 148683"/>
                  <a:gd name="connsiteY4" fmla="*/ 166341 h 16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683" h="166113">
                    <a:moveTo>
                      <a:pt x="0" y="87126"/>
                    </a:moveTo>
                    <a:lnTo>
                      <a:pt x="0" y="74418"/>
                    </a:lnTo>
                    <a:cubicBezTo>
                      <a:pt x="0" y="33318"/>
                      <a:pt x="33318" y="0"/>
                      <a:pt x="74417" y="0"/>
                    </a:cubicBezTo>
                    <a:cubicBezTo>
                      <a:pt x="115516" y="0"/>
                      <a:pt x="148833" y="33318"/>
                      <a:pt x="148833" y="74418"/>
                    </a:cubicBezTo>
                    <a:lnTo>
                      <a:pt x="148833" y="166341"/>
                    </a:lnTo>
                  </a:path>
                </a:pathLst>
              </a:custGeom>
              <a:noFill/>
              <a:ln w="38100" cap="flat">
                <a:solidFill>
                  <a:srgbClr val="38572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CF39303-D9D9-4550-BE9E-D984B2F14325}"/>
                  </a:ext>
                </a:extLst>
              </p:cNvPr>
              <p:cNvSpPr/>
              <p:nvPr/>
            </p:nvSpPr>
            <p:spPr>
              <a:xfrm>
                <a:off x="6292556" y="2438869"/>
                <a:ext cx="182120" cy="182120"/>
              </a:xfrm>
              <a:custGeom>
                <a:avLst/>
                <a:gdLst>
                  <a:gd name="connsiteX0" fmla="*/ 182179 w 182120"/>
                  <a:gd name="connsiteY0" fmla="*/ 91089 h 182119"/>
                  <a:gd name="connsiteX1" fmla="*/ 91090 w 182120"/>
                  <a:gd name="connsiteY1" fmla="*/ 182179 h 182119"/>
                  <a:gd name="connsiteX2" fmla="*/ 0 w 182120"/>
                  <a:gd name="connsiteY2" fmla="*/ 91089 h 182119"/>
                  <a:gd name="connsiteX3" fmla="*/ 91090 w 182120"/>
                  <a:gd name="connsiteY3" fmla="*/ 0 h 182119"/>
                  <a:gd name="connsiteX4" fmla="*/ 182179 w 182120"/>
                  <a:gd name="connsiteY4" fmla="*/ 91089 h 182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120" h="182119">
                    <a:moveTo>
                      <a:pt x="182179" y="91089"/>
                    </a:moveTo>
                    <a:cubicBezTo>
                      <a:pt x="182179" y="141397"/>
                      <a:pt x="141397" y="182179"/>
                      <a:pt x="91090" y="182179"/>
                    </a:cubicBezTo>
                    <a:cubicBezTo>
                      <a:pt x="40782" y="182179"/>
                      <a:pt x="0" y="141397"/>
                      <a:pt x="0" y="91089"/>
                    </a:cubicBezTo>
                    <a:cubicBezTo>
                      <a:pt x="0" y="40782"/>
                      <a:pt x="40782" y="0"/>
                      <a:pt x="91090" y="0"/>
                    </a:cubicBezTo>
                    <a:cubicBezTo>
                      <a:pt x="141397" y="0"/>
                      <a:pt x="182179" y="40782"/>
                      <a:pt x="182179" y="91089"/>
                    </a:cubicBezTo>
                    <a:close/>
                  </a:path>
                </a:pathLst>
              </a:custGeom>
              <a:noFill/>
              <a:ln w="38100" cap="flat">
                <a:solidFill>
                  <a:srgbClr val="385723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AU"/>
              </a:p>
            </p:txBody>
          </p:sp>
        </p:grp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DBF3AB4F-BA12-43EE-BFC4-7759D3F07236}"/>
                </a:ext>
              </a:extLst>
            </p:cNvPr>
            <p:cNvSpPr/>
            <p:nvPr/>
          </p:nvSpPr>
          <p:spPr>
            <a:xfrm>
              <a:off x="6353260" y="2499546"/>
              <a:ext cx="61181" cy="61181"/>
            </a:xfrm>
            <a:custGeom>
              <a:avLst/>
              <a:gdLst>
                <a:gd name="connsiteX0" fmla="*/ 61486 w 61180"/>
                <a:gd name="connsiteY0" fmla="*/ 30743 h 61180"/>
                <a:gd name="connsiteX1" fmla="*/ 30743 w 61180"/>
                <a:gd name="connsiteY1" fmla="*/ 61486 h 61180"/>
                <a:gd name="connsiteX2" fmla="*/ 0 w 61180"/>
                <a:gd name="connsiteY2" fmla="*/ 30743 h 61180"/>
                <a:gd name="connsiteX3" fmla="*/ 30743 w 61180"/>
                <a:gd name="connsiteY3" fmla="*/ 0 h 61180"/>
                <a:gd name="connsiteX4" fmla="*/ 61486 w 61180"/>
                <a:gd name="connsiteY4" fmla="*/ 30743 h 61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80" h="61180">
                  <a:moveTo>
                    <a:pt x="61486" y="30743"/>
                  </a:moveTo>
                  <a:cubicBezTo>
                    <a:pt x="61486" y="47722"/>
                    <a:pt x="47722" y="61486"/>
                    <a:pt x="30743" y="61486"/>
                  </a:cubicBezTo>
                  <a:cubicBezTo>
                    <a:pt x="13764" y="61486"/>
                    <a:pt x="0" y="47722"/>
                    <a:pt x="0" y="30743"/>
                  </a:cubicBezTo>
                  <a:cubicBezTo>
                    <a:pt x="0" y="13764"/>
                    <a:pt x="13764" y="0"/>
                    <a:pt x="30743" y="0"/>
                  </a:cubicBezTo>
                  <a:cubicBezTo>
                    <a:pt x="47722" y="0"/>
                    <a:pt x="61486" y="13764"/>
                    <a:pt x="61486" y="30743"/>
                  </a:cubicBezTo>
                  <a:close/>
                </a:path>
              </a:pathLst>
            </a:custGeom>
            <a:solidFill>
              <a:srgbClr val="385723"/>
            </a:solidFill>
            <a:ln w="381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dirty="0"/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7B6F2B83-B85B-49E2-99F1-0C2095530D6B}"/>
              </a:ext>
            </a:extLst>
          </p:cNvPr>
          <p:cNvSpPr txBox="1"/>
          <p:nvPr/>
        </p:nvSpPr>
        <p:spPr>
          <a:xfrm>
            <a:off x="129020" y="5857016"/>
            <a:ext cx="500175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AU" b="1" dirty="0">
                <a:solidFill>
                  <a:srgbClr val="203864"/>
                </a:solidFill>
              </a:rPr>
              <a:t>Secure: 	</a:t>
            </a:r>
            <a:r>
              <a:rPr lang="en-AU" b="1" dirty="0" err="1">
                <a:solidFill>
                  <a:srgbClr val="203864"/>
                </a:solidFill>
              </a:rPr>
              <a:t>CloudStor</a:t>
            </a:r>
            <a:r>
              <a:rPr lang="en-AU" b="1" dirty="0">
                <a:solidFill>
                  <a:srgbClr val="203864"/>
                </a:solidFill>
              </a:rPr>
              <a:t>, </a:t>
            </a:r>
            <a:r>
              <a:rPr lang="en-AU" b="1" dirty="0" err="1">
                <a:solidFill>
                  <a:srgbClr val="203864"/>
                </a:solidFill>
              </a:rPr>
              <a:t>LabArchive</a:t>
            </a:r>
            <a:r>
              <a:rPr lang="en-AU" b="1" dirty="0">
                <a:solidFill>
                  <a:srgbClr val="203864"/>
                </a:solidFill>
              </a:rPr>
              <a:t>, P Drive etc</a:t>
            </a:r>
          </a:p>
          <a:p>
            <a:r>
              <a:rPr lang="en-AU" b="1" dirty="0">
                <a:solidFill>
                  <a:srgbClr val="385723"/>
                </a:solidFill>
              </a:rPr>
              <a:t>Open: 	OPAL, OSF etc</a:t>
            </a:r>
          </a:p>
          <a:p>
            <a:r>
              <a:rPr lang="en-AU" b="1" dirty="0">
                <a:solidFill>
                  <a:srgbClr val="C00000"/>
                </a:solidFill>
              </a:rPr>
              <a:t>Neither:	Laptop, USB, dropbox, </a:t>
            </a:r>
            <a:r>
              <a:rPr lang="en-AU" b="1" dirty="0" err="1">
                <a:solidFill>
                  <a:srgbClr val="C00000"/>
                </a:solidFill>
              </a:rPr>
              <a:t>researchgate</a:t>
            </a:r>
            <a:r>
              <a:rPr lang="en-AU" b="1" dirty="0">
                <a:solidFill>
                  <a:srgbClr val="C00000"/>
                </a:solidFill>
              </a:rPr>
              <a:t> etc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E24BB1-3431-47B3-BB95-F4194471C39F}"/>
              </a:ext>
            </a:extLst>
          </p:cNvPr>
          <p:cNvGrpSpPr/>
          <p:nvPr/>
        </p:nvGrpSpPr>
        <p:grpSpPr>
          <a:xfrm>
            <a:off x="170501" y="3657399"/>
            <a:ext cx="2776412" cy="1337919"/>
            <a:chOff x="129020" y="3657399"/>
            <a:chExt cx="2776412" cy="1337919"/>
          </a:xfrm>
        </p:grpSpPr>
        <p:sp>
          <p:nvSpPr>
            <p:cNvPr id="32" name="Flowchart: Alternate Process 31">
              <a:extLst>
                <a:ext uri="{FF2B5EF4-FFF2-40B4-BE49-F238E27FC236}">
                  <a16:creationId xmlns:a16="http://schemas.microsoft.com/office/drawing/2014/main" id="{F53FE8CC-02F9-4788-A342-0959D80A8E3D}"/>
                </a:ext>
              </a:extLst>
            </p:cNvPr>
            <p:cNvSpPr/>
            <p:nvPr/>
          </p:nvSpPr>
          <p:spPr>
            <a:xfrm>
              <a:off x="129020" y="4272914"/>
              <a:ext cx="2729724" cy="722404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/>
                <a:t>Share de-identified version of data openly</a:t>
              </a: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E0D46B6B-6839-487E-8F9B-28D6F7E2E28F}"/>
                </a:ext>
              </a:extLst>
            </p:cNvPr>
            <p:cNvCxnSpPr>
              <a:stCxn id="24" idx="1"/>
              <a:endCxn id="32" idx="0"/>
            </p:cNvCxnSpPr>
            <p:nvPr/>
          </p:nvCxnSpPr>
          <p:spPr>
            <a:xfrm rot="10800000" flipV="1">
              <a:off x="1493883" y="3849246"/>
              <a:ext cx="1411549" cy="423668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BB45B8E-3536-4124-A3BE-BE1333255749}"/>
                </a:ext>
              </a:extLst>
            </p:cNvPr>
            <p:cNvSpPr txBox="1"/>
            <p:nvPr/>
          </p:nvSpPr>
          <p:spPr>
            <a:xfrm>
              <a:off x="2032167" y="3657399"/>
              <a:ext cx="58217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dirty="0"/>
                <a:t>yes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8EA940B-55CC-436E-957D-B1871DB9B9B8}"/>
              </a:ext>
            </a:extLst>
          </p:cNvPr>
          <p:cNvGrpSpPr/>
          <p:nvPr/>
        </p:nvGrpSpPr>
        <p:grpSpPr>
          <a:xfrm>
            <a:off x="5876053" y="3615047"/>
            <a:ext cx="2999124" cy="1433788"/>
            <a:chOff x="5876053" y="3615047"/>
            <a:chExt cx="2999124" cy="1433788"/>
          </a:xfrm>
        </p:grpSpPr>
        <p:sp>
          <p:nvSpPr>
            <p:cNvPr id="36" name="Flowchart: Alternate Process 35">
              <a:extLst>
                <a:ext uri="{FF2B5EF4-FFF2-40B4-BE49-F238E27FC236}">
                  <a16:creationId xmlns:a16="http://schemas.microsoft.com/office/drawing/2014/main" id="{DA67BE3F-39BD-443A-AD02-AB950E762F95}"/>
                </a:ext>
              </a:extLst>
            </p:cNvPr>
            <p:cNvSpPr/>
            <p:nvPr/>
          </p:nvSpPr>
          <p:spPr>
            <a:xfrm>
              <a:off x="6145453" y="4326431"/>
              <a:ext cx="2729724" cy="722404"/>
            </a:xfrm>
            <a:prstGeom prst="flowChartAlternateProcess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000" b="1" dirty="0"/>
                <a:t>Share metadata openly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9B5BAF06-3CEF-495D-9C02-5DBFB75631AF}"/>
                </a:ext>
              </a:extLst>
            </p:cNvPr>
            <p:cNvCxnSpPr>
              <a:stCxn id="24" idx="3"/>
              <a:endCxn id="36" idx="0"/>
            </p:cNvCxnSpPr>
            <p:nvPr/>
          </p:nvCxnSpPr>
          <p:spPr>
            <a:xfrm>
              <a:off x="5876053" y="3849246"/>
              <a:ext cx="1634262" cy="477185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28E569-14A2-4DBD-952E-3EA58A3B9660}"/>
                </a:ext>
              </a:extLst>
            </p:cNvPr>
            <p:cNvSpPr txBox="1"/>
            <p:nvPr/>
          </p:nvSpPr>
          <p:spPr>
            <a:xfrm>
              <a:off x="6341441" y="3615047"/>
              <a:ext cx="490874" cy="36774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AU" dirty="0"/>
                <a:t>no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738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93532-7CEE-4D70-AB79-77A1752B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Openness vs sensitivity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35099-C978-4F40-B648-D4F000BFF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013364"/>
            <a:ext cx="8208143" cy="2721958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AU" sz="2000" dirty="0"/>
              <a:t>Default for data is to make open, </a:t>
            </a:r>
            <a:r>
              <a:rPr lang="en-AU" sz="2000" i="1" dirty="0"/>
              <a:t>except when data is sensitive</a:t>
            </a:r>
          </a:p>
          <a:p>
            <a:pPr lvl="1">
              <a:spcAft>
                <a:spcPts val="0"/>
              </a:spcAft>
            </a:pPr>
            <a:r>
              <a:rPr lang="en-AU" sz="2000" dirty="0">
                <a:hlinkClick r:id="rId2"/>
              </a:rPr>
              <a:t>https://www.nhmrc.gov.au/about-us/resources/open-access-policy </a:t>
            </a:r>
            <a:endParaRPr lang="en-AU" sz="2000" dirty="0"/>
          </a:p>
          <a:p>
            <a:pPr lvl="1">
              <a:spcAft>
                <a:spcPts val="0"/>
              </a:spcAft>
            </a:pPr>
            <a:r>
              <a:rPr lang="en-AU" sz="2000" dirty="0">
                <a:hlinkClick r:id="rId3"/>
              </a:rPr>
              <a:t>https://www.arc.gov.au/policies-strategies/policy/arc-open-access-policy</a:t>
            </a:r>
            <a:endParaRPr lang="en-AU" sz="2000" dirty="0"/>
          </a:p>
          <a:p>
            <a:pPr lvl="1"/>
            <a:r>
              <a:rPr lang="en-AU" sz="2000" dirty="0">
                <a:hlinkClick r:id="rId4"/>
              </a:rPr>
              <a:t>https://policies.latrobe.edu.au/document/view.php?id=293</a:t>
            </a:r>
            <a:endParaRPr lang="en-AU" sz="2000" dirty="0"/>
          </a:p>
          <a:p>
            <a:r>
              <a:rPr lang="en-AU" sz="2000" dirty="0"/>
              <a:t>When data is sensitive, need to share a safe de-identified version </a:t>
            </a:r>
          </a:p>
          <a:p>
            <a:r>
              <a:rPr lang="en-AU" sz="2000" dirty="0"/>
              <a:t>If no safe version can be made, need to share metadata only</a:t>
            </a:r>
            <a:br>
              <a:rPr lang="en-AU" sz="2000" dirty="0"/>
            </a:br>
            <a:r>
              <a:rPr lang="en-AU" sz="2000" dirty="0"/>
              <a:t>(e.g. size, fields, date collected, inclusion criteria etc)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06CC14-4334-4F1A-BAF9-86B11054976B}"/>
              </a:ext>
            </a:extLst>
          </p:cNvPr>
          <p:cNvSpPr/>
          <p:nvPr/>
        </p:nvSpPr>
        <p:spPr>
          <a:xfrm>
            <a:off x="420081" y="1467701"/>
            <a:ext cx="8431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What constitutes sensitive data?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How should I de-identify it to make it safe to share?</a:t>
            </a:r>
          </a:p>
          <a:p>
            <a:r>
              <a:rPr lang="en-US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What information should I include to make clear what I’ve done?</a:t>
            </a:r>
            <a:endParaRPr lang="en-AU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38C116-F8FF-4A55-9240-DD0129024111}"/>
              </a:ext>
            </a:extLst>
          </p:cNvPr>
          <p:cNvSpPr/>
          <p:nvPr/>
        </p:nvSpPr>
        <p:spPr>
          <a:xfrm>
            <a:off x="293745" y="6239405"/>
            <a:ext cx="55168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>
                <a:solidFill>
                  <a:srgbClr val="222222"/>
                </a:solidFill>
                <a:latin typeface="+mn-lt"/>
              </a:rPr>
              <a:t>The de-identification decision-making framework, CSIRO.</a:t>
            </a:r>
            <a:br>
              <a:rPr lang="en-AU" sz="1400" dirty="0">
                <a:solidFill>
                  <a:srgbClr val="222222"/>
                </a:solidFill>
                <a:latin typeface="+mn-lt"/>
              </a:rPr>
            </a:br>
            <a:r>
              <a:rPr lang="en-AU" sz="1400" dirty="0">
                <a:solidFill>
                  <a:srgbClr val="222222"/>
                </a:solidFill>
                <a:latin typeface="+mn-lt"/>
                <a:hlinkClick r:id="rId5"/>
              </a:rPr>
              <a:t>doi.org/10.4225/08/59c169433efd4</a:t>
            </a:r>
            <a:r>
              <a:rPr lang="en-AU" sz="1400" dirty="0">
                <a:solidFill>
                  <a:srgbClr val="222222"/>
                </a:solidFill>
                <a:latin typeface="+mn-lt"/>
              </a:rPr>
              <a:t> </a:t>
            </a:r>
            <a:endParaRPr lang="en-AU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037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7C187A20-5F0C-4011-BFD6-6F43D8D6B64E}"/>
              </a:ext>
            </a:extLst>
          </p:cNvPr>
          <p:cNvSpPr txBox="1">
            <a:spLocks/>
          </p:cNvSpPr>
          <p:nvPr/>
        </p:nvSpPr>
        <p:spPr bwMode="auto">
          <a:xfrm>
            <a:off x="551849" y="3944103"/>
            <a:ext cx="860046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1800" dirty="0"/>
              <a:t>How identifiable is your data?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1800" dirty="0"/>
              <a:t>What are your ethical responsibilities as a researcher?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1800" dirty="0"/>
              <a:t>Who has ownership or rights over the data?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1800" dirty="0"/>
              <a:t>What grant/contract conditions and mandates do you have to comply with?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AU" sz="1800" dirty="0"/>
              <a:t>What consent is there for future use?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DE90480-73C2-4B61-86BD-D0A0F05AAB24}"/>
              </a:ext>
            </a:extLst>
          </p:cNvPr>
          <p:cNvSpPr txBox="1"/>
          <p:nvPr/>
        </p:nvSpPr>
        <p:spPr>
          <a:xfrm>
            <a:off x="5672852" y="1683102"/>
            <a:ext cx="3217147" cy="1846659"/>
          </a:xfrm>
          <a:prstGeom prst="rect">
            <a:avLst/>
          </a:prstGeom>
          <a:solidFill>
            <a:srgbClr val="E52212"/>
          </a:solidFill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Encryption at rest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Encryption in transit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Australia-based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Multiple redundant backups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chemeClr val="bg1"/>
                </a:solidFill>
              </a:rPr>
              <a:t>Clear ownership policies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744916-DE30-41C9-ADAE-F53587B9A42F}"/>
              </a:ext>
            </a:extLst>
          </p:cNvPr>
          <p:cNvSpPr txBox="1"/>
          <p:nvPr/>
        </p:nvSpPr>
        <p:spPr>
          <a:xfrm>
            <a:off x="468313" y="1698271"/>
            <a:ext cx="4874154" cy="1533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“Sensitive data are data that can be used to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identify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 an individual, species, object, or location that introduces a risk of  </a:t>
            </a: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</a:rPr>
              <a:t>discrimination, harm, or unwanted attention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.”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- Australian Research Data Commons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82C70AD-3C2F-4F6B-BE13-51E37B268D66}"/>
              </a:ext>
            </a:extLst>
          </p:cNvPr>
          <p:cNvSpPr txBox="1">
            <a:spLocks/>
          </p:cNvSpPr>
          <p:nvPr/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/>
              <a:t>Is this data sensitive?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40ED695-8C32-4833-B9BC-8DF4C2FCD1EA}"/>
              </a:ext>
            </a:extLst>
          </p:cNvPr>
          <p:cNvSpPr/>
          <p:nvPr/>
        </p:nvSpPr>
        <p:spPr>
          <a:xfrm>
            <a:off x="257693" y="6264668"/>
            <a:ext cx="660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Safely sharing sensitive data, ANDS </a:t>
            </a:r>
            <a:endParaRPr lang="en-AU" sz="1400" dirty="0">
              <a:hlinkClick r:id="rId3"/>
            </a:endParaRPr>
          </a:p>
          <a:p>
            <a:r>
              <a:rPr lang="en-AU" sz="1400" dirty="0">
                <a:hlinkClick r:id="rId3"/>
              </a:rPr>
              <a:t>ands.org.au/working-with-data/sensitive-data/sharing-sensitive-data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9764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C753933-A79C-4B57-9517-B2F9220737B4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-868" y="1268760"/>
          <a:ext cx="9036497" cy="5040560"/>
        </p:xfrm>
        <a:graphic>
          <a:graphicData uri="http://schemas.openxmlformats.org/drawingml/2006/table">
            <a:tbl>
              <a:tblPr firstRow="1" firstCol="1" bandCol="1">
                <a:tableStyleId>{3B4B98B0-60AC-42C2-AFA5-B58CD77FA1E5}</a:tableStyleId>
              </a:tblPr>
              <a:tblGrid>
                <a:gridCol w="611559">
                  <a:extLst>
                    <a:ext uri="{9D8B030D-6E8A-4147-A177-3AD203B41FA5}">
                      <a16:colId xmlns:a16="http://schemas.microsoft.com/office/drawing/2014/main" val="3849023508"/>
                    </a:ext>
                  </a:extLst>
                </a:gridCol>
                <a:gridCol w="4824536">
                  <a:extLst>
                    <a:ext uri="{9D8B030D-6E8A-4147-A177-3AD203B41FA5}">
                      <a16:colId xmlns:a16="http://schemas.microsoft.com/office/drawing/2014/main" val="613441835"/>
                    </a:ext>
                  </a:extLst>
                </a:gridCol>
                <a:gridCol w="3600402">
                  <a:extLst>
                    <a:ext uri="{9D8B030D-6E8A-4147-A177-3AD203B41FA5}">
                      <a16:colId xmlns:a16="http://schemas.microsoft.com/office/drawing/2014/main" val="2664117920"/>
                    </a:ext>
                  </a:extLst>
                </a:gridCol>
              </a:tblGrid>
              <a:tr h="273412">
                <a:tc>
                  <a:txBody>
                    <a:bodyPr/>
                    <a:lstStyle/>
                    <a:p>
                      <a:pPr algn="l" rtl="0" fontAlgn="base"/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Sensitive </a:t>
                      </a:r>
                      <a:endParaRPr lang="en-US" sz="18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Not Sensitive </a:t>
                      </a:r>
                      <a:endParaRPr lang="en-US" sz="1800" b="0" i="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8058565"/>
                  </a:ext>
                </a:extLst>
              </a:tr>
              <a:tr h="2891866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Human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2167" marR="2167" marT="1083" marB="1083" vert="vert270" anchor="ctr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Audio/video recordings of individuals or focus groups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Patient records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Information that personally identifies a participant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Addresses, contact details, location, or other Personally Identifiable Information (PII)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Information that would otherwise cause harm to the reputation or welfare of an individual if divulged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Mandated confidentiality by external partners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into indigenous culture/society, or involving participants from the indigenous community</a:t>
                      </a:r>
                      <a:endParaRPr lang="en-A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Anonymous survey with no potential content that could identify users </a:t>
                      </a:r>
                    </a:p>
                    <a:p>
                      <a:pPr marL="285750" marR="0" lvl="0" indent="-111125" algn="l" defTabSz="914377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4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AU" sz="1600" dirty="0">
                          <a:effectLst/>
                        </a:rPr>
                        <a:t>De-identified datasets for a large participant population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Publicly available datasets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Previous research literature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on subjects of broad historical, political or social interest  </a:t>
                      </a:r>
                      <a:endParaRPr lang="en-A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323010"/>
                  </a:ext>
                </a:extLst>
              </a:tr>
              <a:tr h="1872208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sz="1800" dirty="0">
                          <a:effectLst/>
                        </a:rPr>
                        <a:t>Non-Human</a:t>
                      </a: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b="0" i="0" dirty="0">
                        <a:effectLst/>
                      </a:endParaRPr>
                    </a:p>
                  </a:txBody>
                  <a:tcPr marL="2167" marR="2167" marT="1083" marB="1083" vert="vert270" anchor="ctr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undertaken as part of a commercial/partnership arrangement with other entities having strict non-disclosure, intellectual property or in-confidence requirements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funded by commonwealth, state or third-party entities where strict confidentially is required 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into endangered species</a:t>
                      </a:r>
                      <a:endParaRPr lang="en-A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involving animals, plants, chemical or material subjects</a:t>
                      </a:r>
                    </a:p>
                    <a:p>
                      <a:pPr marL="285750" indent="-111125" algn="l" rtl="0" fontAlgn="base">
                        <a:spcAft>
                          <a:spcPts val="4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AU" sz="1600" dirty="0">
                          <a:effectLst/>
                        </a:rPr>
                        <a:t>Research on subjects of broad historical, political or social interest </a:t>
                      </a:r>
                      <a:endParaRPr lang="en-AU" sz="1600" b="0" i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2167" marR="2167" marT="1083" marB="1083">
                    <a:lnT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522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88752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F4D49B20-824C-46DF-9A7C-8D0E16BDF326}"/>
              </a:ext>
            </a:extLst>
          </p:cNvPr>
          <p:cNvSpPr txBox="1">
            <a:spLocks/>
          </p:cNvSpPr>
          <p:nvPr/>
        </p:nvSpPr>
        <p:spPr bwMode="auto">
          <a:xfrm>
            <a:off x="468313" y="431800"/>
            <a:ext cx="8208143" cy="83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/>
              <a:t>Is this data sensitive? Examples</a:t>
            </a:r>
          </a:p>
        </p:txBody>
      </p:sp>
    </p:spTree>
    <p:extLst>
      <p:ext uri="{BB962C8B-B14F-4D97-AF65-F5344CB8AC3E}">
        <p14:creationId xmlns:p14="http://schemas.microsoft.com/office/powerpoint/2010/main" val="374565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948EC5A-500F-4D07-9A7A-D36D5EBC2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805256"/>
              </p:ext>
            </p:extLst>
          </p:nvPr>
        </p:nvGraphicFramePr>
        <p:xfrm>
          <a:off x="410615" y="2020996"/>
          <a:ext cx="8450752" cy="2165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2163">
                  <a:extLst>
                    <a:ext uri="{9D8B030D-6E8A-4147-A177-3AD203B41FA5}">
                      <a16:colId xmlns:a16="http://schemas.microsoft.com/office/drawing/2014/main" val="3973370373"/>
                    </a:ext>
                  </a:extLst>
                </a:gridCol>
                <a:gridCol w="589635">
                  <a:extLst>
                    <a:ext uri="{9D8B030D-6E8A-4147-A177-3AD203B41FA5}">
                      <a16:colId xmlns:a16="http://schemas.microsoft.com/office/drawing/2014/main" val="2506902035"/>
                    </a:ext>
                  </a:extLst>
                </a:gridCol>
                <a:gridCol w="2328194">
                  <a:extLst>
                    <a:ext uri="{9D8B030D-6E8A-4147-A177-3AD203B41FA5}">
                      <a16:colId xmlns:a16="http://schemas.microsoft.com/office/drawing/2014/main" val="4180705238"/>
                    </a:ext>
                  </a:extLst>
                </a:gridCol>
                <a:gridCol w="1139132">
                  <a:extLst>
                    <a:ext uri="{9D8B030D-6E8A-4147-A177-3AD203B41FA5}">
                      <a16:colId xmlns:a16="http://schemas.microsoft.com/office/drawing/2014/main" val="3042637690"/>
                    </a:ext>
                  </a:extLst>
                </a:gridCol>
                <a:gridCol w="1812890">
                  <a:extLst>
                    <a:ext uri="{9D8B030D-6E8A-4147-A177-3AD203B41FA5}">
                      <a16:colId xmlns:a16="http://schemas.microsoft.com/office/drawing/2014/main" val="1587574322"/>
                    </a:ext>
                  </a:extLst>
                </a:gridCol>
                <a:gridCol w="1378738">
                  <a:extLst>
                    <a:ext uri="{9D8B030D-6E8A-4147-A177-3AD203B41FA5}">
                      <a16:colId xmlns:a16="http://schemas.microsoft.com/office/drawing/2014/main" val="663365391"/>
                    </a:ext>
                  </a:extLst>
                </a:gridCol>
              </a:tblGrid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Previous country</a:t>
                      </a:r>
                    </a:p>
                    <a:p>
                      <a:r>
                        <a:rPr lang="en-AU" sz="1400" dirty="0"/>
                        <a:t>of residence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Most recent</a:t>
                      </a:r>
                      <a:br>
                        <a:rPr lang="en-AU" sz="1400" dirty="0"/>
                      </a:br>
                      <a:r>
                        <a:rPr lang="en-AU" sz="1400" dirty="0"/>
                        <a:t>date of entry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Current address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IP address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1872464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#0923485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34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Japan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2020-01-12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 Green St, Bundoora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140.134.209.234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7253047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#6506544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60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Russia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2018-04-06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 Gold Rd, </a:t>
                      </a:r>
                      <a:r>
                        <a:rPr lang="en-AU" sz="1400" kern="1200" dirty="0">
                          <a:effectLst/>
                        </a:rPr>
                        <a:t>Gardenvale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111.040.280.616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1207890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#6745859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Peru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2019-12-24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3 Blue Dr, St Kilda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065.968.234.185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45547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6C6864-CC6C-4B5B-AE92-5671C2C26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12788"/>
            <a:ext cx="8398972" cy="1325562"/>
          </a:xfrm>
        </p:spPr>
        <p:txBody>
          <a:bodyPr/>
          <a:lstStyle/>
          <a:p>
            <a:r>
              <a:rPr lang="en-AU" dirty="0"/>
              <a:t>Anonymisation may not be enough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6F382-59B3-404B-B255-51FC9470FD14}"/>
              </a:ext>
            </a:extLst>
          </p:cNvPr>
          <p:cNvSpPr txBox="1"/>
          <p:nvPr/>
        </p:nvSpPr>
        <p:spPr>
          <a:xfrm>
            <a:off x="475661" y="4184201"/>
            <a:ext cx="102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Anonymising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06F81F-1286-4303-A089-3A6B5671A80C}"/>
              </a:ext>
            </a:extLst>
          </p:cNvPr>
          <p:cNvSpPr txBox="1"/>
          <p:nvPr/>
        </p:nvSpPr>
        <p:spPr>
          <a:xfrm>
            <a:off x="1596044" y="4788779"/>
            <a:ext cx="5951912" cy="1533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“I pled guilty in federal court to felonies for the benefit of, at the direction of, and in coordination with Individual 1”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“Individual 1 […] began an ultimately successful campaign for President of the United States.”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</a:rPr>
              <a:t>- Michael Cohen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449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948EC5A-500F-4D07-9A7A-D36D5EBC2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063320"/>
              </p:ext>
            </p:extLst>
          </p:nvPr>
        </p:nvGraphicFramePr>
        <p:xfrm>
          <a:off x="410615" y="2018500"/>
          <a:ext cx="8450752" cy="2165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2163">
                  <a:extLst>
                    <a:ext uri="{9D8B030D-6E8A-4147-A177-3AD203B41FA5}">
                      <a16:colId xmlns:a16="http://schemas.microsoft.com/office/drawing/2014/main" val="3973370373"/>
                    </a:ext>
                  </a:extLst>
                </a:gridCol>
                <a:gridCol w="589635">
                  <a:extLst>
                    <a:ext uri="{9D8B030D-6E8A-4147-A177-3AD203B41FA5}">
                      <a16:colId xmlns:a16="http://schemas.microsoft.com/office/drawing/2014/main" val="2506902035"/>
                    </a:ext>
                  </a:extLst>
                </a:gridCol>
                <a:gridCol w="2328194">
                  <a:extLst>
                    <a:ext uri="{9D8B030D-6E8A-4147-A177-3AD203B41FA5}">
                      <a16:colId xmlns:a16="http://schemas.microsoft.com/office/drawing/2014/main" val="4180705238"/>
                    </a:ext>
                  </a:extLst>
                </a:gridCol>
                <a:gridCol w="1139132">
                  <a:extLst>
                    <a:ext uri="{9D8B030D-6E8A-4147-A177-3AD203B41FA5}">
                      <a16:colId xmlns:a16="http://schemas.microsoft.com/office/drawing/2014/main" val="3042637690"/>
                    </a:ext>
                  </a:extLst>
                </a:gridCol>
                <a:gridCol w="1812890">
                  <a:extLst>
                    <a:ext uri="{9D8B030D-6E8A-4147-A177-3AD203B41FA5}">
                      <a16:colId xmlns:a16="http://schemas.microsoft.com/office/drawing/2014/main" val="1587574322"/>
                    </a:ext>
                  </a:extLst>
                </a:gridCol>
                <a:gridCol w="1378738">
                  <a:extLst>
                    <a:ext uri="{9D8B030D-6E8A-4147-A177-3AD203B41FA5}">
                      <a16:colId xmlns:a16="http://schemas.microsoft.com/office/drawing/2014/main" val="663365391"/>
                    </a:ext>
                  </a:extLst>
                </a:gridCol>
              </a:tblGrid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Previous country</a:t>
                      </a:r>
                    </a:p>
                    <a:p>
                      <a:r>
                        <a:rPr lang="en-AU" sz="1400" dirty="0"/>
                        <a:t>of residence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Most recent</a:t>
                      </a:r>
                      <a:br>
                        <a:rPr lang="en-AU" sz="1400" dirty="0"/>
                      </a:br>
                      <a:r>
                        <a:rPr lang="en-AU" sz="1400" dirty="0"/>
                        <a:t>date of entry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Current address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IP address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1872464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#0923485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34</a:t>
                      </a:r>
                    </a:p>
                    <a:p>
                      <a:r>
                        <a:rPr lang="en-AU" sz="1400" dirty="0"/>
                        <a:t>30-39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Japan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2020-01-12</a:t>
                      </a:r>
                    </a:p>
                    <a:p>
                      <a:r>
                        <a:rPr lang="en-AU" sz="1400" strike="noStrike" dirty="0"/>
                        <a:t>2020-02-10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 Green St, </a:t>
                      </a:r>
                      <a:r>
                        <a:rPr lang="en-AU" sz="1400" dirty="0"/>
                        <a:t>Bundoora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140.134.209.234</a:t>
                      </a:r>
                    </a:p>
                    <a:p>
                      <a:r>
                        <a:rPr lang="en-AU" sz="1400" strike="noStrike" dirty="0"/>
                        <a:t>omitted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7253047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#6506544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60</a:t>
                      </a:r>
                    </a:p>
                    <a:p>
                      <a:r>
                        <a:rPr lang="en-AU" sz="1400" dirty="0"/>
                        <a:t>60-69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Russia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2018-04-06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2018-04-04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 Gold Rd, </a:t>
                      </a:r>
                      <a:r>
                        <a:rPr lang="en-AU" sz="1400" kern="1200" dirty="0">
                          <a:effectLst/>
                        </a:rPr>
                        <a:t>Gardenvale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111.040.280.616</a:t>
                      </a:r>
                    </a:p>
                    <a:p>
                      <a:r>
                        <a:rPr lang="en-AU" sz="1400" strike="noStrike" dirty="0"/>
                        <a:t>omitted</a:t>
                      </a:r>
                      <a:endParaRPr lang="en-AU" sz="1400" strike="sngStrik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1207890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#6745859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59</a:t>
                      </a:r>
                    </a:p>
                    <a:p>
                      <a:r>
                        <a:rPr lang="en-AU" sz="1400" dirty="0"/>
                        <a:t>50-59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Peru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2019-12-24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2020-01-03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3 Blue Dr, </a:t>
                      </a:r>
                      <a:r>
                        <a:rPr lang="en-AU" sz="1400" dirty="0"/>
                        <a:t>St Kilda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065.968.234.185</a:t>
                      </a:r>
                    </a:p>
                    <a:p>
                      <a:r>
                        <a:rPr lang="en-AU" sz="1400" strike="noStrike" dirty="0"/>
                        <a:t>omitted</a:t>
                      </a:r>
                      <a:endParaRPr lang="en-AU" sz="1400" strike="sngStrike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45547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6C6864-CC6C-4B5B-AE92-5671C2C2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Deidentification methods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2F10C-F406-4027-994B-32D8F271DAEE}"/>
              </a:ext>
            </a:extLst>
          </p:cNvPr>
          <p:cNvSpPr txBox="1"/>
          <p:nvPr/>
        </p:nvSpPr>
        <p:spPr>
          <a:xfrm>
            <a:off x="1497560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Rounding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C1F583-C966-42C7-A807-B62EC016786D}"/>
              </a:ext>
            </a:extLst>
          </p:cNvPr>
          <p:cNvSpPr txBox="1"/>
          <p:nvPr/>
        </p:nvSpPr>
        <p:spPr>
          <a:xfrm>
            <a:off x="6132271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Grouping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0C89AD-12A3-4210-9C38-7283906C25F2}"/>
              </a:ext>
            </a:extLst>
          </p:cNvPr>
          <p:cNvSpPr txBox="1"/>
          <p:nvPr/>
        </p:nvSpPr>
        <p:spPr>
          <a:xfrm>
            <a:off x="4488299" y="4184200"/>
            <a:ext cx="113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Random noise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E1CD02-6601-45C6-B73A-4ED03F536A59}"/>
              </a:ext>
            </a:extLst>
          </p:cNvPr>
          <p:cNvSpPr txBox="1"/>
          <p:nvPr/>
        </p:nvSpPr>
        <p:spPr>
          <a:xfrm>
            <a:off x="7677871" y="4184200"/>
            <a:ext cx="812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Omission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2C17E3-E5FE-4B5E-9461-D27D565573FB}"/>
              </a:ext>
            </a:extLst>
          </p:cNvPr>
          <p:cNvSpPr txBox="1"/>
          <p:nvPr/>
        </p:nvSpPr>
        <p:spPr>
          <a:xfrm>
            <a:off x="475661" y="4184201"/>
            <a:ext cx="1026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/>
              <a:t>Anonymising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8E372D8-3710-45C5-86ED-D7D92F77C9FB}"/>
              </a:ext>
            </a:extLst>
          </p:cNvPr>
          <p:cNvSpPr txBox="1">
            <a:spLocks/>
          </p:cNvSpPr>
          <p:nvPr/>
        </p:nvSpPr>
        <p:spPr bwMode="auto">
          <a:xfrm>
            <a:off x="628649" y="4628092"/>
            <a:ext cx="8332471" cy="231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800" dirty="0"/>
              <a:t>Log and describe the changes made to the deidentified dataset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Name: anonymized to a unique identifier</a:t>
            </a:r>
            <a:endParaRPr lang="en-US" sz="1800" b="1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Age: grouped from age year to age decade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country: no changes made to raw data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Date of entry: random noise added, normal distribution, </a:t>
            </a:r>
            <a:r>
              <a:rPr lang="en-US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st.</a:t>
            </a: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dev. = 50 days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address: grouped from street </a:t>
            </a:r>
            <a:r>
              <a:rPr lang="en-AU" sz="18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addess</a:t>
            </a:r>
            <a:r>
              <a:rPr lang="en-AU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to suburb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 address: omitted</a:t>
            </a:r>
          </a:p>
        </p:txBody>
      </p:sp>
    </p:spTree>
    <p:extLst>
      <p:ext uri="{BB962C8B-B14F-4D97-AF65-F5344CB8AC3E}">
        <p14:creationId xmlns:p14="http://schemas.microsoft.com/office/powerpoint/2010/main" val="422918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3948EC5A-500F-4D07-9A7A-D36D5EBC2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759102"/>
              </p:ext>
            </p:extLst>
          </p:nvPr>
        </p:nvGraphicFramePr>
        <p:xfrm>
          <a:off x="410615" y="2019272"/>
          <a:ext cx="8450752" cy="21657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02164">
                  <a:extLst>
                    <a:ext uri="{9D8B030D-6E8A-4147-A177-3AD203B41FA5}">
                      <a16:colId xmlns:a16="http://schemas.microsoft.com/office/drawing/2014/main" val="3973370373"/>
                    </a:ext>
                  </a:extLst>
                </a:gridCol>
                <a:gridCol w="589635">
                  <a:extLst>
                    <a:ext uri="{9D8B030D-6E8A-4147-A177-3AD203B41FA5}">
                      <a16:colId xmlns:a16="http://schemas.microsoft.com/office/drawing/2014/main" val="2506902035"/>
                    </a:ext>
                  </a:extLst>
                </a:gridCol>
                <a:gridCol w="2328194">
                  <a:extLst>
                    <a:ext uri="{9D8B030D-6E8A-4147-A177-3AD203B41FA5}">
                      <a16:colId xmlns:a16="http://schemas.microsoft.com/office/drawing/2014/main" val="4180705238"/>
                    </a:ext>
                  </a:extLst>
                </a:gridCol>
                <a:gridCol w="1139133">
                  <a:extLst>
                    <a:ext uri="{9D8B030D-6E8A-4147-A177-3AD203B41FA5}">
                      <a16:colId xmlns:a16="http://schemas.microsoft.com/office/drawing/2014/main" val="3042637690"/>
                    </a:ext>
                  </a:extLst>
                </a:gridCol>
                <a:gridCol w="1812889">
                  <a:extLst>
                    <a:ext uri="{9D8B030D-6E8A-4147-A177-3AD203B41FA5}">
                      <a16:colId xmlns:a16="http://schemas.microsoft.com/office/drawing/2014/main" val="1587574322"/>
                    </a:ext>
                  </a:extLst>
                </a:gridCol>
                <a:gridCol w="1378737">
                  <a:extLst>
                    <a:ext uri="{9D8B030D-6E8A-4147-A177-3AD203B41FA5}">
                      <a16:colId xmlns:a16="http://schemas.microsoft.com/office/drawing/2014/main" val="663365391"/>
                    </a:ext>
                  </a:extLst>
                </a:gridCol>
              </a:tblGrid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Name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Age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Previous country</a:t>
                      </a:r>
                    </a:p>
                    <a:p>
                      <a:r>
                        <a:rPr lang="en-AU" sz="1400" dirty="0"/>
                        <a:t>of residence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Most recent</a:t>
                      </a:r>
                      <a:br>
                        <a:rPr lang="en-AU" sz="1400" dirty="0"/>
                      </a:br>
                      <a:r>
                        <a:rPr lang="en-AU" sz="1400" dirty="0"/>
                        <a:t>date of entry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Current address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dirty="0"/>
                        <a:t>IP address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1872464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#0923485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34</a:t>
                      </a:r>
                    </a:p>
                    <a:p>
                      <a:r>
                        <a:rPr lang="en-AU" sz="1400" dirty="0"/>
                        <a:t>30-39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Japan</a:t>
                      </a:r>
                    </a:p>
                    <a:p>
                      <a:r>
                        <a:rPr lang="en-AU" sz="1400" strike="noStrike" dirty="0"/>
                        <a:t>Asia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2020-01-12</a:t>
                      </a:r>
                    </a:p>
                    <a:p>
                      <a:r>
                        <a:rPr lang="en-AU" sz="1400" strike="noStrike" dirty="0"/>
                        <a:t>2020-01-13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 Green St, </a:t>
                      </a:r>
                      <a:r>
                        <a:rPr lang="en-AU" sz="1400" dirty="0"/>
                        <a:t>Bundoora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140.134.209.234</a:t>
                      </a:r>
                    </a:p>
                    <a:p>
                      <a:r>
                        <a:rPr lang="en-AU" sz="1400" strike="noStrike" dirty="0"/>
                        <a:t>140.134.209.***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47253047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#6506544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60</a:t>
                      </a:r>
                    </a:p>
                    <a:p>
                      <a:r>
                        <a:rPr lang="en-AU" sz="1400" dirty="0"/>
                        <a:t>60-69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Russia</a:t>
                      </a:r>
                    </a:p>
                    <a:p>
                      <a:r>
                        <a:rPr lang="en-AU" sz="1400" strike="noStrike" dirty="0"/>
                        <a:t>Asia</a:t>
                      </a:r>
                      <a:endParaRPr lang="en-AU" sz="1400" strike="sngStrike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2018-04-06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2018-04-06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 Gold Rd, </a:t>
                      </a:r>
                      <a:r>
                        <a:rPr lang="en-AU" sz="1400" kern="1200" dirty="0">
                          <a:effectLst/>
                        </a:rPr>
                        <a:t>Gardenvale</a:t>
                      </a:r>
                      <a:endParaRPr lang="en-A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111.040.280.616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111.040.280.***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11207890"/>
                  </a:ext>
                </a:extLst>
              </a:tr>
              <a:tr h="541425">
                <a:tc>
                  <a:txBody>
                    <a:bodyPr/>
                    <a:lstStyle/>
                    <a:p>
                      <a:r>
                        <a:rPr lang="en-AU" sz="1400" dirty="0"/>
                        <a:t>#6745859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59</a:t>
                      </a:r>
                    </a:p>
                    <a:p>
                      <a:r>
                        <a:rPr lang="en-AU" sz="1400" dirty="0"/>
                        <a:t>50-59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Peru</a:t>
                      </a:r>
                    </a:p>
                    <a:p>
                      <a:r>
                        <a:rPr lang="en-AU" sz="1400" strike="noStrike" dirty="0"/>
                        <a:t>S. America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2019-12-24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2019-12-22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3 Blue Dr, </a:t>
                      </a:r>
                      <a:r>
                        <a:rPr lang="en-AU" sz="1400" dirty="0"/>
                        <a:t>St Kilda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AU" sz="1400" strike="sngStrike" dirty="0"/>
                        <a:t>065.968.234.185</a:t>
                      </a:r>
                      <a:endParaRPr lang="en-AU" sz="1400" strike="noStrike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strike="noStrike" dirty="0"/>
                        <a:t>065.968.234.***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455473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36C6864-CC6C-4B5B-AE92-5671C2C2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Deidentification considerations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D2F10C-F406-4027-994B-32D8F271DAEE}"/>
              </a:ext>
            </a:extLst>
          </p:cNvPr>
          <p:cNvSpPr txBox="1"/>
          <p:nvPr/>
        </p:nvSpPr>
        <p:spPr>
          <a:xfrm>
            <a:off x="0" y="470880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476" lvl="1" indent="-241294" defTabSz="8524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</a:pPr>
            <a:r>
              <a:rPr lang="en-A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E.g. Age: 	Would random noise preserve the data structure better (continuous vs categorical)</a:t>
            </a:r>
          </a:p>
          <a:p>
            <a:pPr marL="471476" lvl="1" indent="-241294" defTabSz="8524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</a:pPr>
            <a:r>
              <a:rPr lang="en-A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E.g. Country: 	Does large grouping lose too much information or predicted uses by others?</a:t>
            </a:r>
          </a:p>
          <a:p>
            <a:pPr marL="471476" lvl="1" indent="-241294" defTabSz="8524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</a:pPr>
            <a:r>
              <a:rPr lang="en-A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E.g. Entry date: 	Is there enough noise? Consider the standard deviation of your data. </a:t>
            </a:r>
          </a:p>
          <a:p>
            <a:pPr marL="471476" lvl="1" indent="-241294" defTabSz="8524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</a:pPr>
            <a:r>
              <a:rPr lang="en-A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E.g. Address: 	Group size variation? Gardenvale only has 900 ppl but Bundoora has 29,000</a:t>
            </a:r>
          </a:p>
          <a:p>
            <a:pPr marL="471476" lvl="1" indent="-241294" defTabSz="852488" eaLnBrk="1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</a:pPr>
            <a:r>
              <a:rPr lang="en-AU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E.g. IP :	Does this type of de-identification prevent reversal (including if combined with other data)?</a:t>
            </a:r>
          </a:p>
        </p:txBody>
      </p:sp>
    </p:spTree>
    <p:extLst>
      <p:ext uri="{BB962C8B-B14F-4D97-AF65-F5344CB8AC3E}">
        <p14:creationId xmlns:p14="http://schemas.microsoft.com/office/powerpoint/2010/main" val="5952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EB1D-DE29-4EF2-B9B8-9E3D95CDF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Sharing metadata only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58D48-FA5E-4D63-A30E-BB039F676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40125"/>
            <a:ext cx="8247084" cy="4505087"/>
          </a:xfrm>
        </p:spPr>
        <p:txBody>
          <a:bodyPr/>
          <a:lstStyle/>
          <a:p>
            <a:r>
              <a:rPr lang="en-AU" sz="1800" dirty="0"/>
              <a:t>Perhaps the dataset is so sensitive that de-identification cannot be performed without making the whole thing meaningless (e.g. unstructured data).</a:t>
            </a:r>
          </a:p>
          <a:p>
            <a:r>
              <a:rPr lang="en-AU" sz="1800" dirty="0"/>
              <a:t>Summarise what the dataset contains, and whether/how to apply for access</a:t>
            </a:r>
          </a:p>
          <a:p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9526A27-2F85-4E98-B9BC-BDB07AFC1A9D}"/>
              </a:ext>
            </a:extLst>
          </p:cNvPr>
          <p:cNvSpPr txBox="1">
            <a:spLocks/>
          </p:cNvSpPr>
          <p:nvPr/>
        </p:nvSpPr>
        <p:spPr bwMode="auto">
          <a:xfrm>
            <a:off x="628650" y="3246676"/>
            <a:ext cx="2724668" cy="314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800" dirty="0"/>
              <a:t>Data fields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Age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Previous country of residence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Most recent date of entry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Current address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IP address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8C9C082-3F7C-4A36-B7F9-D76C2458F27C}"/>
              </a:ext>
            </a:extLst>
          </p:cNvPr>
          <p:cNvSpPr txBox="1">
            <a:spLocks/>
          </p:cNvSpPr>
          <p:nvPr/>
        </p:nvSpPr>
        <p:spPr bwMode="auto">
          <a:xfrm>
            <a:off x="3209666" y="3246676"/>
            <a:ext cx="2724668" cy="314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800" dirty="0"/>
              <a:t>Data description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1500 entries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Collected during 2018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Inclusion criteria of XYZ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C102366-89C7-49E2-8ECB-BD138B48717C}"/>
              </a:ext>
            </a:extLst>
          </p:cNvPr>
          <p:cNvSpPr txBox="1">
            <a:spLocks/>
          </p:cNvSpPr>
          <p:nvPr/>
        </p:nvSpPr>
        <p:spPr bwMode="auto">
          <a:xfrm>
            <a:off x="5934334" y="3246676"/>
            <a:ext cx="2724668" cy="314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en-US" sz="1800" dirty="0"/>
              <a:t>Procedure for accessing raw data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Contact authors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Describe intended usage</a:t>
            </a:r>
          </a:p>
          <a:p>
            <a:pPr lvl="1">
              <a:spcAft>
                <a:spcPts val="0"/>
              </a:spcAft>
            </a:pPr>
            <a:r>
              <a:rPr lang="en-US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May be forwarded to LTU ethics committee for approval?</a:t>
            </a:r>
          </a:p>
          <a:p>
            <a:pPr lvl="1">
              <a:spcAft>
                <a:spcPts val="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31964438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3907 LTU PPT Template - DOM - Standard FA v1" id="{0E74AA78-62A4-4530-916A-92357E89C469}" vid="{D86BC54E-B6DD-4A70-9979-1319441949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</Template>
  <TotalTime>637</TotalTime>
  <Words>1121</Words>
  <Application>Microsoft Office PowerPoint</Application>
  <PresentationFormat>On-screen Show (4:3)</PresentationFormat>
  <Paragraphs>268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Roboto Condensed</vt:lpstr>
      <vt:lpstr>Roboto</vt:lpstr>
      <vt:lpstr>Arial</vt:lpstr>
      <vt:lpstr>Wingdings 2</vt:lpstr>
      <vt:lpstr>Calibri Light</vt:lpstr>
      <vt:lpstr>Title + Content</vt:lpstr>
      <vt:lpstr>PowerPoint Presentation</vt:lpstr>
      <vt:lpstr>Talk outline as a decision chart</vt:lpstr>
      <vt:lpstr>Openness vs sensitivity</vt:lpstr>
      <vt:lpstr>PowerPoint Presentation</vt:lpstr>
      <vt:lpstr>PowerPoint Presentation</vt:lpstr>
      <vt:lpstr>Anonymisation may not be enough</vt:lpstr>
      <vt:lpstr>Deidentification methods</vt:lpstr>
      <vt:lpstr>Deidentification considerations</vt:lpstr>
      <vt:lpstr>Sharing metadata only</vt:lpstr>
      <vt:lpstr>Judgement calls &amp; transparency</vt:lpstr>
      <vt:lpstr>PowerPoint Presentation</vt:lpstr>
    </vt:vector>
  </TitlesOfParts>
  <Company>La Trobe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Buttery</dc:creator>
  <cp:keywords>Generic with AKoC Branding</cp:keywords>
  <cp:lastModifiedBy>Thomas Shafee</cp:lastModifiedBy>
  <cp:revision>87</cp:revision>
  <cp:lastPrinted>2017-06-21T02:26:54Z</cp:lastPrinted>
  <dcterms:created xsi:type="dcterms:W3CDTF">2020-06-29T04:30:48Z</dcterms:created>
  <dcterms:modified xsi:type="dcterms:W3CDTF">2020-07-28T03:38:27Z</dcterms:modified>
</cp:coreProperties>
</file>