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358" autoAdjust="0"/>
  </p:normalViewPr>
  <p:slideViewPr>
    <p:cSldViewPr>
      <p:cViewPr>
        <p:scale>
          <a:sx n="101" d="100"/>
          <a:sy n="101" d="100"/>
        </p:scale>
        <p:origin x="-124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6A66A-B201-4FF7-9843-29B76EFA96BA}" type="datetimeFigureOut">
              <a:rPr lang="en-AU" smtClean="0"/>
              <a:t>3/12/2012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40989-98CF-4DB2-BE08-5E51077969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313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40989-98CF-4DB2-BE08-5E510779699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8162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32A7-CCC6-4318-B977-84E2092DA24D}" type="datetime1">
              <a:rPr lang="en-AU" smtClean="0"/>
              <a:t>3/12/2012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0793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D1C4-6A95-4EE6-95E7-74D32EDCE0DD}" type="datetime1">
              <a:rPr lang="en-AU" smtClean="0"/>
              <a:t>3/12/2012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240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D849-DD46-40AC-86FC-56F4FE81D802}" type="datetime1">
              <a:rPr lang="en-AU" smtClean="0"/>
              <a:t>3/12/2012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219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0BBF-917D-4925-968E-61E2D77CD634}" type="datetime1">
              <a:rPr lang="en-AU" smtClean="0"/>
              <a:t>3/12/2012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275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1B31-0643-43F3-AA4E-63DA956EFE0B}" type="datetime1">
              <a:rPr lang="en-AU" smtClean="0"/>
              <a:t>3/12/2012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3893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3F90-BB3B-4630-8863-8F5F29D48051}" type="datetime1">
              <a:rPr lang="en-AU" smtClean="0"/>
              <a:t>3/12/2012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569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C53D-F13F-4A80-B96D-20E38566F3FC}" type="datetime1">
              <a:rPr lang="en-AU" smtClean="0"/>
              <a:t>3/12/2012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4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182F-8ABD-4816-82D4-871177CF86D5}" type="datetime1">
              <a:rPr lang="en-AU" smtClean="0"/>
              <a:t>3/12/2012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3128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B7EC-C4D4-49BE-A6EA-7F140B3744FA}" type="datetime1">
              <a:rPr lang="en-AU" smtClean="0"/>
              <a:t>3/12/2012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492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0A6D-81F7-4C5D-AF4E-8A62CEBD3753}" type="datetime1">
              <a:rPr lang="en-AU" smtClean="0"/>
              <a:t>3/12/2012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020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267B-988A-450C-BA42-D62AD4E10B72}" type="datetime1">
              <a:rPr lang="en-AU" smtClean="0"/>
              <a:t>3/12/2012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238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74A10-744C-4576-AF15-1CE1F54B99A2}" type="datetime1">
              <a:rPr lang="en-AU" smtClean="0"/>
              <a:t>3/12/2012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smtClean="0"/>
              <a:t>Title of the Paper First  Author Name (First, Last); Second Author Name etc  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46B4C-A492-4FCC-BC3A-8FD455D2E79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891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3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0236" y="6165304"/>
            <a:ext cx="5688148" cy="556171"/>
          </a:xfrm>
        </p:spPr>
        <p:txBody>
          <a:bodyPr/>
          <a:lstStyle/>
          <a:p>
            <a:r>
              <a:rPr lang="en-AU" b="1" dirty="0">
                <a:solidFill>
                  <a:srgbClr val="FF0000"/>
                </a:solidFill>
              </a:rPr>
              <a:t>Where do engineering students really get their information? : using reference list analysis to improve information literacy </a:t>
            </a:r>
            <a:r>
              <a:rPr lang="en-AU" b="1" dirty="0" smtClean="0">
                <a:solidFill>
                  <a:srgbClr val="FF0000"/>
                </a:solidFill>
              </a:rPr>
              <a:t>programs</a:t>
            </a:r>
          </a:p>
          <a:p>
            <a:r>
              <a:rPr lang="en-AU" dirty="0">
                <a:solidFill>
                  <a:srgbClr val="FF0000"/>
                </a:solidFill>
              </a:rPr>
              <a:t>Clayton Bolitho and Niall O'Luanaigh</a:t>
            </a:r>
            <a:r>
              <a:rPr lang="x-none">
                <a:solidFill>
                  <a:srgbClr val="FF0000"/>
                </a:solidFill>
              </a:rPr>
              <a:t> 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>
                <a:solidFill>
                  <a:srgbClr val="FF0000"/>
                </a:solidFill>
              </a:rPr>
              <a:t>1</a:t>
            </a:fld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90" y="6237312"/>
            <a:ext cx="557539" cy="49401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611559" y="1700808"/>
            <a:ext cx="7160841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2400" dirty="0" smtClean="0">
                <a:solidFill>
                  <a:schemeClr val="tx1"/>
                </a:solidFill>
              </a:rPr>
              <a:t>Information overload is a common problem for today’s students…</a:t>
            </a:r>
          </a:p>
          <a:p>
            <a:pPr algn="l"/>
            <a:endParaRPr lang="en-AU" sz="2400" dirty="0">
              <a:solidFill>
                <a:schemeClr val="tx1"/>
              </a:solidFill>
            </a:endParaRPr>
          </a:p>
          <a:p>
            <a:pPr algn="l"/>
            <a:r>
              <a:rPr lang="en-AU" sz="2400" dirty="0" smtClean="0">
                <a:solidFill>
                  <a:schemeClr val="tx1"/>
                </a:solidFill>
              </a:rPr>
              <a:t>Where do engineering students find information??</a:t>
            </a:r>
          </a:p>
          <a:p>
            <a:pPr algn="l"/>
            <a:endParaRPr lang="en-AU" sz="2400" dirty="0" smtClean="0">
              <a:solidFill>
                <a:schemeClr val="tx1"/>
              </a:solidFill>
            </a:endParaRPr>
          </a:p>
          <a:p>
            <a:pPr algn="l"/>
            <a:r>
              <a:rPr lang="en-AU" sz="2400" dirty="0" smtClean="0">
                <a:solidFill>
                  <a:schemeClr val="tx1"/>
                </a:solidFill>
              </a:rPr>
              <a:t>What role does Google/the free internet play?</a:t>
            </a:r>
          </a:p>
          <a:p>
            <a:pPr algn="l"/>
            <a:r>
              <a:rPr lang="en-AU" sz="2400" dirty="0" smtClean="0">
                <a:solidFill>
                  <a:schemeClr val="tx1"/>
                </a:solidFill>
              </a:rPr>
              <a:t>What role does the academic library play?</a:t>
            </a:r>
          </a:p>
          <a:p>
            <a:pPr algn="l"/>
            <a:endParaRPr lang="en-AU" sz="2000" dirty="0" smtClean="0"/>
          </a:p>
          <a:p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843" y="3717032"/>
            <a:ext cx="1733550" cy="1733550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ctrTitle"/>
          </p:nvPr>
        </p:nvSpPr>
        <p:spPr>
          <a:xfrm>
            <a:off x="611559" y="196999"/>
            <a:ext cx="7772400" cy="1470025"/>
          </a:xfrm>
        </p:spPr>
        <p:txBody>
          <a:bodyPr/>
          <a:lstStyle/>
          <a:p>
            <a:r>
              <a:rPr lang="en-AU" dirty="0" smtClean="0"/>
              <a:t>Problem Addressed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332656"/>
            <a:ext cx="8136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solidFill>
                  <a:srgbClr val="FF0000"/>
                </a:solidFill>
                <a:effectLst/>
              </a:rPr>
              <a:t>2012 Australasian Association for Engineering Education (</a:t>
            </a:r>
            <a:r>
              <a:rPr lang="en-AU" sz="1200" b="1" dirty="0" err="1" smtClean="0">
                <a:solidFill>
                  <a:srgbClr val="FF0000"/>
                </a:solidFill>
                <a:effectLst/>
              </a:rPr>
              <a:t>AAEE</a:t>
            </a:r>
            <a:r>
              <a:rPr lang="en-AU" sz="1200" b="1" dirty="0" smtClean="0">
                <a:solidFill>
                  <a:srgbClr val="FF0000"/>
                </a:solidFill>
                <a:effectLst/>
              </a:rPr>
              <a:t>) Annual Conference  3rd - 5th December 2012</a:t>
            </a:r>
            <a:endParaRPr lang="en-AU" sz="12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6237313"/>
            <a:ext cx="144064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44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Actions Taken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AU" sz="2400" dirty="0" smtClean="0"/>
              <a:t>3 Civil Engineering Group study projects were analysed:</a:t>
            </a:r>
          </a:p>
          <a:p>
            <a:pPr lvl="1"/>
            <a:r>
              <a:rPr lang="en-AU" sz="2400" dirty="0" smtClean="0"/>
              <a:t>2 first-year units (CIV1EP)</a:t>
            </a:r>
          </a:p>
          <a:p>
            <a:pPr lvl="1"/>
            <a:r>
              <a:rPr lang="en-AU" sz="2400" dirty="0" smtClean="0"/>
              <a:t>1 second-year unit (CIV2GR)</a:t>
            </a:r>
          </a:p>
          <a:p>
            <a:pPr lvl="1"/>
            <a:endParaRPr lang="en-AU" sz="2400" dirty="0" smtClean="0"/>
          </a:p>
          <a:p>
            <a:r>
              <a:rPr lang="en-AU" sz="2400" dirty="0" smtClean="0"/>
              <a:t>The students’ reference lists were obtained for each group</a:t>
            </a:r>
          </a:p>
          <a:p>
            <a:endParaRPr lang="en-AU" sz="2400" dirty="0" smtClean="0"/>
          </a:p>
          <a:p>
            <a:r>
              <a:rPr lang="en-AU" sz="2400" dirty="0" smtClean="0"/>
              <a:t>References were entered into EndNote</a:t>
            </a:r>
          </a:p>
          <a:p>
            <a:pPr marL="0" indent="0">
              <a:buNone/>
            </a:pPr>
            <a:r>
              <a:rPr lang="en-AU" sz="2400" dirty="0"/>
              <a:t> </a:t>
            </a:r>
            <a:r>
              <a:rPr lang="en-AU" sz="2400" dirty="0" smtClean="0"/>
              <a:t>    for analysis</a:t>
            </a:r>
          </a:p>
          <a:p>
            <a:endParaRPr lang="en-AU" sz="2400" dirty="0" smtClean="0"/>
          </a:p>
          <a:p>
            <a:r>
              <a:rPr lang="en-AU" sz="2400" dirty="0" smtClean="0"/>
              <a:t>Many references were difficult to trace</a:t>
            </a:r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>
                <a:solidFill>
                  <a:srgbClr val="FF0000"/>
                </a:solidFill>
              </a:rPr>
              <a:t>2</a:t>
            </a:fld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90" y="6237312"/>
            <a:ext cx="557539" cy="4940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332656"/>
            <a:ext cx="8136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solidFill>
                  <a:srgbClr val="FF0000"/>
                </a:solidFill>
                <a:effectLst/>
              </a:rPr>
              <a:t>2012 Australasian Association for Engineering Education (</a:t>
            </a:r>
            <a:r>
              <a:rPr lang="en-AU" sz="1200" b="1" dirty="0" err="1" smtClean="0">
                <a:solidFill>
                  <a:srgbClr val="FF0000"/>
                </a:solidFill>
                <a:effectLst/>
              </a:rPr>
              <a:t>AAEE</a:t>
            </a:r>
            <a:r>
              <a:rPr lang="en-AU" sz="1200" b="1" dirty="0" smtClean="0">
                <a:solidFill>
                  <a:srgbClr val="FF0000"/>
                </a:solidFill>
                <a:effectLst/>
              </a:rPr>
              <a:t>) Annual Conference  3rd - 5th December 2012</a:t>
            </a:r>
            <a:endParaRPr lang="en-AU" sz="1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0236" y="6165304"/>
            <a:ext cx="5688148" cy="556171"/>
          </a:xfrm>
        </p:spPr>
        <p:txBody>
          <a:bodyPr/>
          <a:lstStyle/>
          <a:p>
            <a:r>
              <a:rPr lang="en-AU" b="1" dirty="0">
                <a:solidFill>
                  <a:srgbClr val="FF0000"/>
                </a:solidFill>
              </a:rPr>
              <a:t>Where do engineering students really get their information? : using reference list analysis to improve information literacy </a:t>
            </a:r>
            <a:r>
              <a:rPr lang="en-AU" b="1" dirty="0" smtClean="0">
                <a:solidFill>
                  <a:srgbClr val="FF0000"/>
                </a:solidFill>
              </a:rPr>
              <a:t>programs</a:t>
            </a:r>
          </a:p>
          <a:p>
            <a:r>
              <a:rPr lang="en-AU" dirty="0">
                <a:solidFill>
                  <a:srgbClr val="FF0000"/>
                </a:solidFill>
              </a:rPr>
              <a:t>Clayton Bolitho and Niall O'Luanaigh</a:t>
            </a:r>
            <a:r>
              <a:rPr lang="x-none">
                <a:solidFill>
                  <a:srgbClr val="FF0000"/>
                </a:solidFill>
              </a:rPr>
              <a:t> 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480" y="3717032"/>
            <a:ext cx="3048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6237313"/>
            <a:ext cx="144064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78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Findings, impacts and outstanding issue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AU" sz="2000" dirty="0" smtClean="0"/>
          </a:p>
          <a:p>
            <a:endParaRPr lang="en-AU" sz="2000" dirty="0"/>
          </a:p>
          <a:p>
            <a:endParaRPr lang="en-AU" sz="2000" dirty="0" smtClean="0"/>
          </a:p>
          <a:p>
            <a:endParaRPr lang="en-AU" sz="2000" dirty="0"/>
          </a:p>
          <a:p>
            <a:endParaRPr lang="en-AU" sz="2000" dirty="0" smtClean="0"/>
          </a:p>
          <a:p>
            <a:endParaRPr lang="en-AU" sz="2000" dirty="0"/>
          </a:p>
          <a:p>
            <a:pPr marL="0" indent="0">
              <a:buNone/>
            </a:pPr>
            <a:r>
              <a:rPr lang="en-AU" sz="1800" dirty="0" smtClean="0"/>
              <a:t>Conclusion: Students generally prefer to search the ‘free web’ for information</a:t>
            </a:r>
          </a:p>
          <a:p>
            <a:endParaRPr lang="en-AU" sz="2000" dirty="0"/>
          </a:p>
          <a:p>
            <a:pPr marL="0" indent="0">
              <a:buNone/>
            </a:pPr>
            <a:r>
              <a:rPr lang="en-AU" sz="2000" u="sng" dirty="0" smtClean="0"/>
              <a:t>Questions</a:t>
            </a:r>
            <a:r>
              <a:rPr lang="en-AU" sz="2000" dirty="0" smtClean="0"/>
              <a:t>:</a:t>
            </a:r>
            <a:endParaRPr lang="en-AU" sz="2000" dirty="0"/>
          </a:p>
          <a:p>
            <a:r>
              <a:rPr lang="en-AU" sz="2000" dirty="0" smtClean="0"/>
              <a:t>How can students be encouraged to make better use of the library to find quality information in the ‘Google Age’?</a:t>
            </a:r>
          </a:p>
          <a:p>
            <a:r>
              <a:rPr lang="en-AU" sz="2000" dirty="0" smtClean="0"/>
              <a:t>Does it really matter?</a:t>
            </a:r>
            <a:endParaRPr lang="en-AU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46B4C-A492-4FCC-BC3A-8FD455D2E797}" type="slidenum">
              <a:rPr lang="en-AU" smtClean="0">
                <a:solidFill>
                  <a:srgbClr val="FF0000"/>
                </a:solidFill>
              </a:rPr>
              <a:t>3</a:t>
            </a:fld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90" y="6237312"/>
            <a:ext cx="557539" cy="4940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332656"/>
            <a:ext cx="8136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solidFill>
                  <a:srgbClr val="FF0000"/>
                </a:solidFill>
                <a:effectLst/>
              </a:rPr>
              <a:t>2012 Australasian Association for Engineering Education (</a:t>
            </a:r>
            <a:r>
              <a:rPr lang="en-AU" sz="1200" b="1" dirty="0" err="1" smtClean="0">
                <a:solidFill>
                  <a:srgbClr val="FF0000"/>
                </a:solidFill>
                <a:effectLst/>
              </a:rPr>
              <a:t>AAEE</a:t>
            </a:r>
            <a:r>
              <a:rPr lang="en-AU" sz="1200" b="1" dirty="0" smtClean="0">
                <a:solidFill>
                  <a:srgbClr val="FF0000"/>
                </a:solidFill>
                <a:effectLst/>
              </a:rPr>
              <a:t>) Annual Conference  3rd - 5th December 2012</a:t>
            </a:r>
            <a:endParaRPr lang="en-AU" sz="1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0236" y="6165304"/>
            <a:ext cx="5688148" cy="556171"/>
          </a:xfrm>
        </p:spPr>
        <p:txBody>
          <a:bodyPr/>
          <a:lstStyle/>
          <a:p>
            <a:r>
              <a:rPr lang="en-AU" b="1" dirty="0">
                <a:solidFill>
                  <a:srgbClr val="FF0000"/>
                </a:solidFill>
              </a:rPr>
              <a:t>Where do engineering students really get their information? : using reference list analysis to improve information literacy </a:t>
            </a:r>
            <a:r>
              <a:rPr lang="en-AU" b="1" dirty="0" smtClean="0">
                <a:solidFill>
                  <a:srgbClr val="FF0000"/>
                </a:solidFill>
              </a:rPr>
              <a:t>programs</a:t>
            </a:r>
          </a:p>
          <a:p>
            <a:r>
              <a:rPr lang="en-AU" dirty="0">
                <a:solidFill>
                  <a:srgbClr val="FF0000"/>
                </a:solidFill>
              </a:rPr>
              <a:t>Clayton Bolitho and Niall O'Luanaigh</a:t>
            </a:r>
            <a:r>
              <a:rPr lang="x-none">
                <a:solidFill>
                  <a:srgbClr val="FF0000"/>
                </a:solidFill>
              </a:rPr>
              <a:t> 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49" y="1768053"/>
            <a:ext cx="21240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68053"/>
            <a:ext cx="2009775" cy="20764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84313"/>
            <a:ext cx="2085975" cy="206692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72816"/>
            <a:ext cx="2247900" cy="2058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6237313"/>
            <a:ext cx="144064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50" y="1355688"/>
            <a:ext cx="612251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35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</TotalTime>
  <Words>255</Words>
  <Application>Microsoft Office PowerPoint</Application>
  <PresentationFormat>On-screen Show (4:3)</PresentationFormat>
  <Paragraphs>43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Problem Addressed</vt:lpstr>
      <vt:lpstr>Actions Taken</vt:lpstr>
      <vt:lpstr>Findings, impacts and outstanding issue</vt:lpstr>
    </vt:vector>
  </TitlesOfParts>
  <Company>RMIT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Jollands</dc:creator>
  <cp:lastModifiedBy>cwbolitho</cp:lastModifiedBy>
  <cp:revision>41</cp:revision>
  <dcterms:created xsi:type="dcterms:W3CDTF">2012-10-25T23:19:34Z</dcterms:created>
  <dcterms:modified xsi:type="dcterms:W3CDTF">2012-12-03T03:39:33Z</dcterms:modified>
</cp:coreProperties>
</file>