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44" r:id="rId3"/>
    <p:sldId id="309" r:id="rId4"/>
    <p:sldId id="405" r:id="rId5"/>
    <p:sldId id="345" r:id="rId6"/>
    <p:sldId id="388" r:id="rId7"/>
    <p:sldId id="393" r:id="rId8"/>
    <p:sldId id="394" r:id="rId9"/>
    <p:sldId id="396" r:id="rId10"/>
    <p:sldId id="395" r:id="rId11"/>
    <p:sldId id="402" r:id="rId12"/>
    <p:sldId id="413" r:id="rId13"/>
    <p:sldId id="267" r:id="rId14"/>
    <p:sldId id="265" r:id="rId15"/>
    <p:sldId id="266" r:id="rId16"/>
    <p:sldId id="258" r:id="rId17"/>
    <p:sldId id="391" r:id="rId18"/>
    <p:sldId id="403" r:id="rId19"/>
    <p:sldId id="404" r:id="rId20"/>
    <p:sldId id="397" r:id="rId21"/>
    <p:sldId id="398" r:id="rId22"/>
    <p:sldId id="399" r:id="rId23"/>
    <p:sldId id="400" r:id="rId24"/>
    <p:sldId id="401" r:id="rId25"/>
    <p:sldId id="264" r:id="rId26"/>
    <p:sldId id="259" r:id="rId27"/>
    <p:sldId id="260" r:id="rId28"/>
    <p:sldId id="261" r:id="rId29"/>
    <p:sldId id="406" r:id="rId30"/>
    <p:sldId id="407" r:id="rId31"/>
    <p:sldId id="408" r:id="rId32"/>
    <p:sldId id="409" r:id="rId33"/>
    <p:sldId id="410" r:id="rId34"/>
    <p:sldId id="412" r:id="rId35"/>
    <p:sldId id="411" r:id="rId36"/>
    <p:sldId id="262" r:id="rId37"/>
    <p:sldId id="26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2111"/>
    <a:srgbClr val="B7E7B7"/>
    <a:srgbClr val="6DD16D"/>
    <a:srgbClr val="39AD39"/>
    <a:srgbClr val="349C34"/>
    <a:srgbClr val="7FD77F"/>
    <a:srgbClr val="B1E5B1"/>
    <a:srgbClr val="E2F6E2"/>
    <a:srgbClr val="C5CEC3"/>
    <a:srgbClr val="71E6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94660"/>
  </p:normalViewPr>
  <p:slideViewPr>
    <p:cSldViewPr snapToGrid="0">
      <p:cViewPr varScale="1">
        <p:scale>
          <a:sx n="144" d="100"/>
          <a:sy n="144" d="100"/>
        </p:scale>
        <p:origin x="13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4EBF1D-D74A-4379-9E26-F2AC5D830906}" type="datetimeFigureOut">
              <a:rPr lang="en-AU" smtClean="0"/>
              <a:t>11/10/2020</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B52F54-B403-40A2-997F-42737CE12BA1}" type="slidenum">
              <a:rPr lang="en-AU" smtClean="0"/>
              <a:t>‹#›</a:t>
            </a:fld>
            <a:endParaRPr lang="en-AU"/>
          </a:p>
        </p:txBody>
      </p:sp>
    </p:spTree>
    <p:extLst>
      <p:ext uri="{BB962C8B-B14F-4D97-AF65-F5344CB8AC3E}">
        <p14:creationId xmlns:p14="http://schemas.microsoft.com/office/powerpoint/2010/main" val="1254571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geneticsunzipped.com/blog/2019/1/15/004-witness-the-fitnes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45201C0-303B-4105-8FB6-C953D839A9DA}" type="slidenum">
              <a:rPr lang="en-US" smtClean="0"/>
              <a:t>2</a:t>
            </a:fld>
            <a:endParaRPr lang="en-US" dirty="0"/>
          </a:p>
        </p:txBody>
      </p:sp>
    </p:spTree>
    <p:extLst>
      <p:ext uri="{BB962C8B-B14F-4D97-AF65-F5344CB8AC3E}">
        <p14:creationId xmlns:p14="http://schemas.microsoft.com/office/powerpoint/2010/main" val="372846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45201C0-303B-4105-8FB6-C953D839A9DA}" type="slidenum">
              <a:rPr lang="en-US" smtClean="0"/>
              <a:t>3</a:t>
            </a:fld>
            <a:endParaRPr lang="en-US" dirty="0"/>
          </a:p>
        </p:txBody>
      </p:sp>
    </p:spTree>
    <p:extLst>
      <p:ext uri="{BB962C8B-B14F-4D97-AF65-F5344CB8AC3E}">
        <p14:creationId xmlns:p14="http://schemas.microsoft.com/office/powerpoint/2010/main" val="1934633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By 2025, it is estimated that nearly 2 billion people worldwide will have had their DNA sequenced.</a:t>
            </a:r>
          </a:p>
          <a:p>
            <a:endParaRPr lang="en-GB" dirty="0"/>
          </a:p>
          <a:p>
            <a:r>
              <a:rPr lang="en-GB" dirty="0"/>
              <a:t>Of all data ever collected by humans over the entirety of human history, 90 percent of it was collected in the last two years and nearly all of that is genomic data.</a:t>
            </a:r>
          </a:p>
          <a:p>
            <a:endParaRPr lang="en-GB" dirty="0"/>
          </a:p>
          <a:p>
            <a:r>
              <a:rPr lang="en-AU" dirty="0">
                <a:hlinkClick r:id="rId3"/>
              </a:rPr>
              <a:t>https://geneticsunzipped.com/blog/2019/1/15/004-witness-the-fitness</a:t>
            </a:r>
            <a:endParaRPr lang="en-GB" dirty="0"/>
          </a:p>
        </p:txBody>
      </p:sp>
      <p:sp>
        <p:nvSpPr>
          <p:cNvPr id="4" name="Slide Number Placeholder 3"/>
          <p:cNvSpPr>
            <a:spLocks noGrp="1"/>
          </p:cNvSpPr>
          <p:nvPr>
            <p:ph type="sldNum" sz="quarter" idx="10"/>
          </p:nvPr>
        </p:nvSpPr>
        <p:spPr/>
        <p:txBody>
          <a:bodyPr/>
          <a:lstStyle/>
          <a:p>
            <a:fld id="{B45201C0-303B-4105-8FB6-C953D839A9DA}" type="slidenum">
              <a:rPr lang="en-US" smtClean="0"/>
              <a:t>6</a:t>
            </a:fld>
            <a:endParaRPr lang="en-US" dirty="0"/>
          </a:p>
        </p:txBody>
      </p:sp>
    </p:spTree>
    <p:extLst>
      <p:ext uri="{BB962C8B-B14F-4D97-AF65-F5344CB8AC3E}">
        <p14:creationId xmlns:p14="http://schemas.microsoft.com/office/powerpoint/2010/main" val="3885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29E7C-F119-4815-BE80-8A6040A4990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D69C2CE-278F-4EF4-9E4D-B8395019BA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CACFC7DF-572A-47FF-9D83-ED3E134B18E5}"/>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5" name="Footer Placeholder 4">
            <a:extLst>
              <a:ext uri="{FF2B5EF4-FFF2-40B4-BE49-F238E27FC236}">
                <a16:creationId xmlns:a16="http://schemas.microsoft.com/office/drawing/2014/main" id="{285968A6-E5F5-45C2-9B70-900E43EBCEE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032C186-6B88-4A18-AED1-F1A07EFC0E9D}"/>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1188897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E2245-7A74-4D32-BFDB-3C45F1EE4A6A}"/>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C4B2C35-72F2-42C5-B10D-9C3F7FFA1C8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38FE11E-248B-49FB-A906-FB9F6478D335}"/>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5" name="Footer Placeholder 4">
            <a:extLst>
              <a:ext uri="{FF2B5EF4-FFF2-40B4-BE49-F238E27FC236}">
                <a16:creationId xmlns:a16="http://schemas.microsoft.com/office/drawing/2014/main" id="{792CC8D0-05A9-44B8-B1F8-B9FEF9EC25F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D634FD4-40B3-444B-980F-36AF005BC560}"/>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2265675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E1D573-36C7-4493-BC3C-73B3FBDAB36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13D88892-F144-45FA-A1B3-9CF6A84073C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D8D2E46-8A28-433E-836E-65BD514AD012}"/>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5" name="Footer Placeholder 4">
            <a:extLst>
              <a:ext uri="{FF2B5EF4-FFF2-40B4-BE49-F238E27FC236}">
                <a16:creationId xmlns:a16="http://schemas.microsoft.com/office/drawing/2014/main" id="{264CA80F-47CB-44C7-A256-F17008A505E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054459F-B5FC-408D-B312-F5339B7932AB}"/>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2994902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Slide ">
    <p:spTree>
      <p:nvGrpSpPr>
        <p:cNvPr id="1" name=""/>
        <p:cNvGrpSpPr/>
        <p:nvPr/>
      </p:nvGrpSpPr>
      <p:grpSpPr>
        <a:xfrm>
          <a:off x="0" y="0"/>
          <a:ext cx="0" cy="0"/>
          <a:chOff x="0" y="0"/>
          <a:chExt cx="0" cy="0"/>
        </a:xfrm>
      </p:grpSpPr>
      <p:sp>
        <p:nvSpPr>
          <p:cNvPr id="2" name="Title 1"/>
          <p:cNvSpPr>
            <a:spLocks noGrp="1"/>
          </p:cNvSpPr>
          <p:nvPr>
            <p:ph type="title"/>
          </p:nvPr>
        </p:nvSpPr>
        <p:spPr>
          <a:xfrm>
            <a:off x="624418" y="431800"/>
            <a:ext cx="10944191" cy="836960"/>
          </a:xfrm>
        </p:spPr>
        <p:txBody>
          <a:bodyPr/>
          <a:lstStyle>
            <a:lvl1pPr>
              <a:defRPr/>
            </a:lvl1pPr>
          </a:lstStyle>
          <a:p>
            <a:r>
              <a:rPr lang="en-US"/>
              <a:t>Click to edit Master title style</a:t>
            </a:r>
            <a:endParaRPr lang="en-AU" dirty="0"/>
          </a:p>
        </p:txBody>
      </p:sp>
      <p:sp>
        <p:nvSpPr>
          <p:cNvPr id="4" name="Text Placeholder 2"/>
          <p:cNvSpPr>
            <a:spLocks noGrp="1"/>
          </p:cNvSpPr>
          <p:nvPr>
            <p:ph type="body" idx="1"/>
          </p:nvPr>
        </p:nvSpPr>
        <p:spPr bwMode="auto">
          <a:xfrm>
            <a:off x="624418" y="1624996"/>
            <a:ext cx="10944191"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0816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AEB4B-ABA5-4955-A195-3CD6EA59A06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26B1D80D-1C9B-49E9-84EA-B17BEB8F55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88B2929-BEC4-4900-9CD4-0A967C0AC44B}"/>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5" name="Footer Placeholder 4">
            <a:extLst>
              <a:ext uri="{FF2B5EF4-FFF2-40B4-BE49-F238E27FC236}">
                <a16:creationId xmlns:a16="http://schemas.microsoft.com/office/drawing/2014/main" id="{E6E7809B-5D7F-4BE2-B325-DB357A4FC9B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FD019DC-EECA-4C5E-A4E3-CB9E5549B16C}"/>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570879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F9F8F-1863-4AEA-BA30-1779FDDCD2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0882948E-9D8A-4627-A427-7AD0D95312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B02643B-AF68-4F3E-8392-E358F18B8EE1}"/>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5" name="Footer Placeholder 4">
            <a:extLst>
              <a:ext uri="{FF2B5EF4-FFF2-40B4-BE49-F238E27FC236}">
                <a16:creationId xmlns:a16="http://schemas.microsoft.com/office/drawing/2014/main" id="{7C950BF5-0D84-411E-BA89-DD5E01B929A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AB80DBB-533B-449A-83D3-691241A0CFBD}"/>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3291908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9FC0D-F87E-4535-B5B2-78267448ECA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7B9EDE5C-6134-4D41-A63D-AE8E95827A2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BBF7B5BB-CD1A-4186-B3C2-E8F8D639F55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6AFDD38-4D59-4F7D-907F-E33A9CDCE46F}"/>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6" name="Footer Placeholder 5">
            <a:extLst>
              <a:ext uri="{FF2B5EF4-FFF2-40B4-BE49-F238E27FC236}">
                <a16:creationId xmlns:a16="http://schemas.microsoft.com/office/drawing/2014/main" id="{6A880A46-5179-4B38-9B17-F2067CC208E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6D30AA5-E2DA-4069-B1BA-B00479FBCAF3}"/>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1197938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B11CA-1047-4669-B5DC-D6B6919A740F}"/>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564F76A-F30D-4336-B6DF-F05DBE3461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B05D7C-22E1-48B5-9ECA-C45D492F2F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6374076C-5102-46D7-9D1F-83BDFFFC19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CBCC0C2-E1C7-42D5-ABAE-ADB465DA339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34327C39-89AB-4498-850A-8D5938CEF2E2}"/>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8" name="Footer Placeholder 7">
            <a:extLst>
              <a:ext uri="{FF2B5EF4-FFF2-40B4-BE49-F238E27FC236}">
                <a16:creationId xmlns:a16="http://schemas.microsoft.com/office/drawing/2014/main" id="{B51DBA47-DD71-4EC2-A104-19903E85310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CEBF721-B2B9-4C33-9E6F-30F8D5082401}"/>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1952999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17739-AE75-4BA3-8EAA-480028D590C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94DC1EC2-2D69-448C-B1BB-EE5B0B1BEDF5}"/>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4" name="Footer Placeholder 3">
            <a:extLst>
              <a:ext uri="{FF2B5EF4-FFF2-40B4-BE49-F238E27FC236}">
                <a16:creationId xmlns:a16="http://schemas.microsoft.com/office/drawing/2014/main" id="{EAA1056C-242A-49C9-A5D7-485B32D7913F}"/>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624823A8-E6A4-4BF4-A55F-4249D8BD0EED}"/>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933953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C30076-D81F-40AA-94F1-800945C04904}"/>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3" name="Footer Placeholder 2">
            <a:extLst>
              <a:ext uri="{FF2B5EF4-FFF2-40B4-BE49-F238E27FC236}">
                <a16:creationId xmlns:a16="http://schemas.microsoft.com/office/drawing/2014/main" id="{912E2FEE-B534-423D-89EC-5E05D86E87C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71E1FB63-F2E0-4795-A2A1-69CC4C19DEAD}"/>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467476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06863-C9EB-423A-8071-B5FC046B8E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8E7A721-D7E0-4682-A7B2-998E05CF51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CFF4D5A5-F53F-431E-B649-3DB27D699D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120569-C3AC-4FC8-A7DA-7AB3A58B9B1F}"/>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6" name="Footer Placeholder 5">
            <a:extLst>
              <a:ext uri="{FF2B5EF4-FFF2-40B4-BE49-F238E27FC236}">
                <a16:creationId xmlns:a16="http://schemas.microsoft.com/office/drawing/2014/main" id="{7191C734-A92B-4B98-9A43-F55720ED5EA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54DC58D-C6C5-4A40-88CB-781DC39972B7}"/>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3514771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6AF9D-BD2C-4587-BF70-3F83EAA4DC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BFD85830-39F3-42DD-B57F-D07DA5209B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097F9F91-EED9-458E-BECF-45FBEE037F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CFAC4F-5ACD-442D-AAE5-359ECA29C9E1}"/>
              </a:ext>
            </a:extLst>
          </p:cNvPr>
          <p:cNvSpPr>
            <a:spLocks noGrp="1"/>
          </p:cNvSpPr>
          <p:nvPr>
            <p:ph type="dt" sz="half" idx="10"/>
          </p:nvPr>
        </p:nvSpPr>
        <p:spPr/>
        <p:txBody>
          <a:bodyPr/>
          <a:lstStyle/>
          <a:p>
            <a:fld id="{11195EF6-8424-4FC7-A504-1559A90B541E}" type="datetimeFigureOut">
              <a:rPr lang="en-AU" smtClean="0"/>
              <a:t>11/10/2020</a:t>
            </a:fld>
            <a:endParaRPr lang="en-AU"/>
          </a:p>
        </p:txBody>
      </p:sp>
      <p:sp>
        <p:nvSpPr>
          <p:cNvPr id="6" name="Footer Placeholder 5">
            <a:extLst>
              <a:ext uri="{FF2B5EF4-FFF2-40B4-BE49-F238E27FC236}">
                <a16:creationId xmlns:a16="http://schemas.microsoft.com/office/drawing/2014/main" id="{8F733069-5BF0-44BC-B8C7-AC4BBD4928F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E0B5312-65DD-439E-A268-EA75FF8174DB}"/>
              </a:ext>
            </a:extLst>
          </p:cNvPr>
          <p:cNvSpPr>
            <a:spLocks noGrp="1"/>
          </p:cNvSpPr>
          <p:nvPr>
            <p:ph type="sldNum" sz="quarter" idx="12"/>
          </p:nvPr>
        </p:nvSpPr>
        <p:spPr/>
        <p:txBody>
          <a:bodyPr/>
          <a:lstStyle/>
          <a:p>
            <a:fld id="{9F1CD175-B398-4A8D-923E-4C030663C2B4}" type="slidenum">
              <a:rPr lang="en-AU" smtClean="0"/>
              <a:t>‹#›</a:t>
            </a:fld>
            <a:endParaRPr lang="en-AU"/>
          </a:p>
        </p:txBody>
      </p:sp>
    </p:spTree>
    <p:extLst>
      <p:ext uri="{BB962C8B-B14F-4D97-AF65-F5344CB8AC3E}">
        <p14:creationId xmlns:p14="http://schemas.microsoft.com/office/powerpoint/2010/main" val="163170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D4DEDE-67C1-4B36-A43D-BC43BF5DD1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2816813-150F-405E-9BB3-A0EB39D749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DA34B1A-D696-4014-97DA-B87680A2DC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195EF6-8424-4FC7-A504-1559A90B541E}" type="datetimeFigureOut">
              <a:rPr lang="en-AU" smtClean="0"/>
              <a:t>11/10/2020</a:t>
            </a:fld>
            <a:endParaRPr lang="en-AU"/>
          </a:p>
        </p:txBody>
      </p:sp>
      <p:sp>
        <p:nvSpPr>
          <p:cNvPr id="5" name="Footer Placeholder 4">
            <a:extLst>
              <a:ext uri="{FF2B5EF4-FFF2-40B4-BE49-F238E27FC236}">
                <a16:creationId xmlns:a16="http://schemas.microsoft.com/office/drawing/2014/main" id="{246D6616-FA68-421C-B5B3-9A1FD72FAA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E962748F-C122-47AB-B7FA-21A6C20FCA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1CD175-B398-4A8D-923E-4C030663C2B4}" type="slidenum">
              <a:rPr lang="en-AU" smtClean="0"/>
              <a:t>‹#›</a:t>
            </a:fld>
            <a:endParaRPr lang="en-AU"/>
          </a:p>
        </p:txBody>
      </p:sp>
    </p:spTree>
    <p:extLst>
      <p:ext uri="{BB962C8B-B14F-4D97-AF65-F5344CB8AC3E}">
        <p14:creationId xmlns:p14="http://schemas.microsoft.com/office/powerpoint/2010/main" val="3057580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doi.org/10.3389/fpubh.2019.00079"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6B95BA4-7548-4182-8695-CAB740EFAA46}"/>
              </a:ext>
            </a:extLst>
          </p:cNvPr>
          <p:cNvSpPr/>
          <p:nvPr/>
        </p:nvSpPr>
        <p:spPr>
          <a:xfrm>
            <a:off x="0" y="0"/>
            <a:ext cx="12263718" cy="6858000"/>
          </a:xfrm>
          <a:prstGeom prst="rect">
            <a:avLst/>
          </a:prstGeom>
          <a:solidFill>
            <a:srgbClr val="E5211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a:extLst>
              <a:ext uri="{FF2B5EF4-FFF2-40B4-BE49-F238E27FC236}">
                <a16:creationId xmlns:a16="http://schemas.microsoft.com/office/drawing/2014/main" id="{D057F774-16A6-428F-9CCF-BEA4330C121D}"/>
              </a:ext>
            </a:extLst>
          </p:cNvPr>
          <p:cNvPicPr>
            <a:picLocks noChangeAspect="1"/>
          </p:cNvPicPr>
          <p:nvPr/>
        </p:nvPicPr>
        <p:blipFill rotWithShape="1">
          <a:blip r:embed="rId2"/>
          <a:srcRect l="3548" t="12271" r="422" b="28737"/>
          <a:stretch/>
        </p:blipFill>
        <p:spPr>
          <a:xfrm>
            <a:off x="1779532" y="520450"/>
            <a:ext cx="8843446" cy="4117432"/>
          </a:xfrm>
          <a:prstGeom prst="rect">
            <a:avLst/>
          </a:prstGeom>
        </p:spPr>
      </p:pic>
      <p:pic>
        <p:nvPicPr>
          <p:cNvPr id="9" name="Picture 8">
            <a:extLst>
              <a:ext uri="{FF2B5EF4-FFF2-40B4-BE49-F238E27FC236}">
                <a16:creationId xmlns:a16="http://schemas.microsoft.com/office/drawing/2014/main" id="{E631123E-22D8-4110-9D4F-B50A95EC8BDA}"/>
              </a:ext>
            </a:extLst>
          </p:cNvPr>
          <p:cNvPicPr>
            <a:picLocks noChangeAspect="1"/>
          </p:cNvPicPr>
          <p:nvPr/>
        </p:nvPicPr>
        <p:blipFill rotWithShape="1">
          <a:blip r:embed="rId2"/>
          <a:srcRect l="8941" t="67304" r="1422" b="5039"/>
          <a:stretch/>
        </p:blipFill>
        <p:spPr>
          <a:xfrm>
            <a:off x="2440593" y="2348494"/>
            <a:ext cx="8254747" cy="1930340"/>
          </a:xfrm>
          <a:prstGeom prst="rect">
            <a:avLst/>
          </a:prstGeom>
        </p:spPr>
      </p:pic>
      <p:sp>
        <p:nvSpPr>
          <p:cNvPr id="4" name="TextBox 3">
            <a:extLst>
              <a:ext uri="{FF2B5EF4-FFF2-40B4-BE49-F238E27FC236}">
                <a16:creationId xmlns:a16="http://schemas.microsoft.com/office/drawing/2014/main" id="{FC74A22A-00AB-4EB9-91D6-BF201E81C283}"/>
              </a:ext>
            </a:extLst>
          </p:cNvPr>
          <p:cNvSpPr txBox="1"/>
          <p:nvPr/>
        </p:nvSpPr>
        <p:spPr>
          <a:xfrm>
            <a:off x="0" y="4278834"/>
            <a:ext cx="12263718" cy="338554"/>
          </a:xfrm>
          <a:prstGeom prst="rect">
            <a:avLst/>
          </a:prstGeom>
          <a:noFill/>
        </p:spPr>
        <p:txBody>
          <a:bodyPr wrap="square" rtlCol="0">
            <a:spAutoFit/>
          </a:bodyPr>
          <a:lstStyle/>
          <a:p>
            <a:pPr algn="ctr"/>
            <a:r>
              <a:rPr lang="en-GB" sz="1600" dirty="0">
                <a:solidFill>
                  <a:schemeClr val="bg1"/>
                </a:solidFill>
                <a:latin typeface="Source Sans Pro" panose="020B0503030403020204" pitchFamily="34" charset="0"/>
                <a:ea typeface="Source Sans Pro" panose="020B0503030403020204" pitchFamily="34" charset="0"/>
              </a:rPr>
              <a:t>Presentation – October 13</a:t>
            </a:r>
            <a:r>
              <a:rPr lang="en-GB" sz="1600" baseline="30000" dirty="0">
                <a:solidFill>
                  <a:schemeClr val="bg1"/>
                </a:solidFill>
                <a:latin typeface="Source Sans Pro" panose="020B0503030403020204" pitchFamily="34" charset="0"/>
                <a:ea typeface="Source Sans Pro" panose="020B0503030403020204" pitchFamily="34" charset="0"/>
              </a:rPr>
              <a:t>th</a:t>
            </a:r>
            <a:r>
              <a:rPr lang="en-GB" sz="1600" dirty="0">
                <a:solidFill>
                  <a:schemeClr val="bg1"/>
                </a:solidFill>
                <a:latin typeface="Source Sans Pro" panose="020B0503030403020204" pitchFamily="34" charset="0"/>
                <a:ea typeface="Source Sans Pro" panose="020B0503030403020204" pitchFamily="34" charset="0"/>
              </a:rPr>
              <a:t> 2020</a:t>
            </a:r>
            <a:endParaRPr lang="en-AU" sz="1600" dirty="0">
              <a:solidFill>
                <a:schemeClr val="bg1"/>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093554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968C18-AC72-4418-9E03-4FDFEECD4358}"/>
              </a:ext>
            </a:extLst>
          </p:cNvPr>
          <p:cNvPicPr>
            <a:picLocks noChangeAspect="1"/>
          </p:cNvPicPr>
          <p:nvPr/>
        </p:nvPicPr>
        <p:blipFill>
          <a:blip r:embed="rId2"/>
          <a:stretch>
            <a:fillRect/>
          </a:stretch>
        </p:blipFill>
        <p:spPr>
          <a:xfrm>
            <a:off x="8526779" y="1978285"/>
            <a:ext cx="3144520" cy="2674830"/>
          </a:xfrm>
          <a:prstGeom prst="rect">
            <a:avLst/>
          </a:prstGeom>
        </p:spPr>
      </p:pic>
      <p:sp>
        <p:nvSpPr>
          <p:cNvPr id="8" name="TextBox 7">
            <a:extLst>
              <a:ext uri="{FF2B5EF4-FFF2-40B4-BE49-F238E27FC236}">
                <a16:creationId xmlns:a16="http://schemas.microsoft.com/office/drawing/2014/main" id="{CFC47A16-D789-4599-8749-E67B3C5824E0}"/>
              </a:ext>
            </a:extLst>
          </p:cNvPr>
          <p:cNvSpPr txBox="1"/>
          <p:nvPr/>
        </p:nvSpPr>
        <p:spPr>
          <a:xfrm>
            <a:off x="520701" y="3049500"/>
            <a:ext cx="7909559" cy="954107"/>
          </a:xfrm>
          <a:prstGeom prst="rect">
            <a:avLst/>
          </a:prstGeom>
          <a:noFill/>
        </p:spPr>
        <p:txBody>
          <a:bodyPr wrap="square" rtlCol="0">
            <a:spAutoFit/>
          </a:bodyPr>
          <a:lstStyle/>
          <a:p>
            <a:r>
              <a:rPr lang="en-AU" sz="2800" b="1" dirty="0">
                <a:effectLst/>
                <a:latin typeface="Calibri" panose="020F0502020204030204" pitchFamily="34" charset="0"/>
                <a:ea typeface="Calibri" panose="020F0502020204030204" pitchFamily="34" charset="0"/>
              </a:rPr>
              <a:t>November 2018:</a:t>
            </a:r>
            <a:r>
              <a:rPr lang="en-AU" sz="2800" dirty="0">
                <a:effectLst/>
                <a:latin typeface="Calibri" panose="020F0502020204030204" pitchFamily="34" charset="0"/>
                <a:ea typeface="Calibri" panose="020F0502020204030204" pitchFamily="34" charset="0"/>
              </a:rPr>
              <a:t> The human genome is been edited for the first time, widely condemned as unethical </a:t>
            </a:r>
            <a:endParaRPr lang="en-AU" sz="2800" dirty="0"/>
          </a:p>
        </p:txBody>
      </p:sp>
      <p:sp>
        <p:nvSpPr>
          <p:cNvPr id="9" name="TextBox 8">
            <a:extLst>
              <a:ext uri="{FF2B5EF4-FFF2-40B4-BE49-F238E27FC236}">
                <a16:creationId xmlns:a16="http://schemas.microsoft.com/office/drawing/2014/main" id="{14BC4BED-7743-4B6E-A116-A777A1AAAB6A}"/>
              </a:ext>
            </a:extLst>
          </p:cNvPr>
          <p:cNvSpPr txBox="1"/>
          <p:nvPr/>
        </p:nvSpPr>
        <p:spPr>
          <a:xfrm>
            <a:off x="525780" y="474980"/>
            <a:ext cx="11094720" cy="954107"/>
          </a:xfrm>
          <a:prstGeom prst="rect">
            <a:avLst/>
          </a:prstGeom>
          <a:noFill/>
        </p:spPr>
        <p:txBody>
          <a:bodyPr wrap="square" rtlCol="0">
            <a:spAutoFit/>
          </a:bodyPr>
          <a:lstStyle/>
          <a:p>
            <a:r>
              <a:rPr lang="en-AU" sz="2800" b="1" dirty="0">
                <a:latin typeface="Calibri" panose="020F0502020204030204" pitchFamily="34" charset="0"/>
              </a:rPr>
              <a:t>October 2017: </a:t>
            </a:r>
            <a:r>
              <a:rPr lang="en-AU" sz="2800" dirty="0">
                <a:latin typeface="Calibri" panose="020F0502020204030204" pitchFamily="34" charset="0"/>
              </a:rPr>
              <a:t>The UK Biobank opens data associated with 500,000 genomes to all ‘all bona fide health researchers</a:t>
            </a:r>
            <a:r>
              <a:rPr lang="en-AU" dirty="0">
                <a:effectLst/>
              </a:rPr>
              <a:t>’</a:t>
            </a:r>
            <a:endParaRPr lang="en-AU" dirty="0"/>
          </a:p>
        </p:txBody>
      </p:sp>
      <p:pic>
        <p:nvPicPr>
          <p:cNvPr id="1028" name="Picture 4" descr="UK Biobank - Wikipedia">
            <a:extLst>
              <a:ext uri="{FF2B5EF4-FFF2-40B4-BE49-F238E27FC236}">
                <a16:creationId xmlns:a16="http://schemas.microsoft.com/office/drawing/2014/main" id="{5FD58FA8-55BC-423B-8252-E5135FAF90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 y="1056819"/>
            <a:ext cx="4352925" cy="207645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5BDB21B7-6F1D-4C5B-95A7-1A905E419C0A}"/>
              </a:ext>
            </a:extLst>
          </p:cNvPr>
          <p:cNvSpPr txBox="1"/>
          <p:nvPr/>
        </p:nvSpPr>
        <p:spPr>
          <a:xfrm>
            <a:off x="2971800" y="4998025"/>
            <a:ext cx="8648700" cy="1384995"/>
          </a:xfrm>
          <a:prstGeom prst="rect">
            <a:avLst/>
          </a:prstGeom>
          <a:noFill/>
        </p:spPr>
        <p:txBody>
          <a:bodyPr wrap="square" rtlCol="0">
            <a:spAutoFit/>
          </a:bodyPr>
          <a:lstStyle/>
          <a:p>
            <a:r>
              <a:rPr lang="en-AU" sz="2800" b="1" dirty="0">
                <a:latin typeface="Calibri" panose="020F0502020204030204" pitchFamily="34" charset="0"/>
              </a:rPr>
              <a:t>April 2019: </a:t>
            </a:r>
            <a:r>
              <a:rPr lang="en-AU" sz="2800" dirty="0">
                <a:latin typeface="Calibri" panose="020F0502020204030204" pitchFamily="34" charset="0"/>
              </a:rPr>
              <a:t>A serial killer was convicted when law enforcement employees in the USA used ‘</a:t>
            </a:r>
            <a:r>
              <a:rPr lang="en-AU" sz="2800" dirty="0" err="1">
                <a:latin typeface="Calibri" panose="020F0502020204030204" pitchFamily="34" charset="0"/>
              </a:rPr>
              <a:t>GEDmatch</a:t>
            </a:r>
            <a:r>
              <a:rPr lang="en-AU" sz="2800" dirty="0">
                <a:latin typeface="Calibri" panose="020F0502020204030204" pitchFamily="34" charset="0"/>
              </a:rPr>
              <a:t>’, a database of people sharing their own DNA information</a:t>
            </a:r>
          </a:p>
        </p:txBody>
      </p:sp>
      <p:pic>
        <p:nvPicPr>
          <p:cNvPr id="1030" name="Picture 6" descr="GEDmatch - Crunchbase Company Profile &amp; Funding">
            <a:extLst>
              <a:ext uri="{FF2B5EF4-FFF2-40B4-BE49-F238E27FC236}">
                <a16:creationId xmlns:a16="http://schemas.microsoft.com/office/drawing/2014/main" id="{86A2DC55-BDE6-4D58-A86B-083897BA0E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364" y="4653115"/>
            <a:ext cx="2087878" cy="1923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15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709F1D5-B0F1-4714-A239-E5B61C1619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228FB460-D3FF-4440-A020-05982A09E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0546" y="1011045"/>
            <a:ext cx="4369859" cy="4369859"/>
          </a:xfrm>
          <a:prstGeom prst="roundRect">
            <a:avLst>
              <a:gd name="adj" fmla="val 27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AF9046-498A-4241-A79B-EFAF4ECAF8AC}"/>
              </a:ext>
            </a:extLst>
          </p:cNvPr>
          <p:cNvSpPr>
            <a:spLocks noGrp="1"/>
          </p:cNvSpPr>
          <p:nvPr>
            <p:ph type="title"/>
          </p:nvPr>
        </p:nvSpPr>
        <p:spPr>
          <a:xfrm>
            <a:off x="956826" y="1112969"/>
            <a:ext cx="3937298" cy="4166010"/>
          </a:xfrm>
        </p:spPr>
        <p:txBody>
          <a:bodyPr>
            <a:normAutofit/>
          </a:bodyPr>
          <a:lstStyle/>
          <a:p>
            <a:r>
              <a:rPr lang="en-AU" b="1" kern="0">
                <a:solidFill>
                  <a:srgbClr val="FFFFFF"/>
                </a:solidFill>
                <a:effectLst/>
                <a:latin typeface="Source Sans Pro" panose="020B0503030403020204" pitchFamily="34" charset="0"/>
                <a:ea typeface="Source Sans Pro" panose="020B0503030403020204" pitchFamily="34" charset="0"/>
                <a:cs typeface="Times New Roman" panose="02020603050405020304" pitchFamily="18" charset="0"/>
              </a:rPr>
              <a:t>Research aims</a:t>
            </a:r>
            <a:endParaRPr lang="en-AU">
              <a:solidFill>
                <a:srgbClr val="FFFFFF"/>
              </a:solidFill>
              <a:latin typeface="Source Sans Pro" panose="020B0503030403020204" pitchFamily="34" charset="0"/>
              <a:ea typeface="Source Sans Pro" panose="020B0503030403020204" pitchFamily="34" charset="0"/>
            </a:endParaRPr>
          </a:p>
        </p:txBody>
      </p:sp>
      <p:sp>
        <p:nvSpPr>
          <p:cNvPr id="12" name="Freeform: Shape 11">
            <a:extLst>
              <a:ext uri="{FF2B5EF4-FFF2-40B4-BE49-F238E27FC236}">
                <a16:creationId xmlns:a16="http://schemas.microsoft.com/office/drawing/2014/main" id="{14847E93-7DC1-4D4B-8829-B19AA7137C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Freeform: Shape 13">
            <a:extLst>
              <a:ext uri="{FF2B5EF4-FFF2-40B4-BE49-F238E27FC236}">
                <a16:creationId xmlns:a16="http://schemas.microsoft.com/office/drawing/2014/main" id="{5566D6E1-03A1-4D73-A4E0-35D74D568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961511" y="-1"/>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F835A99-04AC-494A-A572-AFE8413CC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36831"/>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435D2655-5346-4C6D-9E9E-B560EF463974}"/>
              </a:ext>
            </a:extLst>
          </p:cNvPr>
          <p:cNvSpPr>
            <a:spLocks noGrp="1"/>
          </p:cNvSpPr>
          <p:nvPr>
            <p:ph idx="1"/>
          </p:nvPr>
        </p:nvSpPr>
        <p:spPr>
          <a:xfrm>
            <a:off x="5896765" y="1011044"/>
            <a:ext cx="6059883" cy="5424479"/>
          </a:xfrm>
        </p:spPr>
        <p:txBody>
          <a:bodyPr anchor="t">
            <a:normAutofit fontScale="92500" lnSpcReduction="10000"/>
          </a:bodyPr>
          <a:lstStyle/>
          <a:p>
            <a:pPr marL="0" indent="0">
              <a:spcAft>
                <a:spcPts val="800"/>
              </a:spcAft>
              <a:buNone/>
            </a:pPr>
            <a:r>
              <a:rPr lang="en-AU" sz="2400" dirty="0">
                <a:effectLst/>
                <a:latin typeface="Calibri" panose="020F0502020204030204" pitchFamily="34" charset="0"/>
                <a:ea typeface="Calibri" panose="020F0502020204030204" pitchFamily="34" charset="0"/>
                <a:cs typeface="Times New Roman" panose="02020603050405020304" pitchFamily="18" charset="0"/>
              </a:rPr>
              <a:t>My PhD is exploring </a:t>
            </a:r>
            <a:r>
              <a:rPr lang="en-AU" sz="2400" b="1" dirty="0">
                <a:effectLst/>
                <a:latin typeface="Calibri" panose="020F0502020204030204" pitchFamily="34" charset="0"/>
                <a:ea typeface="Calibri" panose="020F0502020204030204" pitchFamily="34" charset="0"/>
                <a:cs typeface="Times New Roman" panose="02020603050405020304" pitchFamily="18" charset="0"/>
              </a:rPr>
              <a:t>how do we bring the principles of democracy and human rights </a:t>
            </a:r>
            <a:r>
              <a:rPr lang="en-AU" sz="2400" dirty="0">
                <a:effectLst/>
                <a:latin typeface="Calibri" panose="020F0502020204030204" pitchFamily="34" charset="0"/>
                <a:ea typeface="Calibri" panose="020F0502020204030204" pitchFamily="34" charset="0"/>
                <a:cs typeface="Times New Roman" panose="02020603050405020304" pitchFamily="18" charset="0"/>
              </a:rPr>
              <a:t>into genomics?</a:t>
            </a:r>
          </a:p>
          <a:p>
            <a:pPr marL="0" indent="0">
              <a:spcAft>
                <a:spcPts val="800"/>
              </a:spcAft>
              <a:buNone/>
            </a:pPr>
            <a:r>
              <a:rPr lang="en-AU" sz="2400" dirty="0">
                <a:effectLst/>
                <a:latin typeface="Calibri" panose="020F0502020204030204" pitchFamily="34" charset="0"/>
                <a:ea typeface="Calibri" panose="020F0502020204030204" pitchFamily="34" charset="0"/>
                <a:cs typeface="Times New Roman" panose="02020603050405020304" pitchFamily="18" charset="0"/>
              </a:rPr>
              <a:t>How do we do that </a:t>
            </a:r>
            <a:r>
              <a:rPr lang="en-AU" sz="2400" b="1" dirty="0">
                <a:effectLst/>
                <a:latin typeface="Calibri" panose="020F0502020204030204" pitchFamily="34" charset="0"/>
                <a:ea typeface="Calibri" panose="020F0502020204030204" pitchFamily="34" charset="0"/>
                <a:cs typeface="Times New Roman" panose="02020603050405020304" pitchFamily="18" charset="0"/>
              </a:rPr>
              <a:t>practically, and what evidence is there</a:t>
            </a:r>
            <a:r>
              <a:rPr lang="en-AU" sz="2400" dirty="0">
                <a:effectLst/>
                <a:latin typeface="Calibri" panose="020F0502020204030204" pitchFamily="34" charset="0"/>
                <a:ea typeface="Calibri" panose="020F0502020204030204" pitchFamily="34" charset="0"/>
                <a:cs typeface="Times New Roman" panose="02020603050405020304" pitchFamily="18" charset="0"/>
              </a:rPr>
              <a:t> for the best ways to involve people in certain tasks?</a:t>
            </a:r>
          </a:p>
          <a:p>
            <a:pPr marL="342900" lvl="0" indent="-342900">
              <a:buFont typeface="+mj-lt"/>
              <a:buAutoNum type="arabicPeriod"/>
            </a:pPr>
            <a:r>
              <a:rPr lang="en-AU" sz="2400" dirty="0">
                <a:effectLst/>
                <a:latin typeface="Calibri" panose="020F0502020204030204" pitchFamily="34" charset="0"/>
                <a:ea typeface="Calibri" panose="020F0502020204030204" pitchFamily="34" charset="0"/>
              </a:rPr>
              <a:t>To understand </a:t>
            </a:r>
            <a:r>
              <a:rPr lang="en-AU" sz="2400" b="1" dirty="0">
                <a:effectLst/>
                <a:latin typeface="Calibri" panose="020F0502020204030204" pitchFamily="34" charset="0"/>
                <a:ea typeface="Calibri" panose="020F0502020204030204" pitchFamily="34" charset="0"/>
              </a:rPr>
              <a:t>when and how people have been involved in human genomics </a:t>
            </a:r>
            <a:r>
              <a:rPr lang="en-AU" sz="2400" dirty="0">
                <a:effectLst/>
                <a:latin typeface="Calibri" panose="020F0502020204030204" pitchFamily="34" charset="0"/>
                <a:ea typeface="Calibri" panose="020F0502020204030204" pitchFamily="34" charset="0"/>
              </a:rPr>
              <a:t>research </a:t>
            </a:r>
          </a:p>
          <a:p>
            <a:pPr marL="342900" lvl="0" indent="-342900">
              <a:buFont typeface="+mj-lt"/>
              <a:buAutoNum type="arabicPeriod"/>
            </a:pPr>
            <a:r>
              <a:rPr lang="en-AU" sz="2400" dirty="0">
                <a:effectLst/>
                <a:latin typeface="Calibri" panose="020F0502020204030204" pitchFamily="34" charset="0"/>
                <a:ea typeface="Calibri" panose="020F0502020204030204" pitchFamily="34" charset="0"/>
              </a:rPr>
              <a:t>To apply a </a:t>
            </a:r>
            <a:r>
              <a:rPr lang="en-AU" sz="2400" b="1" dirty="0">
                <a:effectLst/>
                <a:latin typeface="Calibri" panose="020F0502020204030204" pitchFamily="34" charset="0"/>
                <a:ea typeface="Calibri" panose="020F0502020204030204" pitchFamily="34" charset="0"/>
              </a:rPr>
              <a:t>participatory action research method to human genomic research</a:t>
            </a:r>
            <a:r>
              <a:rPr lang="en-AU" sz="2400" dirty="0">
                <a:effectLst/>
                <a:latin typeface="Calibri" panose="020F0502020204030204" pitchFamily="34" charset="0"/>
                <a:ea typeface="Calibri" panose="020F0502020204030204" pitchFamily="34" charset="0"/>
              </a:rPr>
              <a:t>, using four case studies, in order to learn more about the practicalities of involving people in genomic research</a:t>
            </a:r>
          </a:p>
          <a:p>
            <a:pPr marL="342900" lvl="0" indent="-342900">
              <a:spcAft>
                <a:spcPts val="800"/>
              </a:spcAft>
              <a:buFont typeface="+mj-lt"/>
              <a:buAutoNum type="arabicPeriod"/>
            </a:pPr>
            <a:r>
              <a:rPr lang="en-AU" sz="2400" dirty="0">
                <a:effectLst/>
                <a:latin typeface="Calibri" panose="020F0502020204030204" pitchFamily="34" charset="0"/>
                <a:ea typeface="Calibri" panose="020F0502020204030204" pitchFamily="34" charset="0"/>
              </a:rPr>
              <a:t>To develop a </a:t>
            </a:r>
            <a:r>
              <a:rPr lang="en-AU" sz="2400" b="1" dirty="0">
                <a:effectLst/>
                <a:latin typeface="Calibri" panose="020F0502020204030204" pitchFamily="34" charset="0"/>
                <a:ea typeface="Calibri" panose="020F0502020204030204" pitchFamily="34" charset="0"/>
              </a:rPr>
              <a:t>standardised way of planning, reporting and evaluating involvement </a:t>
            </a:r>
            <a:r>
              <a:rPr lang="en-AU" sz="2400" dirty="0">
                <a:effectLst/>
                <a:latin typeface="Calibri" panose="020F0502020204030204" pitchFamily="34" charset="0"/>
                <a:ea typeface="Calibri" panose="020F0502020204030204" pitchFamily="34" charset="0"/>
              </a:rPr>
              <a:t>in order to improve future genomics research</a:t>
            </a:r>
          </a:p>
          <a:p>
            <a:endParaRPr lang="en-AU" sz="2400" dirty="0"/>
          </a:p>
        </p:txBody>
      </p:sp>
      <p:sp>
        <p:nvSpPr>
          <p:cNvPr id="18" name="Freeform: Shape 17">
            <a:extLst>
              <a:ext uri="{FF2B5EF4-FFF2-40B4-BE49-F238E27FC236}">
                <a16:creationId xmlns:a16="http://schemas.microsoft.com/office/drawing/2014/main" id="{7B786209-1B0B-4CA9-9BDD-F7327066A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D2964BB-484D-45AE-AD66-D407D06296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18308"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691AC69-A76E-4DAB-B565-468B6B87AC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2972" y="6258755"/>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627560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4F3649-5BCB-4306-B3AA-03A455A03CAA}"/>
              </a:ext>
            </a:extLst>
          </p:cNvPr>
          <p:cNvPicPr>
            <a:picLocks noChangeAspect="1"/>
          </p:cNvPicPr>
          <p:nvPr/>
        </p:nvPicPr>
        <p:blipFill rotWithShape="1">
          <a:blip r:embed="rId2"/>
          <a:srcRect l="9428" r="21237" b="-1"/>
          <a:stretch/>
        </p:blipFill>
        <p:spPr>
          <a:xfrm>
            <a:off x="-2" y="10"/>
            <a:ext cx="12192000" cy="6857990"/>
          </a:xfrm>
          <a:prstGeom prst="rect">
            <a:avLst/>
          </a:prstGeom>
        </p:spPr>
      </p:pic>
      <p:sp>
        <p:nvSpPr>
          <p:cNvPr id="23" name="Rectangle 1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59934" y="0"/>
            <a:ext cx="8132065"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1625F32-47ED-4E89-9246-D1F42D7D84B6}"/>
              </a:ext>
            </a:extLst>
          </p:cNvPr>
          <p:cNvSpPr>
            <a:spLocks noGrp="1"/>
          </p:cNvSpPr>
          <p:nvPr>
            <p:ph type="title"/>
          </p:nvPr>
        </p:nvSpPr>
        <p:spPr>
          <a:xfrm>
            <a:off x="4646485" y="321734"/>
            <a:ext cx="6902048" cy="1135737"/>
          </a:xfrm>
        </p:spPr>
        <p:txBody>
          <a:bodyPr>
            <a:normAutofit fontScale="90000"/>
          </a:bodyPr>
          <a:lstStyle/>
          <a:p>
            <a:r>
              <a:rPr lang="en-AU" b="1" dirty="0">
                <a:effectLst/>
                <a:latin typeface="Calibri Light" panose="020F0302020204030204" pitchFamily="34" charset="0"/>
                <a:ea typeface="Times New Roman" panose="02020603050405020304" pitchFamily="18" charset="0"/>
                <a:cs typeface="Times New Roman" panose="02020603050405020304" pitchFamily="18" charset="0"/>
              </a:rPr>
              <a:t>Why involve people in research?</a:t>
            </a:r>
            <a:endParaRPr lang="en-AU" b="1" dirty="0"/>
          </a:p>
        </p:txBody>
      </p:sp>
      <p:grpSp>
        <p:nvGrpSpPr>
          <p:cNvPr id="14" name="Group 13">
            <a:extLst>
              <a:ext uri="{FF2B5EF4-FFF2-40B4-BE49-F238E27FC236}">
                <a16:creationId xmlns:a16="http://schemas.microsoft.com/office/drawing/2014/main" id="{07EAA094-9CF6-4695-958A-33D9BCAA94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 y="713128"/>
            <a:ext cx="1068867" cy="2126625"/>
            <a:chOff x="10918968" y="713127"/>
            <a:chExt cx="1273032" cy="2532832"/>
          </a:xfrm>
        </p:grpSpPr>
        <p:sp>
          <p:nvSpPr>
            <p:cNvPr id="15" name="Rectangle 14">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Content Placeholder 2">
            <a:extLst>
              <a:ext uri="{FF2B5EF4-FFF2-40B4-BE49-F238E27FC236}">
                <a16:creationId xmlns:a16="http://schemas.microsoft.com/office/drawing/2014/main" id="{A2574F17-046A-4FDE-B5E7-F670F8ACF18D}"/>
              </a:ext>
            </a:extLst>
          </p:cNvPr>
          <p:cNvSpPr>
            <a:spLocks noGrp="1"/>
          </p:cNvSpPr>
          <p:nvPr>
            <p:ph idx="1"/>
          </p:nvPr>
        </p:nvSpPr>
        <p:spPr>
          <a:xfrm>
            <a:off x="4646485" y="1782981"/>
            <a:ext cx="6902047" cy="4393982"/>
          </a:xfrm>
        </p:spPr>
        <p:txBody>
          <a:bodyPr>
            <a:normAutofit lnSpcReduction="10000"/>
          </a:bodyPr>
          <a:lstStyle/>
          <a:p>
            <a:r>
              <a:rPr lang="en-AU" sz="3200" b="1" dirty="0">
                <a:latin typeface="Calibri" panose="020F0502020204030204" pitchFamily="34" charset="0"/>
                <a:ea typeface="Calibri" panose="020F0502020204030204" pitchFamily="34" charset="0"/>
              </a:rPr>
              <a:t>I</a:t>
            </a:r>
            <a:r>
              <a:rPr lang="en-AU" sz="3200" b="1" dirty="0">
                <a:effectLst/>
                <a:latin typeface="Calibri" panose="020F0502020204030204" pitchFamily="34" charset="0"/>
                <a:ea typeface="Calibri" panose="020F0502020204030204" pitchFamily="34" charset="0"/>
              </a:rPr>
              <a:t>mproves research outcomes</a:t>
            </a:r>
          </a:p>
          <a:p>
            <a:r>
              <a:rPr lang="en-AU" sz="3200" b="1" dirty="0">
                <a:latin typeface="Calibri" panose="020F0502020204030204" pitchFamily="34" charset="0"/>
                <a:ea typeface="Calibri" panose="020F0502020204030204" pitchFamily="34" charset="0"/>
              </a:rPr>
              <a:t>I</a:t>
            </a:r>
            <a:r>
              <a:rPr lang="en-AU" sz="3200" b="1" dirty="0">
                <a:effectLst/>
                <a:latin typeface="Calibri" panose="020F0502020204030204" pitchFamily="34" charset="0"/>
                <a:ea typeface="Calibri" panose="020F0502020204030204" pitchFamily="34" charset="0"/>
              </a:rPr>
              <a:t>mproves trust </a:t>
            </a:r>
            <a:r>
              <a:rPr lang="en-AU" sz="3200" dirty="0">
                <a:effectLst/>
                <a:latin typeface="Calibri" panose="020F0502020204030204" pitchFamily="34" charset="0"/>
                <a:ea typeface="Calibri" panose="020F0502020204030204" pitchFamily="34" charset="0"/>
              </a:rPr>
              <a:t>and public influence over research</a:t>
            </a:r>
            <a:endParaRPr lang="en-AU" sz="3200" baseline="30000" dirty="0">
              <a:latin typeface="Calibri" panose="020F0502020204030204" pitchFamily="34" charset="0"/>
              <a:ea typeface="Calibri" panose="020F0502020204030204" pitchFamily="34" charset="0"/>
            </a:endParaRPr>
          </a:p>
          <a:p>
            <a:r>
              <a:rPr lang="en-AU" sz="3200" dirty="0">
                <a:latin typeface="Calibri" panose="020F0502020204030204" pitchFamily="34" charset="0"/>
                <a:ea typeface="Calibri" panose="020F0502020204030204" pitchFamily="34" charset="0"/>
              </a:rPr>
              <a:t>E</a:t>
            </a:r>
            <a:r>
              <a:rPr lang="en-AU" sz="3200" dirty="0">
                <a:effectLst/>
                <a:latin typeface="Calibri" panose="020F0502020204030204" pitchFamily="34" charset="0"/>
                <a:ea typeface="Calibri" panose="020F0502020204030204" pitchFamily="34" charset="0"/>
              </a:rPr>
              <a:t>nsures that research is conducted in an </a:t>
            </a:r>
            <a:r>
              <a:rPr lang="en-AU" sz="3200" b="1" dirty="0">
                <a:effectLst/>
                <a:latin typeface="Calibri" panose="020F0502020204030204" pitchFamily="34" charset="0"/>
                <a:ea typeface="Calibri" panose="020F0502020204030204" pitchFamily="34" charset="0"/>
              </a:rPr>
              <a:t>ethical</a:t>
            </a:r>
            <a:r>
              <a:rPr lang="en-AU" sz="3200" dirty="0">
                <a:effectLst/>
                <a:latin typeface="Calibri" panose="020F0502020204030204" pitchFamily="34" charset="0"/>
                <a:ea typeface="Calibri" panose="020F0502020204030204" pitchFamily="34" charset="0"/>
              </a:rPr>
              <a:t>, accessible and transparent manner</a:t>
            </a:r>
          </a:p>
          <a:p>
            <a:r>
              <a:rPr lang="en-AU" sz="3200" dirty="0">
                <a:effectLst/>
                <a:latin typeface="Calibri" panose="020F0502020204030204" pitchFamily="34" charset="0"/>
                <a:ea typeface="Calibri" panose="020F0502020204030204" pitchFamily="34" charset="0"/>
              </a:rPr>
              <a:t>Ensures that research reflects the balance and </a:t>
            </a:r>
            <a:r>
              <a:rPr lang="en-AU" sz="3200" b="1" dirty="0">
                <a:effectLst/>
                <a:latin typeface="Calibri" panose="020F0502020204030204" pitchFamily="34" charset="0"/>
                <a:ea typeface="Calibri" panose="020F0502020204030204" pitchFamily="34" charset="0"/>
              </a:rPr>
              <a:t>diversity of priorities </a:t>
            </a:r>
            <a:r>
              <a:rPr lang="en-AU" sz="3200" dirty="0">
                <a:effectLst/>
                <a:latin typeface="Calibri" panose="020F0502020204030204" pitchFamily="34" charset="0"/>
                <a:ea typeface="Calibri" panose="020F0502020204030204" pitchFamily="34" charset="0"/>
              </a:rPr>
              <a:t>within populations</a:t>
            </a:r>
            <a:endParaRPr lang="en-AU" sz="3200" dirty="0"/>
          </a:p>
        </p:txBody>
      </p:sp>
      <p:sp>
        <p:nvSpPr>
          <p:cNvPr id="18" name="Isosceles Triangle 1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067618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27850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0935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89575E1-3389-451A-A5F7-27854C25C5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4293"/>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53CCC5C-D88E-40FB-B30B-23DCDBD01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
            <a:ext cx="4167268" cy="68580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2CDEA96-1020-431D-A7BA-EC8F188A844E}"/>
              </a:ext>
            </a:extLst>
          </p:cNvPr>
          <p:cNvSpPr>
            <a:spLocks noGrp="1"/>
          </p:cNvSpPr>
          <p:nvPr>
            <p:ph type="title"/>
          </p:nvPr>
        </p:nvSpPr>
        <p:spPr>
          <a:xfrm>
            <a:off x="686834" y="591344"/>
            <a:ext cx="3200400" cy="5585619"/>
          </a:xfrm>
        </p:spPr>
        <p:txBody>
          <a:bodyPr>
            <a:normAutofit/>
          </a:bodyPr>
          <a:lstStyle/>
          <a:p>
            <a:r>
              <a:rPr lang="en-AU" sz="3700" b="1">
                <a:solidFill>
                  <a:srgbClr val="FFFFFF"/>
                </a:solidFill>
                <a:latin typeface="Source Sans Pro" panose="020B0503030403020204" pitchFamily="34" charset="0"/>
                <a:cs typeface="Times New Roman" panose="02020603050405020304" pitchFamily="18" charset="0"/>
              </a:rPr>
              <a:t>Defining participatory research</a:t>
            </a:r>
          </a:p>
        </p:txBody>
      </p:sp>
      <p:sp>
        <p:nvSpPr>
          <p:cNvPr id="14" name="Arc 13">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Content Placeholder 2">
            <a:extLst>
              <a:ext uri="{FF2B5EF4-FFF2-40B4-BE49-F238E27FC236}">
                <a16:creationId xmlns:a16="http://schemas.microsoft.com/office/drawing/2014/main" id="{5DF33A09-8431-406C-9436-0CD098B916BD}"/>
              </a:ext>
            </a:extLst>
          </p:cNvPr>
          <p:cNvSpPr>
            <a:spLocks noGrp="1"/>
          </p:cNvSpPr>
          <p:nvPr>
            <p:ph idx="1"/>
          </p:nvPr>
        </p:nvSpPr>
        <p:spPr>
          <a:xfrm>
            <a:off x="4447308" y="591344"/>
            <a:ext cx="6906491" cy="5585619"/>
          </a:xfrm>
        </p:spPr>
        <p:txBody>
          <a:bodyPr anchor="ctr">
            <a:normAutofit/>
          </a:bodyPr>
          <a:lstStyle/>
          <a:p>
            <a:pPr marL="0" lvl="0" indent="0">
              <a:buNone/>
            </a:pPr>
            <a:r>
              <a:rPr lang="en-AU" sz="2600" dirty="0">
                <a:effectLst/>
                <a:latin typeface="Source Sans Pro" panose="020B0503030403020204" pitchFamily="34" charset="0"/>
                <a:ea typeface="Source Sans Pro" panose="020B0503030403020204" pitchFamily="34" charset="0"/>
                <a:cs typeface="Times New Roman" panose="02020603050405020304" pitchFamily="18" charset="0"/>
              </a:rPr>
              <a:t>Participatory research is an umbrella term which describes a number of related approaches:</a:t>
            </a:r>
          </a:p>
          <a:p>
            <a:pPr marL="0" lvl="0" indent="0">
              <a:buNone/>
            </a:pPr>
            <a:endParaRPr lang="en-AU" sz="2600" dirty="0">
              <a:effectLst/>
              <a:latin typeface="Source Sans Pro" panose="020B0503030403020204" pitchFamily="34" charset="0"/>
              <a:ea typeface="Source Sans Pro" panose="020B0503030403020204" pitchFamily="34" charset="0"/>
              <a:cs typeface="Times New Roman" panose="02020603050405020304" pitchFamily="18" charset="0"/>
            </a:endParaRPr>
          </a:p>
          <a:p>
            <a:pPr marL="0" lvl="0" indent="0">
              <a:buNone/>
            </a:pPr>
            <a:r>
              <a:rPr lang="en-AU" sz="2600" dirty="0">
                <a:effectLst/>
                <a:latin typeface="Calibri" panose="020F0502020204030204" pitchFamily="34" charset="0"/>
                <a:ea typeface="Calibri" panose="020F0502020204030204" pitchFamily="34" charset="0"/>
                <a:cs typeface="Times New Roman" panose="02020603050405020304" pitchFamily="18" charset="0"/>
              </a:rPr>
              <a:t>‘an approach to research where research is carried out “with” people rather than “on” them’</a:t>
            </a:r>
          </a:p>
          <a:p>
            <a:pPr marL="0" lvl="0" indent="0">
              <a:buNone/>
            </a:pPr>
            <a:r>
              <a:rPr lang="en-AU" sz="2600" i="1" dirty="0" err="1">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WikiData</a:t>
            </a:r>
            <a:r>
              <a:rPr lang="en-AU" sz="2600" i="1" dirty="0">
                <a:solidFill>
                  <a:schemeClr val="bg1">
                    <a:lumMod val="65000"/>
                  </a:schemeClr>
                </a:solidFill>
                <a:effectLst/>
                <a:latin typeface="Calibri" panose="020F0502020204030204" pitchFamily="34" charset="0"/>
                <a:ea typeface="Calibri" panose="020F0502020204030204" pitchFamily="34" charset="0"/>
                <a:cs typeface="Times New Roman" panose="02020603050405020304" pitchFamily="18" charset="0"/>
              </a:rPr>
              <a:t> definition, 2020 </a:t>
            </a:r>
          </a:p>
          <a:p>
            <a:pPr marL="0" indent="0">
              <a:buNone/>
            </a:pPr>
            <a:endParaRPr lang="en-AU" sz="2600" dirty="0">
              <a:latin typeface="Source Sans Pro" panose="020B0503030403020204" pitchFamily="34" charset="0"/>
              <a:ea typeface="Source Sans Pro" panose="020B0503030403020204" pitchFamily="34" charset="0"/>
              <a:cs typeface="Times New Roman" panose="02020603050405020304" pitchFamily="18" charset="0"/>
            </a:endParaRPr>
          </a:p>
          <a:p>
            <a:pPr marL="0" indent="0">
              <a:buNone/>
            </a:pPr>
            <a:r>
              <a:rPr lang="en-AU" sz="2600" dirty="0">
                <a:latin typeface="Source Sans Pro" panose="020B0503030403020204" pitchFamily="34" charset="0"/>
                <a:ea typeface="Source Sans Pro" panose="020B0503030403020204" pitchFamily="34" charset="0"/>
                <a:cs typeface="Times New Roman" panose="02020603050405020304" pitchFamily="18" charset="0"/>
              </a:rPr>
              <a:t>Other related terms include ‘community-based participatory research’, ‘co-design’ and forms of ‘public involvement’. </a:t>
            </a:r>
          </a:p>
          <a:p>
            <a:pPr marL="0" indent="0">
              <a:buNone/>
            </a:pPr>
            <a:r>
              <a:rPr lang="en-AU" sz="2600" dirty="0">
                <a:latin typeface="Source Sans Pro" panose="020B0503030403020204" pitchFamily="34" charset="0"/>
                <a:ea typeface="Source Sans Pro" panose="020B0503030403020204" pitchFamily="34" charset="0"/>
                <a:cs typeface="Times New Roman" panose="02020603050405020304" pitchFamily="18" charset="0"/>
              </a:rPr>
              <a:t>Here the term </a:t>
            </a:r>
            <a:r>
              <a:rPr lang="en-AU" sz="2600" b="1" dirty="0">
                <a:latin typeface="Source Sans Pro" panose="020B0503030403020204" pitchFamily="34" charset="0"/>
                <a:ea typeface="Source Sans Pro" panose="020B0503030403020204" pitchFamily="34" charset="0"/>
                <a:cs typeface="Times New Roman" panose="02020603050405020304" pitchFamily="18" charset="0"/>
              </a:rPr>
              <a:t>‘participatory research’ </a:t>
            </a:r>
            <a:r>
              <a:rPr lang="en-AU" sz="2600" dirty="0">
                <a:latin typeface="Source Sans Pro" panose="020B0503030403020204" pitchFamily="34" charset="0"/>
                <a:ea typeface="Source Sans Pro" panose="020B0503030403020204" pitchFamily="34" charset="0"/>
                <a:cs typeface="Times New Roman" panose="02020603050405020304" pitchFamily="18" charset="0"/>
              </a:rPr>
              <a:t>will be used to refer to all variations of this method.</a:t>
            </a:r>
          </a:p>
          <a:p>
            <a:endParaRPr lang="en-AU" sz="2600" dirty="0"/>
          </a:p>
        </p:txBody>
      </p:sp>
    </p:spTree>
    <p:extLst>
      <p:ext uri="{BB962C8B-B14F-4D97-AF65-F5344CB8AC3E}">
        <p14:creationId xmlns:p14="http://schemas.microsoft.com/office/powerpoint/2010/main" val="1693731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08D3A45-E4A3-41B4-8AF3-0E358DE4CC9A}"/>
              </a:ext>
            </a:extLst>
          </p:cNvPr>
          <p:cNvSpPr>
            <a:spLocks noGrp="1"/>
          </p:cNvSpPr>
          <p:nvPr>
            <p:ph type="title"/>
          </p:nvPr>
        </p:nvSpPr>
        <p:spPr>
          <a:xfrm>
            <a:off x="4965430" y="629268"/>
            <a:ext cx="6586491" cy="1286160"/>
          </a:xfrm>
        </p:spPr>
        <p:txBody>
          <a:bodyPr anchor="b">
            <a:normAutofit/>
          </a:bodyPr>
          <a:lstStyle/>
          <a:p>
            <a:r>
              <a:rPr lang="en-AU" sz="4100" b="1" dirty="0">
                <a:latin typeface="Source Sans Pro" panose="020B0503030403020204" pitchFamily="34" charset="0"/>
                <a:cs typeface="Times New Roman" panose="02020603050405020304" pitchFamily="18" charset="0"/>
              </a:rPr>
              <a:t>Defining participatory action research</a:t>
            </a:r>
          </a:p>
        </p:txBody>
      </p:sp>
      <p:sp>
        <p:nvSpPr>
          <p:cNvPr id="5" name="Content Placeholder 2">
            <a:extLst>
              <a:ext uri="{FF2B5EF4-FFF2-40B4-BE49-F238E27FC236}">
                <a16:creationId xmlns:a16="http://schemas.microsoft.com/office/drawing/2014/main" id="{7B9A5CA7-F73F-4F96-8104-CA8EAD8AE39E}"/>
              </a:ext>
            </a:extLst>
          </p:cNvPr>
          <p:cNvSpPr>
            <a:spLocks noGrp="1"/>
          </p:cNvSpPr>
          <p:nvPr>
            <p:ph idx="1"/>
          </p:nvPr>
        </p:nvSpPr>
        <p:spPr>
          <a:xfrm>
            <a:off x="4965431" y="2438400"/>
            <a:ext cx="6586489" cy="3785419"/>
          </a:xfrm>
        </p:spPr>
        <p:txBody>
          <a:bodyPr>
            <a:normAutofit/>
          </a:bodyPr>
          <a:lstStyle/>
          <a:p>
            <a:pPr>
              <a:spcAft>
                <a:spcPts val="600"/>
              </a:spcAft>
            </a:pPr>
            <a:r>
              <a:rPr lang="en-GB" sz="2000" dirty="0">
                <a:latin typeface="Source Sans Pro" panose="020B0503030403020204" pitchFamily="34" charset="0"/>
                <a:ea typeface="Source Sans Pro" panose="020B0503030403020204" pitchFamily="34" charset="0"/>
              </a:rPr>
              <a:t>An approach to </a:t>
            </a:r>
            <a:r>
              <a:rPr lang="en-GB" sz="2000" b="1" dirty="0">
                <a:latin typeface="Source Sans Pro" panose="020B0503030403020204" pitchFamily="34" charset="0"/>
                <a:ea typeface="Source Sans Pro" panose="020B0503030403020204" pitchFamily="34" charset="0"/>
              </a:rPr>
              <a:t>research with communities </a:t>
            </a:r>
            <a:r>
              <a:rPr lang="en-GB" sz="2000" dirty="0">
                <a:latin typeface="Source Sans Pro" panose="020B0503030403020204" pitchFamily="34" charset="0"/>
                <a:ea typeface="Source Sans Pro" panose="020B0503030403020204" pitchFamily="34" charset="0"/>
              </a:rPr>
              <a:t>that emphasises </a:t>
            </a:r>
            <a:r>
              <a:rPr lang="en-GB" sz="2000" b="1" dirty="0">
                <a:latin typeface="Source Sans Pro" panose="020B0503030403020204" pitchFamily="34" charset="0"/>
                <a:ea typeface="Source Sans Pro" panose="020B0503030403020204" pitchFamily="34" charset="0"/>
              </a:rPr>
              <a:t>participation and action. </a:t>
            </a:r>
          </a:p>
          <a:p>
            <a:pPr>
              <a:spcAft>
                <a:spcPts val="600"/>
              </a:spcAft>
            </a:pPr>
            <a:r>
              <a:rPr lang="en-GB" sz="2000" dirty="0">
                <a:latin typeface="Source Sans Pro" panose="020B0503030403020204" pitchFamily="34" charset="0"/>
                <a:ea typeface="Source Sans Pro" panose="020B0503030403020204" pitchFamily="34" charset="0"/>
              </a:rPr>
              <a:t>It seeks to </a:t>
            </a:r>
            <a:r>
              <a:rPr lang="en-GB" sz="2000" b="1" dirty="0">
                <a:latin typeface="Source Sans Pro" panose="020B0503030403020204" pitchFamily="34" charset="0"/>
                <a:ea typeface="Source Sans Pro" panose="020B0503030403020204" pitchFamily="34" charset="0"/>
              </a:rPr>
              <a:t>understand the world by trying to change it, collaboratively </a:t>
            </a:r>
          </a:p>
          <a:p>
            <a:pPr>
              <a:spcAft>
                <a:spcPts val="600"/>
              </a:spcAft>
            </a:pPr>
            <a:r>
              <a:rPr lang="en-GB" sz="2000" dirty="0">
                <a:latin typeface="Source Sans Pro" panose="020B0503030403020204" pitchFamily="34" charset="0"/>
                <a:ea typeface="Source Sans Pro" panose="020B0503030403020204" pitchFamily="34" charset="0"/>
              </a:rPr>
              <a:t>Emphasizes </a:t>
            </a:r>
            <a:r>
              <a:rPr lang="en-GB" sz="2000" b="1" dirty="0">
                <a:latin typeface="Source Sans Pro" panose="020B0503030403020204" pitchFamily="34" charset="0"/>
                <a:ea typeface="Source Sans Pro" panose="020B0503030403020204" pitchFamily="34" charset="0"/>
              </a:rPr>
              <a:t>collective inquiry and experimentation </a:t>
            </a:r>
            <a:r>
              <a:rPr lang="en-GB" sz="2000" dirty="0">
                <a:latin typeface="Source Sans Pro" panose="020B0503030403020204" pitchFamily="34" charset="0"/>
                <a:ea typeface="Source Sans Pro" panose="020B0503030403020204" pitchFamily="34" charset="0"/>
              </a:rPr>
              <a:t>grounded in experience and social history. </a:t>
            </a:r>
          </a:p>
          <a:p>
            <a:pPr>
              <a:spcAft>
                <a:spcPts val="600"/>
              </a:spcAft>
            </a:pPr>
            <a:r>
              <a:rPr lang="en-GB" sz="2000" b="1" dirty="0">
                <a:latin typeface="Source Sans Pro" panose="020B0503030403020204" pitchFamily="34" charset="0"/>
                <a:ea typeface="Source Sans Pro" panose="020B0503030403020204" pitchFamily="34" charset="0"/>
              </a:rPr>
              <a:t>communities of inquiry and action </a:t>
            </a:r>
            <a:r>
              <a:rPr lang="en-GB" sz="2000" dirty="0">
                <a:latin typeface="Source Sans Pro" panose="020B0503030403020204" pitchFamily="34" charset="0"/>
                <a:ea typeface="Source Sans Pro" panose="020B0503030403020204" pitchFamily="34" charset="0"/>
              </a:rPr>
              <a:t>evolve and explore questions that are significant for those who participate as co-researchers</a:t>
            </a:r>
          </a:p>
          <a:p>
            <a:pPr marL="0" indent="0">
              <a:buNone/>
            </a:pPr>
            <a:endParaRPr lang="en-GB" sz="2000" dirty="0"/>
          </a:p>
        </p:txBody>
      </p:sp>
      <p:pic>
        <p:nvPicPr>
          <p:cNvPr id="6" name="Picture 2" descr="London Peculiar Photowalk | John Snow's Water Pump - a chole… | Flickr">
            <a:extLst>
              <a:ext uri="{FF2B5EF4-FFF2-40B4-BE49-F238E27FC236}">
                <a16:creationId xmlns:a16="http://schemas.microsoft.com/office/drawing/2014/main" id="{9AF1578C-FF5C-48A9-9DC6-4747CB11C11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 b="1250"/>
          <a:stretch/>
        </p:blipFill>
        <p:spPr bwMode="auto">
          <a:xfrm>
            <a:off x="20" y="10"/>
            <a:ext cx="4635571" cy="6857990"/>
          </a:xfrm>
          <a:prstGeom prst="rect">
            <a:avLst/>
          </a:prstGeom>
          <a:noFill/>
          <a:effectLst/>
          <a:extLst>
            <a:ext uri="{909E8E84-426E-40DD-AFC4-6F175D3DCCD1}">
              <a14:hiddenFill xmlns:a14="http://schemas.microsoft.com/office/drawing/2010/main">
                <a:solidFill>
                  <a:srgbClr val="FFFFFF"/>
                </a:solidFill>
              </a14:hiddenFill>
            </a:ext>
          </a:extLst>
        </p:spPr>
      </p:pic>
      <p:cxnSp>
        <p:nvCxnSpPr>
          <p:cNvPr id="12" name="Straight Connector 11">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EF217"/>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9590A3C-65BA-4FBA-9AEF-0D2ED2914486}"/>
              </a:ext>
            </a:extLst>
          </p:cNvPr>
          <p:cNvSpPr txBox="1"/>
          <p:nvPr/>
        </p:nvSpPr>
        <p:spPr>
          <a:xfrm>
            <a:off x="20" y="6172201"/>
            <a:ext cx="4635571" cy="685799"/>
          </a:xfrm>
          <a:prstGeom prst="rect">
            <a:avLst/>
          </a:prstGeom>
          <a:solidFill>
            <a:srgbClr val="000000">
              <a:alpha val="50000"/>
            </a:srgbClr>
          </a:solidFill>
          <a:ln>
            <a:noFill/>
          </a:ln>
        </p:spPr>
        <p:txBody>
          <a:bodyPr wrap="square" rtlCol="0">
            <a:noAutofit/>
          </a:bodyPr>
          <a:lstStyle/>
          <a:p>
            <a:pPr algn="ctr">
              <a:spcAft>
                <a:spcPts val="600"/>
              </a:spcAft>
            </a:pPr>
            <a:r>
              <a:rPr lang="en-GB" sz="1300">
                <a:solidFill>
                  <a:srgbClr val="FFFFFF"/>
                </a:solidFill>
              </a:rPr>
              <a:t>A very famous water pump</a:t>
            </a:r>
            <a:endParaRPr lang="en-AU" sz="1300">
              <a:solidFill>
                <a:srgbClr val="FFFFFF"/>
              </a:solidFill>
            </a:endParaRPr>
          </a:p>
        </p:txBody>
      </p:sp>
    </p:spTree>
    <p:extLst>
      <p:ext uri="{BB962C8B-B14F-4D97-AF65-F5344CB8AC3E}">
        <p14:creationId xmlns:p14="http://schemas.microsoft.com/office/powerpoint/2010/main" val="1297719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result for time cone of possibility">
            <a:extLst>
              <a:ext uri="{FF2B5EF4-FFF2-40B4-BE49-F238E27FC236}">
                <a16:creationId xmlns:a16="http://schemas.microsoft.com/office/drawing/2014/main" id="{C4D5CF8A-D864-4700-A187-3CFA126246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9257" y="437836"/>
            <a:ext cx="5704605" cy="5675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3698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08B80638-CF71-4233-82BD-733561EE73E0}"/>
              </a:ext>
            </a:extLst>
          </p:cNvPr>
          <p:cNvGraphicFramePr>
            <a:graphicFrameLocks noGrp="1"/>
          </p:cNvGraphicFramePr>
          <p:nvPr>
            <p:extLst>
              <p:ext uri="{D42A27DB-BD31-4B8C-83A1-F6EECF244321}">
                <p14:modId xmlns:p14="http://schemas.microsoft.com/office/powerpoint/2010/main" val="2261107168"/>
              </p:ext>
            </p:extLst>
          </p:nvPr>
        </p:nvGraphicFramePr>
        <p:xfrm>
          <a:off x="835258" y="187639"/>
          <a:ext cx="11068180" cy="370840"/>
        </p:xfrm>
        <a:graphic>
          <a:graphicData uri="http://schemas.openxmlformats.org/drawingml/2006/table">
            <a:tbl>
              <a:tblPr firstRow="1" bandRow="1">
                <a:tableStyleId>{5C22544A-7EE6-4342-B048-85BDC9FD1C3A}</a:tableStyleId>
              </a:tblPr>
              <a:tblGrid>
                <a:gridCol w="2213636">
                  <a:extLst>
                    <a:ext uri="{9D8B030D-6E8A-4147-A177-3AD203B41FA5}">
                      <a16:colId xmlns:a16="http://schemas.microsoft.com/office/drawing/2014/main" val="2775868103"/>
                    </a:ext>
                  </a:extLst>
                </a:gridCol>
                <a:gridCol w="2213636">
                  <a:extLst>
                    <a:ext uri="{9D8B030D-6E8A-4147-A177-3AD203B41FA5}">
                      <a16:colId xmlns:a16="http://schemas.microsoft.com/office/drawing/2014/main" val="3772587531"/>
                    </a:ext>
                  </a:extLst>
                </a:gridCol>
                <a:gridCol w="2213636">
                  <a:extLst>
                    <a:ext uri="{9D8B030D-6E8A-4147-A177-3AD203B41FA5}">
                      <a16:colId xmlns:a16="http://schemas.microsoft.com/office/drawing/2014/main" val="906128938"/>
                    </a:ext>
                  </a:extLst>
                </a:gridCol>
                <a:gridCol w="2213636">
                  <a:extLst>
                    <a:ext uri="{9D8B030D-6E8A-4147-A177-3AD203B41FA5}">
                      <a16:colId xmlns:a16="http://schemas.microsoft.com/office/drawing/2014/main" val="375719853"/>
                    </a:ext>
                  </a:extLst>
                </a:gridCol>
                <a:gridCol w="2213636">
                  <a:extLst>
                    <a:ext uri="{9D8B030D-6E8A-4147-A177-3AD203B41FA5}">
                      <a16:colId xmlns:a16="http://schemas.microsoft.com/office/drawing/2014/main" val="396544971"/>
                    </a:ext>
                  </a:extLst>
                </a:gridCol>
              </a:tblGrid>
              <a:tr h="370840">
                <a:tc>
                  <a:txBody>
                    <a:bodyPr/>
                    <a:lstStyle/>
                    <a:p>
                      <a:pPr algn="ctr"/>
                      <a:r>
                        <a:rPr lang="en-GB" dirty="0">
                          <a:solidFill>
                            <a:schemeClr val="tx1"/>
                          </a:solidFill>
                        </a:rPr>
                        <a:t>2016                         </a:t>
                      </a:r>
                      <a:endParaRPr lang="en-AU" dirty="0">
                        <a:solidFill>
                          <a:schemeClr val="tx1"/>
                        </a:solidFill>
                      </a:endParaRPr>
                    </a:p>
                  </a:txBody>
                  <a:tcPr>
                    <a:noFill/>
                  </a:tcPr>
                </a:tc>
                <a:tc>
                  <a:txBody>
                    <a:bodyPr/>
                    <a:lstStyle/>
                    <a:p>
                      <a:pPr algn="ctr"/>
                      <a:r>
                        <a:rPr lang="en-GB" dirty="0">
                          <a:solidFill>
                            <a:schemeClr val="tx1"/>
                          </a:solidFill>
                        </a:rPr>
                        <a:t>2017</a:t>
                      </a:r>
                      <a:endParaRPr lang="en-AU" dirty="0">
                        <a:solidFill>
                          <a:schemeClr val="tx1"/>
                        </a:solidFill>
                      </a:endParaRPr>
                    </a:p>
                  </a:txBody>
                  <a:tcPr>
                    <a:noFill/>
                  </a:tcPr>
                </a:tc>
                <a:tc>
                  <a:txBody>
                    <a:bodyPr/>
                    <a:lstStyle/>
                    <a:p>
                      <a:pPr algn="ctr"/>
                      <a:r>
                        <a:rPr lang="en-GB" dirty="0">
                          <a:solidFill>
                            <a:schemeClr val="tx1"/>
                          </a:solidFill>
                        </a:rPr>
                        <a:t>2018</a:t>
                      </a:r>
                      <a:endParaRPr lang="en-AU" dirty="0">
                        <a:solidFill>
                          <a:schemeClr val="tx1"/>
                        </a:solidFill>
                      </a:endParaRPr>
                    </a:p>
                  </a:txBody>
                  <a:tcPr>
                    <a:noFill/>
                  </a:tcPr>
                </a:tc>
                <a:tc>
                  <a:txBody>
                    <a:bodyPr/>
                    <a:lstStyle/>
                    <a:p>
                      <a:pPr algn="ctr"/>
                      <a:r>
                        <a:rPr lang="en-GB" dirty="0">
                          <a:solidFill>
                            <a:schemeClr val="tx1"/>
                          </a:solidFill>
                        </a:rPr>
                        <a:t>  2019</a:t>
                      </a:r>
                      <a:endParaRPr lang="en-AU" dirty="0">
                        <a:solidFill>
                          <a:schemeClr val="tx1"/>
                        </a:solidFill>
                      </a:endParaRPr>
                    </a:p>
                  </a:txBody>
                  <a:tcPr>
                    <a:noFill/>
                  </a:tcPr>
                </a:tc>
                <a:tc>
                  <a:txBody>
                    <a:bodyPr/>
                    <a:lstStyle/>
                    <a:p>
                      <a:pPr algn="ctr"/>
                      <a:r>
                        <a:rPr lang="en-GB" dirty="0">
                          <a:solidFill>
                            <a:schemeClr val="tx1"/>
                          </a:solidFill>
                        </a:rPr>
                        <a:t>2020</a:t>
                      </a:r>
                      <a:endParaRPr lang="en-AU" dirty="0">
                        <a:solidFill>
                          <a:schemeClr val="tx1"/>
                        </a:solidFill>
                      </a:endParaRPr>
                    </a:p>
                  </a:txBody>
                  <a:tcPr>
                    <a:noFill/>
                  </a:tcPr>
                </a:tc>
                <a:extLst>
                  <a:ext uri="{0D108BD9-81ED-4DB2-BD59-A6C34878D82A}">
                    <a16:rowId xmlns:a16="http://schemas.microsoft.com/office/drawing/2014/main" val="423647195"/>
                  </a:ext>
                </a:extLst>
              </a:tr>
            </a:tbl>
          </a:graphicData>
        </a:graphic>
      </p:graphicFrame>
      <p:sp>
        <p:nvSpPr>
          <p:cNvPr id="7" name="TextBox 6">
            <a:extLst>
              <a:ext uri="{FF2B5EF4-FFF2-40B4-BE49-F238E27FC236}">
                <a16:creationId xmlns:a16="http://schemas.microsoft.com/office/drawing/2014/main" id="{9B8B3416-D60C-4791-BD60-03E062D95A87}"/>
              </a:ext>
            </a:extLst>
          </p:cNvPr>
          <p:cNvSpPr txBox="1"/>
          <p:nvPr/>
        </p:nvSpPr>
        <p:spPr>
          <a:xfrm>
            <a:off x="1712465" y="632957"/>
            <a:ext cx="2102498" cy="369332"/>
          </a:xfrm>
          <a:prstGeom prst="rect">
            <a:avLst/>
          </a:prstGeom>
          <a:solidFill>
            <a:schemeClr val="bg1">
              <a:lumMod val="85000"/>
            </a:schemeClr>
          </a:solidFill>
        </p:spPr>
        <p:txBody>
          <a:bodyPr wrap="square" rtlCol="0">
            <a:spAutoFit/>
          </a:bodyPr>
          <a:lstStyle/>
          <a:p>
            <a:pPr algn="ctr"/>
            <a:r>
              <a:rPr lang="en-GB" dirty="0"/>
              <a:t>Preliminary research </a:t>
            </a:r>
            <a:endParaRPr lang="en-AU" dirty="0"/>
          </a:p>
        </p:txBody>
      </p:sp>
      <p:sp>
        <p:nvSpPr>
          <p:cNvPr id="8" name="TextBox 7">
            <a:extLst>
              <a:ext uri="{FF2B5EF4-FFF2-40B4-BE49-F238E27FC236}">
                <a16:creationId xmlns:a16="http://schemas.microsoft.com/office/drawing/2014/main" id="{411702E3-68CD-4002-B706-B5D4EE46395E}"/>
              </a:ext>
            </a:extLst>
          </p:cNvPr>
          <p:cNvSpPr txBox="1"/>
          <p:nvPr/>
        </p:nvSpPr>
        <p:spPr>
          <a:xfrm>
            <a:off x="286230" y="619998"/>
            <a:ext cx="1194449" cy="369332"/>
          </a:xfrm>
          <a:prstGeom prst="rect">
            <a:avLst/>
          </a:prstGeom>
          <a:noFill/>
        </p:spPr>
        <p:txBody>
          <a:bodyPr wrap="square" rtlCol="0">
            <a:spAutoFit/>
          </a:bodyPr>
          <a:lstStyle/>
          <a:p>
            <a:r>
              <a:rPr lang="en-GB" b="1" dirty="0">
                <a:latin typeface="Source Sans Pro" panose="020B0503030403020204" pitchFamily="34" charset="0"/>
              </a:rPr>
              <a:t>REVIEWS</a:t>
            </a:r>
          </a:p>
        </p:txBody>
      </p:sp>
      <p:sp>
        <p:nvSpPr>
          <p:cNvPr id="9" name="TextBox 8">
            <a:extLst>
              <a:ext uri="{FF2B5EF4-FFF2-40B4-BE49-F238E27FC236}">
                <a16:creationId xmlns:a16="http://schemas.microsoft.com/office/drawing/2014/main" id="{78D3232D-3D0C-448F-B079-BDB7433BBF4D}"/>
              </a:ext>
            </a:extLst>
          </p:cNvPr>
          <p:cNvSpPr txBox="1"/>
          <p:nvPr/>
        </p:nvSpPr>
        <p:spPr>
          <a:xfrm>
            <a:off x="3898245" y="632957"/>
            <a:ext cx="1819064" cy="369332"/>
          </a:xfrm>
          <a:prstGeom prst="rect">
            <a:avLst/>
          </a:prstGeom>
          <a:solidFill>
            <a:schemeClr val="bg1">
              <a:lumMod val="85000"/>
            </a:schemeClr>
          </a:solidFill>
        </p:spPr>
        <p:txBody>
          <a:bodyPr wrap="square" rtlCol="0">
            <a:spAutoFit/>
          </a:bodyPr>
          <a:lstStyle/>
          <a:p>
            <a:pPr algn="ctr"/>
            <a:r>
              <a:rPr lang="en-GB" dirty="0"/>
              <a:t>Narrative review</a:t>
            </a:r>
            <a:endParaRPr lang="en-AU" dirty="0"/>
          </a:p>
        </p:txBody>
      </p:sp>
      <p:sp>
        <p:nvSpPr>
          <p:cNvPr id="10" name="TextBox 9">
            <a:extLst>
              <a:ext uri="{FF2B5EF4-FFF2-40B4-BE49-F238E27FC236}">
                <a16:creationId xmlns:a16="http://schemas.microsoft.com/office/drawing/2014/main" id="{D86093FD-A721-467E-BF1F-3254B71B6AA1}"/>
              </a:ext>
            </a:extLst>
          </p:cNvPr>
          <p:cNvSpPr txBox="1"/>
          <p:nvPr/>
        </p:nvSpPr>
        <p:spPr>
          <a:xfrm>
            <a:off x="5799272" y="632957"/>
            <a:ext cx="3095346" cy="369332"/>
          </a:xfrm>
          <a:prstGeom prst="rect">
            <a:avLst/>
          </a:prstGeom>
          <a:solidFill>
            <a:schemeClr val="bg1">
              <a:lumMod val="85000"/>
            </a:schemeClr>
          </a:solidFill>
        </p:spPr>
        <p:txBody>
          <a:bodyPr wrap="square" rtlCol="0">
            <a:spAutoFit/>
          </a:bodyPr>
          <a:lstStyle/>
          <a:p>
            <a:pPr algn="ctr"/>
            <a:r>
              <a:rPr lang="en-GB" dirty="0"/>
              <a:t>Scoping review</a:t>
            </a:r>
            <a:endParaRPr lang="en-AU" dirty="0"/>
          </a:p>
        </p:txBody>
      </p:sp>
      <p:sp>
        <p:nvSpPr>
          <p:cNvPr id="11" name="TextBox 10">
            <a:extLst>
              <a:ext uri="{FF2B5EF4-FFF2-40B4-BE49-F238E27FC236}">
                <a16:creationId xmlns:a16="http://schemas.microsoft.com/office/drawing/2014/main" id="{1A603D96-3EDF-4D6C-961F-45352924D967}"/>
              </a:ext>
            </a:extLst>
          </p:cNvPr>
          <p:cNvSpPr txBox="1"/>
          <p:nvPr/>
        </p:nvSpPr>
        <p:spPr>
          <a:xfrm>
            <a:off x="8977900" y="632957"/>
            <a:ext cx="2693438" cy="369332"/>
          </a:xfrm>
          <a:prstGeom prst="rect">
            <a:avLst/>
          </a:prstGeom>
          <a:solidFill>
            <a:schemeClr val="bg1">
              <a:lumMod val="85000"/>
            </a:schemeClr>
          </a:solidFill>
        </p:spPr>
        <p:txBody>
          <a:bodyPr wrap="square" rtlCol="0">
            <a:spAutoFit/>
          </a:bodyPr>
          <a:lstStyle/>
          <a:p>
            <a:pPr algn="ctr"/>
            <a:r>
              <a:rPr lang="en-GB" dirty="0"/>
              <a:t>Reviews for STARDIT</a:t>
            </a:r>
            <a:endParaRPr lang="en-AU" dirty="0"/>
          </a:p>
        </p:txBody>
      </p:sp>
      <p:sp>
        <p:nvSpPr>
          <p:cNvPr id="13" name="TextBox 12">
            <a:extLst>
              <a:ext uri="{FF2B5EF4-FFF2-40B4-BE49-F238E27FC236}">
                <a16:creationId xmlns:a16="http://schemas.microsoft.com/office/drawing/2014/main" id="{FCDDFE5F-7E3F-4278-9E11-670954530170}"/>
              </a:ext>
            </a:extLst>
          </p:cNvPr>
          <p:cNvSpPr txBox="1"/>
          <p:nvPr/>
        </p:nvSpPr>
        <p:spPr>
          <a:xfrm>
            <a:off x="1696397" y="1315163"/>
            <a:ext cx="1013927" cy="373500"/>
          </a:xfrm>
          <a:prstGeom prst="rect">
            <a:avLst/>
          </a:prstGeom>
          <a:noFill/>
        </p:spPr>
        <p:txBody>
          <a:bodyPr wrap="square" rtlCol="0">
            <a:spAutoFit/>
          </a:bodyPr>
          <a:lstStyle/>
          <a:p>
            <a:pPr>
              <a:lnSpc>
                <a:spcPct val="107000"/>
              </a:lnSpc>
              <a:spcAft>
                <a:spcPts val="800"/>
              </a:spcAft>
            </a:pPr>
            <a:r>
              <a:rPr lang="en-GB" sz="1800" b="1" dirty="0">
                <a:effectLst/>
                <a:latin typeface="Source Sans Pro" panose="020B0503030403020204" pitchFamily="34" charset="0"/>
                <a:ea typeface="Calibri" panose="020F0502020204030204" pitchFamily="34" charset="0"/>
              </a:rPr>
              <a:t>ASPREE</a:t>
            </a:r>
            <a:endParaRPr lang="en-AU" sz="1800" dirty="0">
              <a:effectLst/>
              <a:latin typeface="Times New Roman" panose="02020603050405020304" pitchFamily="18" charset="0"/>
              <a:ea typeface="Calibri" panose="020F0502020204030204" pitchFamily="34" charset="0"/>
            </a:endParaRPr>
          </a:p>
        </p:txBody>
      </p:sp>
      <p:sp>
        <p:nvSpPr>
          <p:cNvPr id="14" name="TextBox 13">
            <a:extLst>
              <a:ext uri="{FF2B5EF4-FFF2-40B4-BE49-F238E27FC236}">
                <a16:creationId xmlns:a16="http://schemas.microsoft.com/office/drawing/2014/main" id="{60C032AA-61BA-4618-A5EC-43F6442E8CCA}"/>
              </a:ext>
            </a:extLst>
          </p:cNvPr>
          <p:cNvSpPr txBox="1"/>
          <p:nvPr/>
        </p:nvSpPr>
        <p:spPr>
          <a:xfrm>
            <a:off x="2763714" y="1315163"/>
            <a:ext cx="1700466" cy="369332"/>
          </a:xfrm>
          <a:prstGeom prst="rect">
            <a:avLst/>
          </a:prstGeom>
          <a:solidFill>
            <a:srgbClr val="E2F6E2"/>
          </a:solidFill>
        </p:spPr>
        <p:txBody>
          <a:bodyPr wrap="square" rtlCol="0">
            <a:spAutoFit/>
          </a:bodyPr>
          <a:lstStyle/>
          <a:p>
            <a:pPr algn="ctr"/>
            <a:r>
              <a:rPr lang="en-GB" dirty="0"/>
              <a:t>Co-design</a:t>
            </a:r>
            <a:endParaRPr lang="en-AU" dirty="0"/>
          </a:p>
        </p:txBody>
      </p:sp>
      <p:sp>
        <p:nvSpPr>
          <p:cNvPr id="15" name="TextBox 14">
            <a:extLst>
              <a:ext uri="{FF2B5EF4-FFF2-40B4-BE49-F238E27FC236}">
                <a16:creationId xmlns:a16="http://schemas.microsoft.com/office/drawing/2014/main" id="{83B8848B-A4B5-42BA-AD84-2C00311B4D8B}"/>
              </a:ext>
            </a:extLst>
          </p:cNvPr>
          <p:cNvSpPr txBox="1"/>
          <p:nvPr/>
        </p:nvSpPr>
        <p:spPr>
          <a:xfrm>
            <a:off x="4552597" y="1315163"/>
            <a:ext cx="2356203" cy="369332"/>
          </a:xfrm>
          <a:prstGeom prst="rect">
            <a:avLst/>
          </a:prstGeom>
          <a:solidFill>
            <a:srgbClr val="E2F6E2"/>
          </a:solidFill>
        </p:spPr>
        <p:txBody>
          <a:bodyPr wrap="square" rtlCol="0">
            <a:spAutoFit/>
          </a:bodyPr>
          <a:lstStyle/>
          <a:p>
            <a:pPr algn="ctr"/>
            <a:r>
              <a:rPr lang="en-GB" dirty="0"/>
              <a:t>Interviews and event</a:t>
            </a:r>
            <a:endParaRPr lang="en-AU" dirty="0"/>
          </a:p>
        </p:txBody>
      </p:sp>
      <p:sp>
        <p:nvSpPr>
          <p:cNvPr id="17" name="TextBox 16">
            <a:extLst>
              <a:ext uri="{FF2B5EF4-FFF2-40B4-BE49-F238E27FC236}">
                <a16:creationId xmlns:a16="http://schemas.microsoft.com/office/drawing/2014/main" id="{329EEC13-5A83-429C-86D3-5F9260F0A653}"/>
              </a:ext>
            </a:extLst>
          </p:cNvPr>
          <p:cNvSpPr txBox="1"/>
          <p:nvPr/>
        </p:nvSpPr>
        <p:spPr>
          <a:xfrm>
            <a:off x="6997217" y="1315163"/>
            <a:ext cx="4207589" cy="369332"/>
          </a:xfrm>
          <a:prstGeom prst="rect">
            <a:avLst/>
          </a:prstGeom>
          <a:solidFill>
            <a:srgbClr val="E2F6E2"/>
          </a:solidFill>
        </p:spPr>
        <p:txBody>
          <a:bodyPr wrap="square" rtlCol="0">
            <a:spAutoFit/>
          </a:bodyPr>
          <a:lstStyle/>
          <a:p>
            <a:pPr algn="ctr"/>
            <a:r>
              <a:rPr lang="en-GB" dirty="0"/>
              <a:t>Evaluation and submission for publication</a:t>
            </a:r>
            <a:endParaRPr lang="en-AU" dirty="0"/>
          </a:p>
        </p:txBody>
      </p:sp>
      <p:sp>
        <p:nvSpPr>
          <p:cNvPr id="18" name="TextBox 17">
            <a:extLst>
              <a:ext uri="{FF2B5EF4-FFF2-40B4-BE49-F238E27FC236}">
                <a16:creationId xmlns:a16="http://schemas.microsoft.com/office/drawing/2014/main" id="{4A1C0706-A12B-44FE-8BC9-B33F375DC7CD}"/>
              </a:ext>
            </a:extLst>
          </p:cNvPr>
          <p:cNvSpPr txBox="1"/>
          <p:nvPr/>
        </p:nvSpPr>
        <p:spPr>
          <a:xfrm>
            <a:off x="258027" y="1429894"/>
            <a:ext cx="1632550" cy="2585323"/>
          </a:xfrm>
          <a:prstGeom prst="rect">
            <a:avLst/>
          </a:prstGeom>
          <a:noFill/>
        </p:spPr>
        <p:txBody>
          <a:bodyPr wrap="square" rtlCol="0">
            <a:spAutoFit/>
          </a:bodyPr>
          <a:lstStyle/>
          <a:p>
            <a:r>
              <a:rPr lang="en-GB" b="1" dirty="0">
                <a:latin typeface="Source Sans Pro" panose="020B0503030403020204" pitchFamily="34" charset="0"/>
              </a:rPr>
              <a:t>CASE </a:t>
            </a:r>
          </a:p>
          <a:p>
            <a:r>
              <a:rPr lang="en-GB" b="1" dirty="0">
                <a:latin typeface="Source Sans Pro" panose="020B0503030403020204" pitchFamily="34" charset="0"/>
              </a:rPr>
              <a:t>STUDIES</a:t>
            </a:r>
          </a:p>
          <a:p>
            <a:endParaRPr lang="en-GB" b="1" dirty="0"/>
          </a:p>
          <a:p>
            <a:endParaRPr lang="en-GB" b="1" dirty="0"/>
          </a:p>
          <a:p>
            <a:endParaRPr lang="en-GB" b="1" dirty="0"/>
          </a:p>
          <a:p>
            <a:endParaRPr lang="en-GB" b="1" dirty="0"/>
          </a:p>
          <a:p>
            <a:endParaRPr lang="en-GB" b="1" dirty="0"/>
          </a:p>
          <a:p>
            <a:endParaRPr lang="en-GB" b="1" dirty="0"/>
          </a:p>
          <a:p>
            <a:endParaRPr lang="en-AU" b="1" dirty="0"/>
          </a:p>
        </p:txBody>
      </p:sp>
      <p:sp>
        <p:nvSpPr>
          <p:cNvPr id="19" name="TextBox 18">
            <a:extLst>
              <a:ext uri="{FF2B5EF4-FFF2-40B4-BE49-F238E27FC236}">
                <a16:creationId xmlns:a16="http://schemas.microsoft.com/office/drawing/2014/main" id="{43A01D99-4375-4CF4-AC7E-C9336F8EC2EE}"/>
              </a:ext>
            </a:extLst>
          </p:cNvPr>
          <p:cNvSpPr txBox="1"/>
          <p:nvPr/>
        </p:nvSpPr>
        <p:spPr>
          <a:xfrm>
            <a:off x="1712464" y="1951250"/>
            <a:ext cx="2751716" cy="373500"/>
          </a:xfrm>
          <a:prstGeom prst="rect">
            <a:avLst/>
          </a:prstGeom>
          <a:noFill/>
        </p:spPr>
        <p:txBody>
          <a:bodyPr wrap="square" rtlCol="0">
            <a:spAutoFit/>
          </a:bodyPr>
          <a:lstStyle/>
          <a:p>
            <a:pPr>
              <a:lnSpc>
                <a:spcPct val="107000"/>
              </a:lnSpc>
              <a:spcAft>
                <a:spcPts val="800"/>
              </a:spcAft>
            </a:pPr>
            <a:r>
              <a:rPr lang="en-GB" sz="1800" b="1" dirty="0">
                <a:effectLst/>
                <a:latin typeface="Source Sans Pro" panose="020B0503030403020204" pitchFamily="34" charset="0"/>
                <a:ea typeface="Calibri" panose="020F0502020204030204" pitchFamily="34" charset="0"/>
              </a:rPr>
              <a:t>AusEE</a:t>
            </a:r>
            <a:endParaRPr lang="en-AU" sz="1800" dirty="0">
              <a:effectLst/>
              <a:latin typeface="Times New Roman" panose="02020603050405020304" pitchFamily="18" charset="0"/>
              <a:ea typeface="Calibri" panose="020F0502020204030204" pitchFamily="34" charset="0"/>
            </a:endParaRPr>
          </a:p>
        </p:txBody>
      </p:sp>
      <p:sp>
        <p:nvSpPr>
          <p:cNvPr id="20" name="TextBox 19">
            <a:extLst>
              <a:ext uri="{FF2B5EF4-FFF2-40B4-BE49-F238E27FC236}">
                <a16:creationId xmlns:a16="http://schemas.microsoft.com/office/drawing/2014/main" id="{689CE5D4-3C39-4294-B5FF-D8D3740097C1}"/>
              </a:ext>
            </a:extLst>
          </p:cNvPr>
          <p:cNvSpPr txBox="1"/>
          <p:nvPr/>
        </p:nvSpPr>
        <p:spPr>
          <a:xfrm>
            <a:off x="4318148" y="1945997"/>
            <a:ext cx="1184604" cy="369332"/>
          </a:xfrm>
          <a:prstGeom prst="rect">
            <a:avLst/>
          </a:prstGeom>
          <a:solidFill>
            <a:srgbClr val="B7E7B7"/>
          </a:solidFill>
        </p:spPr>
        <p:txBody>
          <a:bodyPr wrap="square" rtlCol="0">
            <a:spAutoFit/>
          </a:bodyPr>
          <a:lstStyle/>
          <a:p>
            <a:pPr algn="ctr"/>
            <a:r>
              <a:rPr lang="en-GB" dirty="0"/>
              <a:t>Co-Design</a:t>
            </a:r>
            <a:endParaRPr lang="en-AU" dirty="0"/>
          </a:p>
        </p:txBody>
      </p:sp>
      <p:sp>
        <p:nvSpPr>
          <p:cNvPr id="21" name="TextBox 20">
            <a:extLst>
              <a:ext uri="{FF2B5EF4-FFF2-40B4-BE49-F238E27FC236}">
                <a16:creationId xmlns:a16="http://schemas.microsoft.com/office/drawing/2014/main" id="{A9C1B6BC-A3B0-4C2D-8DA0-9C45D0D26748}"/>
              </a:ext>
            </a:extLst>
          </p:cNvPr>
          <p:cNvSpPr txBox="1"/>
          <p:nvPr/>
        </p:nvSpPr>
        <p:spPr>
          <a:xfrm>
            <a:off x="5576767" y="1947915"/>
            <a:ext cx="1433420" cy="369332"/>
          </a:xfrm>
          <a:prstGeom prst="rect">
            <a:avLst/>
          </a:prstGeom>
          <a:solidFill>
            <a:srgbClr val="B7E7B7"/>
          </a:solidFill>
        </p:spPr>
        <p:txBody>
          <a:bodyPr wrap="square" rtlCol="0">
            <a:spAutoFit/>
          </a:bodyPr>
          <a:lstStyle/>
          <a:p>
            <a:pPr algn="ctr"/>
            <a:r>
              <a:rPr lang="en-GB" dirty="0"/>
              <a:t>Recruitment</a:t>
            </a:r>
            <a:endParaRPr lang="en-AU" dirty="0"/>
          </a:p>
        </p:txBody>
      </p:sp>
      <p:sp>
        <p:nvSpPr>
          <p:cNvPr id="22" name="TextBox 21">
            <a:extLst>
              <a:ext uri="{FF2B5EF4-FFF2-40B4-BE49-F238E27FC236}">
                <a16:creationId xmlns:a16="http://schemas.microsoft.com/office/drawing/2014/main" id="{07209F55-76C6-4938-9FAE-7A7673B51138}"/>
              </a:ext>
            </a:extLst>
          </p:cNvPr>
          <p:cNvSpPr txBox="1"/>
          <p:nvPr/>
        </p:nvSpPr>
        <p:spPr>
          <a:xfrm>
            <a:off x="7073423" y="1953334"/>
            <a:ext cx="1374710" cy="369332"/>
          </a:xfrm>
          <a:prstGeom prst="rect">
            <a:avLst/>
          </a:prstGeom>
          <a:solidFill>
            <a:srgbClr val="B7E7B7"/>
          </a:solidFill>
        </p:spPr>
        <p:txBody>
          <a:bodyPr wrap="square" rtlCol="0">
            <a:spAutoFit/>
          </a:bodyPr>
          <a:lstStyle/>
          <a:p>
            <a:pPr algn="ctr"/>
            <a:r>
              <a:rPr lang="en-GB" dirty="0"/>
              <a:t>Discussions</a:t>
            </a:r>
            <a:endParaRPr lang="en-AU" dirty="0"/>
          </a:p>
        </p:txBody>
      </p:sp>
      <p:sp>
        <p:nvSpPr>
          <p:cNvPr id="23" name="TextBox 22">
            <a:extLst>
              <a:ext uri="{FF2B5EF4-FFF2-40B4-BE49-F238E27FC236}">
                <a16:creationId xmlns:a16="http://schemas.microsoft.com/office/drawing/2014/main" id="{2C969ADF-28C8-4678-A020-A16446706D1D}"/>
              </a:ext>
            </a:extLst>
          </p:cNvPr>
          <p:cNvSpPr txBox="1"/>
          <p:nvPr/>
        </p:nvSpPr>
        <p:spPr>
          <a:xfrm>
            <a:off x="8511369" y="1953334"/>
            <a:ext cx="2693437" cy="369332"/>
          </a:xfrm>
          <a:prstGeom prst="rect">
            <a:avLst/>
          </a:prstGeom>
          <a:solidFill>
            <a:srgbClr val="B7E7B7"/>
          </a:solidFill>
        </p:spPr>
        <p:txBody>
          <a:bodyPr wrap="square" rtlCol="0">
            <a:spAutoFit/>
          </a:bodyPr>
          <a:lstStyle/>
          <a:p>
            <a:pPr algn="ctr"/>
            <a:r>
              <a:rPr lang="en-GB" dirty="0"/>
              <a:t>Evaluation and submission</a:t>
            </a:r>
            <a:endParaRPr lang="en-AU" dirty="0"/>
          </a:p>
        </p:txBody>
      </p:sp>
      <p:sp>
        <p:nvSpPr>
          <p:cNvPr id="24" name="TextBox 23">
            <a:extLst>
              <a:ext uri="{FF2B5EF4-FFF2-40B4-BE49-F238E27FC236}">
                <a16:creationId xmlns:a16="http://schemas.microsoft.com/office/drawing/2014/main" id="{6FC11555-90B6-4FCE-89CF-41F3EFEB6B9F}"/>
              </a:ext>
            </a:extLst>
          </p:cNvPr>
          <p:cNvSpPr txBox="1"/>
          <p:nvPr/>
        </p:nvSpPr>
        <p:spPr>
          <a:xfrm>
            <a:off x="1696397" y="2557163"/>
            <a:ext cx="2856200" cy="373500"/>
          </a:xfrm>
          <a:prstGeom prst="rect">
            <a:avLst/>
          </a:prstGeom>
          <a:noFill/>
        </p:spPr>
        <p:txBody>
          <a:bodyPr wrap="square" rtlCol="0">
            <a:spAutoFit/>
          </a:bodyPr>
          <a:lstStyle/>
          <a:p>
            <a:pPr>
              <a:lnSpc>
                <a:spcPct val="107000"/>
              </a:lnSpc>
              <a:spcAft>
                <a:spcPts val="800"/>
              </a:spcAft>
            </a:pPr>
            <a:r>
              <a:rPr lang="en-GB" sz="1800" b="1" dirty="0">
                <a:effectLst/>
                <a:latin typeface="Source Sans Pro" panose="020B0503030403020204" pitchFamily="34" charset="0"/>
                <a:ea typeface="Calibri" panose="020F0502020204030204" pitchFamily="34" charset="0"/>
              </a:rPr>
              <a:t>Shared ancestry</a:t>
            </a:r>
            <a:endParaRPr lang="en-AU" sz="1800" dirty="0">
              <a:effectLst/>
              <a:latin typeface="Times New Roman" panose="02020603050405020304" pitchFamily="18" charset="0"/>
              <a:ea typeface="Calibri" panose="020F0502020204030204" pitchFamily="34" charset="0"/>
            </a:endParaRPr>
          </a:p>
        </p:txBody>
      </p:sp>
      <p:sp>
        <p:nvSpPr>
          <p:cNvPr id="25" name="TextBox 24">
            <a:extLst>
              <a:ext uri="{FF2B5EF4-FFF2-40B4-BE49-F238E27FC236}">
                <a16:creationId xmlns:a16="http://schemas.microsoft.com/office/drawing/2014/main" id="{B261B964-D18D-446A-A7CD-B4C918C4A807}"/>
              </a:ext>
            </a:extLst>
          </p:cNvPr>
          <p:cNvSpPr txBox="1"/>
          <p:nvPr/>
        </p:nvSpPr>
        <p:spPr>
          <a:xfrm>
            <a:off x="4328927" y="2579650"/>
            <a:ext cx="1184604" cy="369332"/>
          </a:xfrm>
          <a:prstGeom prst="rect">
            <a:avLst/>
          </a:prstGeom>
          <a:solidFill>
            <a:srgbClr val="6DD16D"/>
          </a:solidFill>
        </p:spPr>
        <p:txBody>
          <a:bodyPr wrap="square" rtlCol="0">
            <a:spAutoFit/>
          </a:bodyPr>
          <a:lstStyle/>
          <a:p>
            <a:pPr algn="ctr"/>
            <a:r>
              <a:rPr lang="en-GB" dirty="0"/>
              <a:t>Co-Design</a:t>
            </a:r>
            <a:endParaRPr lang="en-AU" dirty="0"/>
          </a:p>
        </p:txBody>
      </p:sp>
      <p:sp>
        <p:nvSpPr>
          <p:cNvPr id="26" name="TextBox 25">
            <a:extLst>
              <a:ext uri="{FF2B5EF4-FFF2-40B4-BE49-F238E27FC236}">
                <a16:creationId xmlns:a16="http://schemas.microsoft.com/office/drawing/2014/main" id="{9DDEBA87-0CD0-467F-BC45-39A51ECF4BE3}"/>
              </a:ext>
            </a:extLst>
          </p:cNvPr>
          <p:cNvSpPr txBox="1"/>
          <p:nvPr/>
        </p:nvSpPr>
        <p:spPr>
          <a:xfrm>
            <a:off x="5576767" y="2575146"/>
            <a:ext cx="1433420" cy="369332"/>
          </a:xfrm>
          <a:prstGeom prst="rect">
            <a:avLst/>
          </a:prstGeom>
          <a:solidFill>
            <a:srgbClr val="6DD16D"/>
          </a:solidFill>
        </p:spPr>
        <p:txBody>
          <a:bodyPr wrap="square" rtlCol="0">
            <a:spAutoFit/>
          </a:bodyPr>
          <a:lstStyle/>
          <a:p>
            <a:pPr algn="ctr"/>
            <a:r>
              <a:rPr lang="en-GB" dirty="0"/>
              <a:t>Recruitment</a:t>
            </a:r>
            <a:endParaRPr lang="en-AU" dirty="0"/>
          </a:p>
        </p:txBody>
      </p:sp>
      <p:sp>
        <p:nvSpPr>
          <p:cNvPr id="27" name="TextBox 26">
            <a:extLst>
              <a:ext uri="{FF2B5EF4-FFF2-40B4-BE49-F238E27FC236}">
                <a16:creationId xmlns:a16="http://schemas.microsoft.com/office/drawing/2014/main" id="{F26DF37B-DF9D-4200-A345-06BE2BF13D2F}"/>
              </a:ext>
            </a:extLst>
          </p:cNvPr>
          <p:cNvSpPr txBox="1"/>
          <p:nvPr/>
        </p:nvSpPr>
        <p:spPr>
          <a:xfrm>
            <a:off x="7073423" y="2579650"/>
            <a:ext cx="1374710" cy="369332"/>
          </a:xfrm>
          <a:prstGeom prst="rect">
            <a:avLst/>
          </a:prstGeom>
          <a:solidFill>
            <a:srgbClr val="6DD16D"/>
          </a:solidFill>
        </p:spPr>
        <p:txBody>
          <a:bodyPr wrap="square" rtlCol="0">
            <a:spAutoFit/>
          </a:bodyPr>
          <a:lstStyle/>
          <a:p>
            <a:pPr algn="ctr"/>
            <a:r>
              <a:rPr lang="en-GB" dirty="0"/>
              <a:t>Discussions</a:t>
            </a:r>
            <a:endParaRPr lang="en-AU" dirty="0"/>
          </a:p>
        </p:txBody>
      </p:sp>
      <p:sp>
        <p:nvSpPr>
          <p:cNvPr id="28" name="TextBox 27">
            <a:extLst>
              <a:ext uri="{FF2B5EF4-FFF2-40B4-BE49-F238E27FC236}">
                <a16:creationId xmlns:a16="http://schemas.microsoft.com/office/drawing/2014/main" id="{20F8ECCA-9DB4-481C-B90D-B78DB0C4F4CF}"/>
              </a:ext>
            </a:extLst>
          </p:cNvPr>
          <p:cNvSpPr txBox="1"/>
          <p:nvPr/>
        </p:nvSpPr>
        <p:spPr>
          <a:xfrm>
            <a:off x="8511369" y="2579650"/>
            <a:ext cx="2693437" cy="369332"/>
          </a:xfrm>
          <a:prstGeom prst="rect">
            <a:avLst/>
          </a:prstGeom>
          <a:solidFill>
            <a:srgbClr val="6DD16D"/>
          </a:solidFill>
        </p:spPr>
        <p:txBody>
          <a:bodyPr wrap="square" rtlCol="0">
            <a:spAutoFit/>
          </a:bodyPr>
          <a:lstStyle/>
          <a:p>
            <a:pPr algn="ctr"/>
            <a:r>
              <a:rPr lang="en-GB" dirty="0"/>
              <a:t>Evaluation and submission</a:t>
            </a:r>
            <a:endParaRPr lang="en-AU" dirty="0"/>
          </a:p>
        </p:txBody>
      </p:sp>
      <p:sp>
        <p:nvSpPr>
          <p:cNvPr id="29" name="TextBox 28">
            <a:extLst>
              <a:ext uri="{FF2B5EF4-FFF2-40B4-BE49-F238E27FC236}">
                <a16:creationId xmlns:a16="http://schemas.microsoft.com/office/drawing/2014/main" id="{CB59D963-7E06-4CEF-B981-F8EF12535B44}"/>
              </a:ext>
            </a:extLst>
          </p:cNvPr>
          <p:cNvSpPr txBox="1"/>
          <p:nvPr/>
        </p:nvSpPr>
        <p:spPr>
          <a:xfrm>
            <a:off x="1679940" y="3218782"/>
            <a:ext cx="4851528" cy="373500"/>
          </a:xfrm>
          <a:prstGeom prst="rect">
            <a:avLst/>
          </a:prstGeom>
          <a:noFill/>
        </p:spPr>
        <p:txBody>
          <a:bodyPr wrap="square" rtlCol="0">
            <a:spAutoFit/>
          </a:bodyPr>
          <a:lstStyle/>
          <a:p>
            <a:pPr>
              <a:lnSpc>
                <a:spcPct val="107000"/>
              </a:lnSpc>
              <a:spcAft>
                <a:spcPts val="800"/>
              </a:spcAft>
            </a:pPr>
            <a:r>
              <a:rPr lang="en-GB" sz="1800" b="1" dirty="0">
                <a:effectLst/>
                <a:latin typeface="Source Sans Pro" panose="020B0503030403020204" pitchFamily="34" charset="0"/>
                <a:ea typeface="Calibri" panose="020F0502020204030204" pitchFamily="34" charset="0"/>
              </a:rPr>
              <a:t>Precision Medicine for Aboriginal Australians</a:t>
            </a:r>
            <a:endParaRPr lang="en-AU" sz="1800" dirty="0">
              <a:effectLst/>
              <a:latin typeface="Times New Roman" panose="02020603050405020304" pitchFamily="18" charset="0"/>
              <a:ea typeface="Calibri" panose="020F0502020204030204" pitchFamily="34" charset="0"/>
            </a:endParaRPr>
          </a:p>
        </p:txBody>
      </p:sp>
      <p:sp>
        <p:nvSpPr>
          <p:cNvPr id="30" name="TextBox 29">
            <a:extLst>
              <a:ext uri="{FF2B5EF4-FFF2-40B4-BE49-F238E27FC236}">
                <a16:creationId xmlns:a16="http://schemas.microsoft.com/office/drawing/2014/main" id="{44CC9D5A-A469-40BA-9816-165EDB6F4AEC}"/>
              </a:ext>
            </a:extLst>
          </p:cNvPr>
          <p:cNvSpPr txBox="1"/>
          <p:nvPr/>
        </p:nvSpPr>
        <p:spPr>
          <a:xfrm>
            <a:off x="6451569" y="3208924"/>
            <a:ext cx="1374710" cy="369332"/>
          </a:xfrm>
          <a:prstGeom prst="rect">
            <a:avLst/>
          </a:prstGeom>
          <a:solidFill>
            <a:srgbClr val="39AD39"/>
          </a:solidFill>
        </p:spPr>
        <p:txBody>
          <a:bodyPr wrap="square" rtlCol="0">
            <a:spAutoFit/>
          </a:bodyPr>
          <a:lstStyle/>
          <a:p>
            <a:pPr algn="ctr"/>
            <a:r>
              <a:rPr lang="en-GB" dirty="0"/>
              <a:t>Co-Design</a:t>
            </a:r>
            <a:endParaRPr lang="en-AU" dirty="0"/>
          </a:p>
        </p:txBody>
      </p:sp>
      <p:sp>
        <p:nvSpPr>
          <p:cNvPr id="31" name="TextBox 30">
            <a:extLst>
              <a:ext uri="{FF2B5EF4-FFF2-40B4-BE49-F238E27FC236}">
                <a16:creationId xmlns:a16="http://schemas.microsoft.com/office/drawing/2014/main" id="{7DCE1D67-F5C4-41B5-BEF4-58D54C428056}"/>
              </a:ext>
            </a:extLst>
          </p:cNvPr>
          <p:cNvSpPr txBox="1"/>
          <p:nvPr/>
        </p:nvSpPr>
        <p:spPr>
          <a:xfrm>
            <a:off x="7906661" y="3208924"/>
            <a:ext cx="1733290" cy="369332"/>
          </a:xfrm>
          <a:prstGeom prst="rect">
            <a:avLst/>
          </a:prstGeom>
          <a:solidFill>
            <a:srgbClr val="39AD39"/>
          </a:solidFill>
        </p:spPr>
        <p:txBody>
          <a:bodyPr wrap="square" rtlCol="0">
            <a:spAutoFit/>
          </a:bodyPr>
          <a:lstStyle/>
          <a:p>
            <a:pPr algn="ctr"/>
            <a:r>
              <a:rPr lang="en-GB" dirty="0"/>
              <a:t>Visit community</a:t>
            </a:r>
            <a:endParaRPr lang="en-AU" dirty="0"/>
          </a:p>
        </p:txBody>
      </p:sp>
      <p:sp>
        <p:nvSpPr>
          <p:cNvPr id="32" name="TextBox 31">
            <a:extLst>
              <a:ext uri="{FF2B5EF4-FFF2-40B4-BE49-F238E27FC236}">
                <a16:creationId xmlns:a16="http://schemas.microsoft.com/office/drawing/2014/main" id="{67354ACF-28D4-44BE-97A5-A69497E4B4A4}"/>
              </a:ext>
            </a:extLst>
          </p:cNvPr>
          <p:cNvSpPr txBox="1"/>
          <p:nvPr/>
        </p:nvSpPr>
        <p:spPr>
          <a:xfrm>
            <a:off x="9720333" y="3202500"/>
            <a:ext cx="1951005" cy="369332"/>
          </a:xfrm>
          <a:prstGeom prst="rect">
            <a:avLst/>
          </a:prstGeom>
          <a:solidFill>
            <a:srgbClr val="39AD39"/>
          </a:solidFill>
        </p:spPr>
        <p:txBody>
          <a:bodyPr wrap="square" rtlCol="0">
            <a:spAutoFit/>
          </a:bodyPr>
          <a:lstStyle/>
          <a:p>
            <a:pPr algn="ctr"/>
            <a:r>
              <a:rPr lang="en-GB" dirty="0"/>
              <a:t>Complete protocol</a:t>
            </a:r>
            <a:endParaRPr lang="en-AU" dirty="0"/>
          </a:p>
        </p:txBody>
      </p:sp>
      <p:sp>
        <p:nvSpPr>
          <p:cNvPr id="33" name="TextBox 32">
            <a:extLst>
              <a:ext uri="{FF2B5EF4-FFF2-40B4-BE49-F238E27FC236}">
                <a16:creationId xmlns:a16="http://schemas.microsoft.com/office/drawing/2014/main" id="{BF38D428-D9E5-4B24-99E4-9B622F650A68}"/>
              </a:ext>
            </a:extLst>
          </p:cNvPr>
          <p:cNvSpPr txBox="1"/>
          <p:nvPr/>
        </p:nvSpPr>
        <p:spPr>
          <a:xfrm>
            <a:off x="286229" y="3899603"/>
            <a:ext cx="1194449" cy="373500"/>
          </a:xfrm>
          <a:prstGeom prst="rect">
            <a:avLst/>
          </a:prstGeom>
          <a:noFill/>
        </p:spPr>
        <p:txBody>
          <a:bodyPr wrap="square" rtlCol="0">
            <a:spAutoFit/>
          </a:bodyPr>
          <a:lstStyle/>
          <a:p>
            <a:pPr>
              <a:lnSpc>
                <a:spcPct val="107000"/>
              </a:lnSpc>
              <a:spcAft>
                <a:spcPts val="800"/>
              </a:spcAft>
            </a:pPr>
            <a:r>
              <a:rPr lang="en-GB" sz="1800" b="1" dirty="0">
                <a:effectLst/>
                <a:latin typeface="Source Sans Pro" panose="020B0503030403020204" pitchFamily="34" charset="0"/>
                <a:ea typeface="Calibri" panose="020F0502020204030204" pitchFamily="34" charset="0"/>
              </a:rPr>
              <a:t>STARDIT</a:t>
            </a:r>
            <a:endParaRPr lang="en-AU" sz="1800" dirty="0">
              <a:effectLst/>
              <a:latin typeface="Times New Roman" panose="02020603050405020304" pitchFamily="18" charset="0"/>
              <a:ea typeface="Calibri" panose="020F0502020204030204" pitchFamily="34" charset="0"/>
            </a:endParaRPr>
          </a:p>
        </p:txBody>
      </p:sp>
      <p:sp>
        <p:nvSpPr>
          <p:cNvPr id="34" name="TextBox 33">
            <a:extLst>
              <a:ext uri="{FF2B5EF4-FFF2-40B4-BE49-F238E27FC236}">
                <a16:creationId xmlns:a16="http://schemas.microsoft.com/office/drawing/2014/main" id="{A891360C-49AE-4D98-9316-5CB1EF1A850D}"/>
              </a:ext>
            </a:extLst>
          </p:cNvPr>
          <p:cNvSpPr txBox="1"/>
          <p:nvPr/>
        </p:nvSpPr>
        <p:spPr>
          <a:xfrm>
            <a:off x="1746677" y="3907589"/>
            <a:ext cx="5174472" cy="375552"/>
          </a:xfrm>
          <a:prstGeom prst="rect">
            <a:avLst/>
          </a:prstGeom>
          <a:solidFill>
            <a:schemeClr val="bg1">
              <a:lumMod val="85000"/>
            </a:schemeClr>
          </a:solidFill>
        </p:spPr>
        <p:txBody>
          <a:bodyPr wrap="square" rtlCol="0">
            <a:spAutoFit/>
          </a:bodyPr>
          <a:lstStyle/>
          <a:p>
            <a:pPr>
              <a:lnSpc>
                <a:spcPct val="107000"/>
              </a:lnSpc>
              <a:spcAft>
                <a:spcPts val="800"/>
              </a:spcAft>
            </a:pPr>
            <a:r>
              <a:rPr lang="en-GB" dirty="0"/>
              <a:t>Standardised Data on Initiatives (STARDIT) conceived</a:t>
            </a:r>
            <a:endParaRPr lang="en-AU" dirty="0"/>
          </a:p>
        </p:txBody>
      </p:sp>
      <p:sp>
        <p:nvSpPr>
          <p:cNvPr id="35" name="TextBox 34">
            <a:extLst>
              <a:ext uri="{FF2B5EF4-FFF2-40B4-BE49-F238E27FC236}">
                <a16:creationId xmlns:a16="http://schemas.microsoft.com/office/drawing/2014/main" id="{0D0D8A6B-C418-4468-A7A6-7C68BE4B4AAE}"/>
              </a:ext>
            </a:extLst>
          </p:cNvPr>
          <p:cNvSpPr txBox="1"/>
          <p:nvPr/>
        </p:nvSpPr>
        <p:spPr>
          <a:xfrm>
            <a:off x="6997217" y="3906191"/>
            <a:ext cx="2995126" cy="375552"/>
          </a:xfrm>
          <a:prstGeom prst="rect">
            <a:avLst/>
          </a:prstGeom>
          <a:solidFill>
            <a:schemeClr val="bg1">
              <a:lumMod val="85000"/>
            </a:schemeClr>
          </a:solidFill>
        </p:spPr>
        <p:txBody>
          <a:bodyPr wrap="square" rtlCol="0">
            <a:spAutoFit/>
          </a:bodyPr>
          <a:lstStyle/>
          <a:p>
            <a:pPr>
              <a:lnSpc>
                <a:spcPct val="107000"/>
              </a:lnSpc>
              <a:spcAft>
                <a:spcPts val="800"/>
              </a:spcAft>
            </a:pPr>
            <a:r>
              <a:rPr lang="en-GB" dirty="0"/>
              <a:t>Co-designed Alpha version</a:t>
            </a:r>
            <a:endParaRPr lang="en-AU" dirty="0"/>
          </a:p>
        </p:txBody>
      </p:sp>
      <p:sp>
        <p:nvSpPr>
          <p:cNvPr id="36" name="TextBox 35">
            <a:extLst>
              <a:ext uri="{FF2B5EF4-FFF2-40B4-BE49-F238E27FC236}">
                <a16:creationId xmlns:a16="http://schemas.microsoft.com/office/drawing/2014/main" id="{77D6BEA3-D4E0-43F2-9642-6330C82883AA}"/>
              </a:ext>
            </a:extLst>
          </p:cNvPr>
          <p:cNvSpPr txBox="1"/>
          <p:nvPr/>
        </p:nvSpPr>
        <p:spPr>
          <a:xfrm>
            <a:off x="10068411" y="3906191"/>
            <a:ext cx="1606944" cy="375552"/>
          </a:xfrm>
          <a:prstGeom prst="rect">
            <a:avLst/>
          </a:prstGeom>
          <a:solidFill>
            <a:schemeClr val="bg1">
              <a:lumMod val="85000"/>
            </a:schemeClr>
          </a:solidFill>
        </p:spPr>
        <p:txBody>
          <a:bodyPr wrap="square" rtlCol="0">
            <a:spAutoFit/>
          </a:bodyPr>
          <a:lstStyle/>
          <a:p>
            <a:pPr>
              <a:lnSpc>
                <a:spcPct val="107000"/>
              </a:lnSpc>
              <a:spcAft>
                <a:spcPts val="800"/>
              </a:spcAft>
            </a:pPr>
            <a:r>
              <a:rPr lang="en-GB" dirty="0"/>
              <a:t>Beta version</a:t>
            </a:r>
            <a:endParaRPr lang="en-AU" dirty="0"/>
          </a:p>
        </p:txBody>
      </p:sp>
      <p:sp>
        <p:nvSpPr>
          <p:cNvPr id="37" name="TextBox 36">
            <a:extLst>
              <a:ext uri="{FF2B5EF4-FFF2-40B4-BE49-F238E27FC236}">
                <a16:creationId xmlns:a16="http://schemas.microsoft.com/office/drawing/2014/main" id="{7920E427-B8AF-4B81-91A1-24FE347D6CA1}"/>
              </a:ext>
            </a:extLst>
          </p:cNvPr>
          <p:cNvSpPr txBox="1"/>
          <p:nvPr/>
        </p:nvSpPr>
        <p:spPr>
          <a:xfrm>
            <a:off x="337938" y="4535013"/>
            <a:ext cx="11333399" cy="375359"/>
          </a:xfrm>
          <a:prstGeom prst="rect">
            <a:avLst/>
          </a:prstGeom>
          <a:solidFill>
            <a:schemeClr val="accent4">
              <a:lumMod val="20000"/>
              <a:lumOff val="80000"/>
            </a:schemeClr>
          </a:solidFill>
        </p:spPr>
        <p:txBody>
          <a:bodyPr wrap="square" rtlCol="0">
            <a:spAutoFit/>
          </a:bodyPr>
          <a:lstStyle/>
          <a:p>
            <a:pPr>
              <a:lnSpc>
                <a:spcPct val="107000"/>
              </a:lnSpc>
              <a:spcAft>
                <a:spcPts val="800"/>
              </a:spcAft>
            </a:pPr>
            <a:r>
              <a:rPr lang="en-AU" sz="1800" b="1" dirty="0">
                <a:solidFill>
                  <a:srgbClr val="000000"/>
                </a:solidFill>
                <a:effectLst/>
                <a:latin typeface="Source Sans Pro" panose="020B0503030403020204" pitchFamily="34" charset="0"/>
                <a:ea typeface="Calibri" panose="020F0502020204030204" pitchFamily="34" charset="0"/>
              </a:rPr>
              <a:t>Work and events which informed this thesis; out of scope of this project</a:t>
            </a:r>
            <a:endParaRPr lang="en-AU" b="1" dirty="0"/>
          </a:p>
        </p:txBody>
      </p:sp>
      <p:sp>
        <p:nvSpPr>
          <p:cNvPr id="38" name="Text Box 2">
            <a:extLst>
              <a:ext uri="{FF2B5EF4-FFF2-40B4-BE49-F238E27FC236}">
                <a16:creationId xmlns:a16="http://schemas.microsoft.com/office/drawing/2014/main" id="{A65C9AAC-11A6-4F8F-978B-2A9161B8671C}"/>
              </a:ext>
            </a:extLst>
          </p:cNvPr>
          <p:cNvSpPr txBox="1">
            <a:spLocks noChangeArrowheads="1"/>
          </p:cNvSpPr>
          <p:nvPr/>
        </p:nvSpPr>
        <p:spPr bwMode="auto">
          <a:xfrm>
            <a:off x="2834433" y="6105093"/>
            <a:ext cx="2542544" cy="369329"/>
          </a:xfrm>
          <a:prstGeom prst="rect">
            <a:avLst/>
          </a:prstGeom>
          <a:solidFill>
            <a:schemeClr val="accent2">
              <a:lumMod val="60000"/>
              <a:lumOff val="40000"/>
            </a:schemeClr>
          </a:solidFill>
          <a:ln w="9525">
            <a:no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effectLst/>
                <a:ea typeface="Calibri" panose="020F0502020204030204" pitchFamily="34" charset="0"/>
              </a:rPr>
              <a:t>Received DNA results</a:t>
            </a:r>
            <a:endParaRPr lang="en-AU" dirty="0">
              <a:effectLst/>
              <a:ea typeface="Calibri" panose="020F0502020204030204" pitchFamily="34" charset="0"/>
            </a:endParaRPr>
          </a:p>
        </p:txBody>
      </p:sp>
      <p:sp>
        <p:nvSpPr>
          <p:cNvPr id="39" name="Text Box 2">
            <a:extLst>
              <a:ext uri="{FF2B5EF4-FFF2-40B4-BE49-F238E27FC236}">
                <a16:creationId xmlns:a16="http://schemas.microsoft.com/office/drawing/2014/main" id="{C3CC5888-ADC1-4C23-A11C-9A68252DD9E9}"/>
              </a:ext>
            </a:extLst>
          </p:cNvPr>
          <p:cNvSpPr txBox="1">
            <a:spLocks noChangeArrowheads="1"/>
          </p:cNvSpPr>
          <p:nvPr/>
        </p:nvSpPr>
        <p:spPr bwMode="auto">
          <a:xfrm>
            <a:off x="1185193" y="5172282"/>
            <a:ext cx="4988180" cy="369329"/>
          </a:xfrm>
          <a:prstGeom prst="rect">
            <a:avLst/>
          </a:prstGeom>
          <a:solidFill>
            <a:schemeClr val="bg1">
              <a:lumMod val="95000"/>
            </a:schemeClr>
          </a:solidFill>
          <a:ln w="9525">
            <a:no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effectLst/>
                <a:ea typeface="Calibri" panose="020F0502020204030204" pitchFamily="34" charset="0"/>
              </a:rPr>
              <a:t>Working with health &amp; citizen science organisations</a:t>
            </a:r>
            <a:endParaRPr lang="en-AU" dirty="0">
              <a:effectLst/>
              <a:ea typeface="Calibri" panose="020F0502020204030204" pitchFamily="34" charset="0"/>
            </a:endParaRPr>
          </a:p>
        </p:txBody>
      </p:sp>
      <p:sp>
        <p:nvSpPr>
          <p:cNvPr id="40" name="Text Box 2">
            <a:extLst>
              <a:ext uri="{FF2B5EF4-FFF2-40B4-BE49-F238E27FC236}">
                <a16:creationId xmlns:a16="http://schemas.microsoft.com/office/drawing/2014/main" id="{B2CB68E3-3BA0-49DE-A5F2-402A37FA7054}"/>
              </a:ext>
            </a:extLst>
          </p:cNvPr>
          <p:cNvSpPr txBox="1">
            <a:spLocks noChangeArrowheads="1"/>
          </p:cNvSpPr>
          <p:nvPr/>
        </p:nvSpPr>
        <p:spPr bwMode="auto">
          <a:xfrm>
            <a:off x="6250482" y="5165882"/>
            <a:ext cx="3312360" cy="375359"/>
          </a:xfrm>
          <a:prstGeom prst="rect">
            <a:avLst/>
          </a:prstGeom>
          <a:solidFill>
            <a:schemeClr val="bg1">
              <a:lumMod val="95000"/>
            </a:schemeClr>
          </a:solidFill>
          <a:ln w="9525">
            <a:no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effectLst/>
                <a:ea typeface="Calibri" panose="020F0502020204030204" pitchFamily="34" charset="0"/>
              </a:rPr>
              <a:t>Strategy Liaison, WikiJournals </a:t>
            </a:r>
            <a:endParaRPr lang="en-AU" dirty="0">
              <a:effectLst/>
              <a:ea typeface="Calibri" panose="020F0502020204030204" pitchFamily="34" charset="0"/>
            </a:endParaRPr>
          </a:p>
        </p:txBody>
      </p:sp>
      <p:sp>
        <p:nvSpPr>
          <p:cNvPr id="42" name="Text Box 2">
            <a:extLst>
              <a:ext uri="{FF2B5EF4-FFF2-40B4-BE49-F238E27FC236}">
                <a16:creationId xmlns:a16="http://schemas.microsoft.com/office/drawing/2014/main" id="{F5D5134F-EEE8-4A7E-8F81-C7D3C951BF6F}"/>
              </a:ext>
            </a:extLst>
          </p:cNvPr>
          <p:cNvSpPr txBox="1">
            <a:spLocks noChangeArrowheads="1"/>
          </p:cNvSpPr>
          <p:nvPr/>
        </p:nvSpPr>
        <p:spPr bwMode="auto">
          <a:xfrm>
            <a:off x="3812218" y="5638500"/>
            <a:ext cx="2411647" cy="369329"/>
          </a:xfrm>
          <a:prstGeom prst="rect">
            <a:avLst/>
          </a:prstGeom>
          <a:solidFill>
            <a:schemeClr val="bg1">
              <a:lumMod val="95000"/>
            </a:schemeClr>
          </a:solidFill>
          <a:ln w="9525">
            <a:no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effectLst/>
                <a:ea typeface="Calibri" panose="020F0502020204030204" pitchFamily="34" charset="0"/>
              </a:rPr>
              <a:t>Started using Loomio</a:t>
            </a:r>
            <a:endParaRPr lang="en-AU" dirty="0">
              <a:effectLst/>
              <a:ea typeface="Calibri" panose="020F0502020204030204" pitchFamily="34" charset="0"/>
            </a:endParaRPr>
          </a:p>
        </p:txBody>
      </p:sp>
      <p:sp>
        <p:nvSpPr>
          <p:cNvPr id="43" name="Text Box 2">
            <a:extLst>
              <a:ext uri="{FF2B5EF4-FFF2-40B4-BE49-F238E27FC236}">
                <a16:creationId xmlns:a16="http://schemas.microsoft.com/office/drawing/2014/main" id="{119DCF5E-4F78-4042-B8BB-8CFF432C2A07}"/>
              </a:ext>
            </a:extLst>
          </p:cNvPr>
          <p:cNvSpPr txBox="1">
            <a:spLocks noChangeArrowheads="1"/>
          </p:cNvSpPr>
          <p:nvPr/>
        </p:nvSpPr>
        <p:spPr bwMode="auto">
          <a:xfrm>
            <a:off x="6296835" y="5638502"/>
            <a:ext cx="2729039" cy="369330"/>
          </a:xfrm>
          <a:prstGeom prst="rect">
            <a:avLst/>
          </a:prstGeom>
          <a:solidFill>
            <a:schemeClr val="accent6">
              <a:lumMod val="20000"/>
              <a:lumOff val="80000"/>
            </a:schemeClr>
          </a:solidFill>
          <a:ln w="9525">
            <a:no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effectLst/>
                <a:ea typeface="Calibri" panose="020F0502020204030204" pitchFamily="34" charset="0"/>
              </a:rPr>
              <a:t>Campfires and Science</a:t>
            </a:r>
            <a:endParaRPr lang="en-AU" dirty="0">
              <a:effectLst/>
              <a:ea typeface="Calibri" panose="020F0502020204030204" pitchFamily="34" charset="0"/>
            </a:endParaRPr>
          </a:p>
        </p:txBody>
      </p:sp>
      <p:sp>
        <p:nvSpPr>
          <p:cNvPr id="44" name="Text Box 2">
            <a:extLst>
              <a:ext uri="{FF2B5EF4-FFF2-40B4-BE49-F238E27FC236}">
                <a16:creationId xmlns:a16="http://schemas.microsoft.com/office/drawing/2014/main" id="{709D82CD-2D61-4426-B509-D76D9F0B2D40}"/>
              </a:ext>
            </a:extLst>
          </p:cNvPr>
          <p:cNvSpPr txBox="1">
            <a:spLocks noChangeArrowheads="1"/>
          </p:cNvSpPr>
          <p:nvPr/>
        </p:nvSpPr>
        <p:spPr bwMode="auto">
          <a:xfrm>
            <a:off x="9101012" y="5638500"/>
            <a:ext cx="2570326" cy="369332"/>
          </a:xfrm>
          <a:prstGeom prst="rect">
            <a:avLst/>
          </a:prstGeom>
          <a:solidFill>
            <a:schemeClr val="accent6">
              <a:lumMod val="20000"/>
              <a:lumOff val="80000"/>
            </a:schemeClr>
          </a:solidFill>
          <a:ln w="9525">
            <a:no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effectLst/>
                <a:ea typeface="Calibri" panose="020F0502020204030204" pitchFamily="34" charset="0"/>
              </a:rPr>
              <a:t>Wild DNA project</a:t>
            </a:r>
            <a:endParaRPr lang="en-AU" dirty="0">
              <a:effectLst/>
              <a:ea typeface="Calibri" panose="020F0502020204030204" pitchFamily="34" charset="0"/>
            </a:endParaRPr>
          </a:p>
        </p:txBody>
      </p:sp>
      <p:sp>
        <p:nvSpPr>
          <p:cNvPr id="45" name="Text Box 2">
            <a:extLst>
              <a:ext uri="{FF2B5EF4-FFF2-40B4-BE49-F238E27FC236}">
                <a16:creationId xmlns:a16="http://schemas.microsoft.com/office/drawing/2014/main" id="{EBAE094D-D6E6-4CD6-A834-5C84EF9CF66F}"/>
              </a:ext>
            </a:extLst>
          </p:cNvPr>
          <p:cNvSpPr txBox="1">
            <a:spLocks noChangeArrowheads="1"/>
          </p:cNvSpPr>
          <p:nvPr/>
        </p:nvSpPr>
        <p:spPr bwMode="auto">
          <a:xfrm>
            <a:off x="6642896" y="6105091"/>
            <a:ext cx="5028442" cy="369331"/>
          </a:xfrm>
          <a:prstGeom prst="rect">
            <a:avLst/>
          </a:prstGeom>
          <a:solidFill>
            <a:schemeClr val="accent6">
              <a:lumMod val="20000"/>
              <a:lumOff val="80000"/>
            </a:schemeClr>
          </a:solidFill>
          <a:ln w="9525">
            <a:no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effectLst/>
                <a:ea typeface="Calibri" panose="020F0502020204030204" pitchFamily="34" charset="0"/>
              </a:rPr>
              <a:t>Science for All</a:t>
            </a:r>
            <a:endParaRPr lang="en-AU" dirty="0">
              <a:effectLst/>
              <a:ea typeface="Calibri" panose="020F0502020204030204" pitchFamily="34" charset="0"/>
            </a:endParaRPr>
          </a:p>
          <a:p>
            <a:pPr algn="ctr">
              <a:lnSpc>
                <a:spcPct val="107000"/>
              </a:lnSpc>
              <a:spcAft>
                <a:spcPts val="800"/>
              </a:spcAft>
            </a:pPr>
            <a:r>
              <a:rPr lang="en-GB" dirty="0">
                <a:effectLst/>
                <a:ea typeface="Calibri" panose="020F0502020204030204" pitchFamily="34" charset="0"/>
              </a:rPr>
              <a:t> </a:t>
            </a:r>
            <a:endParaRPr lang="en-AU" dirty="0">
              <a:effectLst/>
              <a:ea typeface="Calibri" panose="020F0502020204030204" pitchFamily="34" charset="0"/>
            </a:endParaRPr>
          </a:p>
        </p:txBody>
      </p:sp>
      <p:sp>
        <p:nvSpPr>
          <p:cNvPr id="49" name="Text Box 2">
            <a:extLst>
              <a:ext uri="{FF2B5EF4-FFF2-40B4-BE49-F238E27FC236}">
                <a16:creationId xmlns:a16="http://schemas.microsoft.com/office/drawing/2014/main" id="{4E71A079-B690-42C6-9E68-FCA5C471FDE4}"/>
              </a:ext>
            </a:extLst>
          </p:cNvPr>
          <p:cNvSpPr txBox="1">
            <a:spLocks noChangeArrowheads="1"/>
          </p:cNvSpPr>
          <p:nvPr/>
        </p:nvSpPr>
        <p:spPr bwMode="auto">
          <a:xfrm>
            <a:off x="9639951" y="5172282"/>
            <a:ext cx="2031387" cy="369329"/>
          </a:xfrm>
          <a:prstGeom prst="rect">
            <a:avLst/>
          </a:prstGeom>
          <a:solidFill>
            <a:schemeClr val="bg1">
              <a:lumMod val="95000"/>
            </a:schemeClr>
          </a:solidFill>
          <a:ln w="9525">
            <a:no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effectLst/>
                <a:ea typeface="Calibri" panose="020F0502020204030204" pitchFamily="34" charset="0"/>
              </a:rPr>
              <a:t>MSAC</a:t>
            </a:r>
            <a:endParaRPr lang="en-AU" dirty="0">
              <a:effectLst/>
              <a:ea typeface="Calibri" panose="020F0502020204030204" pitchFamily="34" charset="0"/>
            </a:endParaRPr>
          </a:p>
        </p:txBody>
      </p:sp>
      <p:cxnSp>
        <p:nvCxnSpPr>
          <p:cNvPr id="3" name="Straight Arrow Connector 2">
            <a:extLst>
              <a:ext uri="{FF2B5EF4-FFF2-40B4-BE49-F238E27FC236}">
                <a16:creationId xmlns:a16="http://schemas.microsoft.com/office/drawing/2014/main" id="{0FE5306C-3643-42EF-B48C-375EBBE956B5}"/>
              </a:ext>
            </a:extLst>
          </p:cNvPr>
          <p:cNvCxnSpPr/>
          <p:nvPr/>
        </p:nvCxnSpPr>
        <p:spPr>
          <a:xfrm>
            <a:off x="928915" y="5128808"/>
            <a:ext cx="0" cy="1108102"/>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1186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953D036-CD18-4847-AD8D-BE698844071B}"/>
              </a:ext>
            </a:extLst>
          </p:cNvPr>
          <p:cNvSpPr/>
          <p:nvPr/>
        </p:nvSpPr>
        <p:spPr>
          <a:xfrm>
            <a:off x="0" y="5219700"/>
            <a:ext cx="12192000" cy="1638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a:extLst>
              <a:ext uri="{FF2B5EF4-FFF2-40B4-BE49-F238E27FC236}">
                <a16:creationId xmlns:a16="http://schemas.microsoft.com/office/drawing/2014/main" id="{E53A25F4-BA49-4563-8846-CA13333B23A8}"/>
              </a:ext>
            </a:extLst>
          </p:cNvPr>
          <p:cNvSpPr txBox="1"/>
          <p:nvPr/>
        </p:nvSpPr>
        <p:spPr>
          <a:xfrm>
            <a:off x="489883" y="3516599"/>
            <a:ext cx="11351018" cy="3240824"/>
          </a:xfrm>
          <a:prstGeom prst="rect">
            <a:avLst/>
          </a:prstGeom>
          <a:noFill/>
        </p:spPr>
        <p:txBody>
          <a:bodyPr wrap="square">
            <a:spAutoFit/>
          </a:bodyPr>
          <a:lstStyle/>
          <a:p>
            <a:pPr marL="457200" algn="l" rtl="0" eaLnBrk="1" latinLnBrk="0" hangingPunct="1">
              <a:lnSpc>
                <a:spcPct val="107000"/>
              </a:lnSpc>
              <a:spcBef>
                <a:spcPts val="0"/>
              </a:spcBef>
              <a:spcAft>
                <a:spcPts val="800"/>
              </a:spcAft>
            </a:pPr>
            <a:r>
              <a:rPr lang="en-AU" sz="2800" kern="1200" dirty="0">
                <a:solidFill>
                  <a:srgbClr val="000000"/>
                </a:solidFill>
                <a:effectLst/>
                <a:latin typeface="Calibri" panose="020F0502020204030204" pitchFamily="34" charset="0"/>
                <a:ea typeface="Calibri" panose="020F0502020204030204" pitchFamily="34" charset="0"/>
                <a:cs typeface="+mn-cs"/>
              </a:rPr>
              <a:t>“The limited number of initiatives reporting public involvement and its impact in this study suggests </a:t>
            </a:r>
            <a:r>
              <a:rPr lang="en-AU" sz="2800" b="1" kern="1200" dirty="0">
                <a:solidFill>
                  <a:srgbClr val="000000"/>
                </a:solidFill>
                <a:effectLst/>
                <a:latin typeface="Calibri" panose="020F0502020204030204" pitchFamily="34" charset="0"/>
                <a:ea typeface="Calibri" panose="020F0502020204030204" pitchFamily="34" charset="0"/>
                <a:cs typeface="+mn-cs"/>
              </a:rPr>
              <a:t>there would be significant value in developing a more systematic method of both reporting and evaluating how people are involved in human genomics research</a:t>
            </a:r>
            <a:r>
              <a:rPr lang="en-AU" sz="2800" kern="1200" dirty="0">
                <a:solidFill>
                  <a:srgbClr val="000000"/>
                </a:solidFill>
                <a:effectLst/>
                <a:latin typeface="Calibri" panose="020F0502020204030204" pitchFamily="34" charset="0"/>
                <a:ea typeface="Calibri" panose="020F0502020204030204" pitchFamily="34" charset="0"/>
                <a:cs typeface="+mn-cs"/>
              </a:rPr>
              <a:t>”</a:t>
            </a:r>
          </a:p>
          <a:p>
            <a:pPr marL="457200">
              <a:lnSpc>
                <a:spcPct val="107000"/>
              </a:lnSpc>
              <a:spcAft>
                <a:spcPts val="800"/>
              </a:spcAft>
            </a:pPr>
            <a:r>
              <a:rPr lang="en-AU" sz="2000" dirty="0">
                <a:solidFill>
                  <a:srgbClr val="000000"/>
                </a:solidFill>
                <a:latin typeface="Calibri" panose="020F0502020204030204" pitchFamily="34" charset="0"/>
              </a:rPr>
              <a:t>From: ‘</a:t>
            </a:r>
            <a:r>
              <a:rPr lang="en-GB" sz="2000" i="0" dirty="0">
                <a:solidFill>
                  <a:srgbClr val="020202"/>
                </a:solidFill>
                <a:effectLst/>
                <a:latin typeface="MuseoSans"/>
              </a:rPr>
              <a:t>Public Involvement in Global Genomics Research: A Scoping Review’, Nunn et al. 2019 </a:t>
            </a:r>
            <a:r>
              <a:rPr lang="en-AU" sz="2000" b="0" i="0" u="none" strike="noStrike" dirty="0">
                <a:solidFill>
                  <a:schemeClr val="bg1">
                    <a:lumMod val="75000"/>
                  </a:schemeClr>
                </a:solidFill>
                <a:effectLst/>
                <a:latin typeface="MuseoSans"/>
                <a:hlinkClick r:id="rId2">
                  <a:extLst>
                    <a:ext uri="{A12FA001-AC4F-418D-AE19-62706E023703}">
                      <ahyp:hlinkClr xmlns:ahyp="http://schemas.microsoft.com/office/drawing/2018/hyperlinkcolor" val="tx"/>
                    </a:ext>
                  </a:extLst>
                </a:hlinkClick>
              </a:rPr>
              <a:t>https://doi.org/10.3389/fpubh.2019.00079</a:t>
            </a:r>
            <a:endParaRPr lang="en-GB" sz="2000" b="1" i="0" dirty="0">
              <a:solidFill>
                <a:schemeClr val="bg1">
                  <a:lumMod val="75000"/>
                </a:schemeClr>
              </a:solidFill>
              <a:effectLst/>
              <a:latin typeface="MuseoSans"/>
            </a:endParaRPr>
          </a:p>
          <a:p>
            <a:pPr marL="457200" algn="l" rtl="0" eaLnBrk="1" latinLnBrk="0" hangingPunct="1">
              <a:lnSpc>
                <a:spcPct val="107000"/>
              </a:lnSpc>
              <a:spcBef>
                <a:spcPts val="0"/>
              </a:spcBef>
              <a:spcAft>
                <a:spcPts val="800"/>
              </a:spcAft>
            </a:pPr>
            <a:endParaRPr lang="en-AU" sz="2800" dirty="0">
              <a:effectLst/>
            </a:endParaRPr>
          </a:p>
        </p:txBody>
      </p:sp>
      <p:pic>
        <p:nvPicPr>
          <p:cNvPr id="9" name="Picture 8">
            <a:extLst>
              <a:ext uri="{FF2B5EF4-FFF2-40B4-BE49-F238E27FC236}">
                <a16:creationId xmlns:a16="http://schemas.microsoft.com/office/drawing/2014/main" id="{6E54F4EA-1177-4CB3-9136-083550E91E3B}"/>
              </a:ext>
            </a:extLst>
          </p:cNvPr>
          <p:cNvPicPr>
            <a:picLocks noChangeAspect="1"/>
          </p:cNvPicPr>
          <p:nvPr/>
        </p:nvPicPr>
        <p:blipFill rotWithShape="1">
          <a:blip r:embed="rId3"/>
          <a:srcRect t="1" b="696"/>
          <a:stretch/>
        </p:blipFill>
        <p:spPr>
          <a:xfrm>
            <a:off x="577674" y="682907"/>
            <a:ext cx="11372316" cy="2476982"/>
          </a:xfrm>
          <a:prstGeom prst="rect">
            <a:avLst/>
          </a:prstGeom>
        </p:spPr>
      </p:pic>
    </p:spTree>
    <p:extLst>
      <p:ext uri="{BB962C8B-B14F-4D97-AF65-F5344CB8AC3E}">
        <p14:creationId xmlns:p14="http://schemas.microsoft.com/office/powerpoint/2010/main" val="1375615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320702A-CFF8-4E3F-BEC1-9EEC279C123E}"/>
              </a:ext>
            </a:extLst>
          </p:cNvPr>
          <p:cNvSpPr/>
          <p:nvPr/>
        </p:nvSpPr>
        <p:spPr>
          <a:xfrm>
            <a:off x="5602147" y="648182"/>
            <a:ext cx="792866" cy="2141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 name="Picture 1" descr="A screenshot of a cell phone&#10;&#10;Description automatically generated">
            <a:extLst>
              <a:ext uri="{FF2B5EF4-FFF2-40B4-BE49-F238E27FC236}">
                <a16:creationId xmlns:a16="http://schemas.microsoft.com/office/drawing/2014/main" id="{69EFDA1B-45AE-4931-8038-CC60A031F78E}"/>
              </a:ext>
            </a:extLst>
          </p:cNvPr>
          <p:cNvPicPr>
            <a:picLocks noChangeAspect="1"/>
          </p:cNvPicPr>
          <p:nvPr/>
        </p:nvPicPr>
        <p:blipFill rotWithShape="1">
          <a:blip r:embed="rId2">
            <a:extLst>
              <a:ext uri="{28A0092B-C50C-407E-A947-70E740481C1C}">
                <a14:useLocalDpi xmlns:a14="http://schemas.microsoft.com/office/drawing/2010/main" val="0"/>
              </a:ext>
            </a:extLst>
          </a:blip>
          <a:srcRect l="-265" t="16372" r="-345" b="52780"/>
          <a:stretch/>
        </p:blipFill>
        <p:spPr>
          <a:xfrm>
            <a:off x="595033" y="1101074"/>
            <a:ext cx="11362614" cy="4925092"/>
          </a:xfrm>
          <a:prstGeom prst="rect">
            <a:avLst/>
          </a:prstGeom>
        </p:spPr>
      </p:pic>
      <p:sp>
        <p:nvSpPr>
          <p:cNvPr id="3" name="Oval 2">
            <a:extLst>
              <a:ext uri="{FF2B5EF4-FFF2-40B4-BE49-F238E27FC236}">
                <a16:creationId xmlns:a16="http://schemas.microsoft.com/office/drawing/2014/main" id="{920825E8-6241-42C1-8CC4-DDF2D5C9F4CD}"/>
              </a:ext>
            </a:extLst>
          </p:cNvPr>
          <p:cNvSpPr/>
          <p:nvPr/>
        </p:nvSpPr>
        <p:spPr>
          <a:xfrm>
            <a:off x="8849360" y="298048"/>
            <a:ext cx="2326640" cy="14901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210785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320702A-CFF8-4E3F-BEC1-9EEC279C123E}"/>
              </a:ext>
            </a:extLst>
          </p:cNvPr>
          <p:cNvSpPr/>
          <p:nvPr/>
        </p:nvSpPr>
        <p:spPr>
          <a:xfrm>
            <a:off x="5602147" y="648182"/>
            <a:ext cx="792866" cy="2141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Picture 2">
            <a:extLst>
              <a:ext uri="{FF2B5EF4-FFF2-40B4-BE49-F238E27FC236}">
                <a16:creationId xmlns:a16="http://schemas.microsoft.com/office/drawing/2014/main" id="{40B4048A-37AA-4DF2-BD31-73F220379A7E}"/>
              </a:ext>
            </a:extLst>
          </p:cNvPr>
          <p:cNvPicPr>
            <a:picLocks noChangeAspect="1"/>
          </p:cNvPicPr>
          <p:nvPr/>
        </p:nvPicPr>
        <p:blipFill>
          <a:blip r:embed="rId2"/>
          <a:stretch>
            <a:fillRect/>
          </a:stretch>
        </p:blipFill>
        <p:spPr>
          <a:xfrm>
            <a:off x="250509" y="1429473"/>
            <a:ext cx="11690982" cy="3593939"/>
          </a:xfrm>
          <a:prstGeom prst="rect">
            <a:avLst/>
          </a:prstGeom>
        </p:spPr>
      </p:pic>
    </p:spTree>
    <p:extLst>
      <p:ext uri="{BB962C8B-B14F-4D97-AF65-F5344CB8AC3E}">
        <p14:creationId xmlns:p14="http://schemas.microsoft.com/office/powerpoint/2010/main" val="3050697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6A84B152-3496-4C52-AF08-97AFFC09D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p:cNvSpPr>
            <a:spLocks noGrp="1"/>
          </p:cNvSpPr>
          <p:nvPr>
            <p:ph type="title"/>
          </p:nvPr>
        </p:nvSpPr>
        <p:spPr>
          <a:xfrm>
            <a:off x="759450" y="261804"/>
            <a:ext cx="6048735" cy="1325563"/>
          </a:xfrm>
        </p:spPr>
        <p:txBody>
          <a:bodyPr vert="horz" lIns="91440" tIns="45720" rIns="91440" bIns="45720" rtlCol="0" anchor="ctr">
            <a:normAutofit/>
          </a:bodyPr>
          <a:lstStyle/>
          <a:p>
            <a:pPr>
              <a:spcAft>
                <a:spcPts val="600"/>
              </a:spcAft>
            </a:pPr>
            <a:r>
              <a:rPr lang="en-US" sz="2800" b="1" dirty="0"/>
              <a:t>Genomics Research and Involving People</a:t>
            </a:r>
            <a:endParaRPr lang="en-US" sz="2800" dirty="0"/>
          </a:p>
        </p:txBody>
      </p:sp>
      <p:sp>
        <p:nvSpPr>
          <p:cNvPr id="17" name="Freeform: Shape 16">
            <a:extLst>
              <a:ext uri="{FF2B5EF4-FFF2-40B4-BE49-F238E27FC236}">
                <a16:creationId xmlns:a16="http://schemas.microsoft.com/office/drawing/2014/main" id="{6B2ADB95-0FA3-4BD7-A8AC-89D014A83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
          <p:cNvSpPr>
            <a:spLocks noGrp="1"/>
          </p:cNvSpPr>
          <p:nvPr>
            <p:ph type="body" idx="1"/>
          </p:nvPr>
        </p:nvSpPr>
        <p:spPr>
          <a:xfrm>
            <a:off x="706197" y="1432085"/>
            <a:ext cx="5781414" cy="4351338"/>
          </a:xfrm>
        </p:spPr>
        <p:txBody>
          <a:bodyPr vert="horz" lIns="91440" tIns="45720" rIns="91440" bIns="45720" rtlCol="0">
            <a:normAutofit lnSpcReduction="10000"/>
          </a:bodyPr>
          <a:lstStyle/>
          <a:p>
            <a:r>
              <a:rPr lang="en-US" sz="2400" dirty="0"/>
              <a:t>Talk </a:t>
            </a:r>
            <a:r>
              <a:rPr lang="en-US" sz="1800" dirty="0"/>
              <a:t>(30 min) </a:t>
            </a:r>
            <a:endParaRPr lang="en-US" sz="2400" dirty="0"/>
          </a:p>
          <a:p>
            <a:r>
              <a:rPr lang="en-US" sz="2400" dirty="0"/>
              <a:t>Questions and interactive discussion </a:t>
            </a:r>
            <a:r>
              <a:rPr lang="en-US" sz="1800" dirty="0"/>
              <a:t>(30 min)</a:t>
            </a:r>
          </a:p>
          <a:p>
            <a:r>
              <a:rPr lang="en-US" sz="2400" b="1" dirty="0">
                <a:solidFill>
                  <a:schemeClr val="tx1">
                    <a:lumMod val="65000"/>
                    <a:lumOff val="35000"/>
                  </a:schemeClr>
                </a:solidFill>
              </a:rPr>
              <a:t>Ask question during: </a:t>
            </a:r>
            <a:r>
              <a:rPr lang="en-US" sz="2400" dirty="0"/>
              <a:t>Use the chat feature </a:t>
            </a:r>
          </a:p>
          <a:p>
            <a:r>
              <a:rPr lang="en-US" sz="2400" b="1" dirty="0">
                <a:solidFill>
                  <a:schemeClr val="tx1">
                    <a:lumMod val="65000"/>
                    <a:lumOff val="35000"/>
                  </a:schemeClr>
                </a:solidFill>
              </a:rPr>
              <a:t>After: </a:t>
            </a:r>
            <a:r>
              <a:rPr lang="en-US" sz="2400" dirty="0"/>
              <a:t>Use chat or video and audio</a:t>
            </a:r>
          </a:p>
          <a:p>
            <a:r>
              <a:rPr lang="en-US" sz="2400" dirty="0"/>
              <a:t>Please </a:t>
            </a:r>
            <a:r>
              <a:rPr lang="en-US" sz="2400" b="1" dirty="0">
                <a:solidFill>
                  <a:srgbClr val="FF0000"/>
                </a:solidFill>
              </a:rPr>
              <a:t>mute</a:t>
            </a:r>
            <a:r>
              <a:rPr lang="en-US" sz="2400" dirty="0"/>
              <a:t> your microphone for now</a:t>
            </a:r>
          </a:p>
          <a:p>
            <a:pPr marL="0" indent="0">
              <a:buNone/>
            </a:pPr>
            <a:r>
              <a:rPr lang="en-US" sz="2400" b="1" dirty="0"/>
              <a:t>Resources</a:t>
            </a:r>
          </a:p>
          <a:p>
            <a:pPr marL="0" indent="0">
              <a:buNone/>
            </a:pPr>
            <a:r>
              <a:rPr lang="en-US" sz="2400" dirty="0"/>
              <a:t>All references for this presentation and recording available from: </a:t>
            </a:r>
          </a:p>
          <a:p>
            <a:r>
              <a:rPr lang="en-US" sz="2400" dirty="0"/>
              <a:t>Jack.Nunn@latrobe.edu.au</a:t>
            </a:r>
          </a:p>
          <a:p>
            <a:r>
              <a:rPr lang="en-US" sz="2400" dirty="0"/>
              <a:t>ScienceForAll.World/Events</a:t>
            </a:r>
          </a:p>
          <a:p>
            <a:pPr marL="0"/>
            <a:endParaRPr lang="en-US" sz="2400" dirty="0"/>
          </a:p>
          <a:p>
            <a:pPr marL="0"/>
            <a:endParaRPr lang="en-US" sz="2400" dirty="0"/>
          </a:p>
          <a:p>
            <a:endParaRPr lang="en-US" sz="2400" dirty="0"/>
          </a:p>
        </p:txBody>
      </p:sp>
      <p:sp>
        <p:nvSpPr>
          <p:cNvPr id="19" name="Oval 18">
            <a:extLst>
              <a:ext uri="{FF2B5EF4-FFF2-40B4-BE49-F238E27FC236}">
                <a16:creationId xmlns:a16="http://schemas.microsoft.com/office/drawing/2014/main" id="{C924DBCE-E731-4B22-8181-A39C1D862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8185" y="3423959"/>
            <a:ext cx="630884" cy="630884"/>
          </a:xfrm>
          <a:prstGeom prst="ellipse">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4CBF9756-6AC8-4C65-84DF-56FBFFA1D8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463438">
            <a:off x="7450227"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pic>
        <p:nvPicPr>
          <p:cNvPr id="5" name="Picture 2" descr="Image result for hourglass">
            <a:extLst>
              <a:ext uri="{FF2B5EF4-FFF2-40B4-BE49-F238E27FC236}">
                <a16:creationId xmlns:a16="http://schemas.microsoft.com/office/drawing/2014/main" id="{6B2E611D-E362-4652-97F8-9948A5FF301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347622" y="1670885"/>
            <a:ext cx="2937310" cy="2937312"/>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a:noFill/>
          <a:extLst>
            <a:ext uri="{909E8E84-426E-40DD-AFC4-6F175D3DCCD1}">
              <a14:hiddenFill xmlns:a14="http://schemas.microsoft.com/office/drawing/2010/main">
                <a:solidFill>
                  <a:srgbClr val="FFFFFF"/>
                </a:solidFill>
              </a14:hiddenFill>
            </a:ext>
          </a:extLst>
        </p:spPr>
      </p:pic>
      <p:sp>
        <p:nvSpPr>
          <p:cNvPr id="23" name="Freeform: Shape 22">
            <a:extLst>
              <a:ext uri="{FF2B5EF4-FFF2-40B4-BE49-F238E27FC236}">
                <a16:creationId xmlns:a16="http://schemas.microsoft.com/office/drawing/2014/main" id="{2D385988-EAAF-4C27-AF8A-2BFBECAF3D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25" name="Straight Connector 24">
            <a:extLst>
              <a:ext uri="{FF2B5EF4-FFF2-40B4-BE49-F238E27FC236}">
                <a16:creationId xmlns:a16="http://schemas.microsoft.com/office/drawing/2014/main" id="{43621FD4-D14D-45D5-9A57-9A2DE5EA59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7" name="Freeform: Shape 26">
            <a:extLst>
              <a:ext uri="{FF2B5EF4-FFF2-40B4-BE49-F238E27FC236}">
                <a16:creationId xmlns:a16="http://schemas.microsoft.com/office/drawing/2014/main" id="{B621D332-7329-4994-8836-C429A51B7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2D20F754-35A9-4508-BE3C-C59996D143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30633719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33C9A4C2-39CD-4344-A535-DD6C9F817AAB}"/>
              </a:ext>
            </a:extLst>
          </p:cNvPr>
          <p:cNvPicPr>
            <a:picLocks noChangeAspect="1"/>
          </p:cNvPicPr>
          <p:nvPr/>
        </p:nvPicPr>
        <p:blipFill rotWithShape="1">
          <a:blip r:embed="rId2">
            <a:extLst>
              <a:ext uri="{28A0092B-C50C-407E-A947-70E740481C1C}">
                <a14:useLocalDpi xmlns:a14="http://schemas.microsoft.com/office/drawing/2010/main" val="0"/>
              </a:ext>
            </a:extLst>
          </a:blip>
          <a:srcRect l="251" t="7444" r="88" b="40667"/>
          <a:stretch/>
        </p:blipFill>
        <p:spPr>
          <a:xfrm>
            <a:off x="1844040" y="354117"/>
            <a:ext cx="7993380" cy="6149766"/>
          </a:xfrm>
          <a:prstGeom prst="rect">
            <a:avLst/>
          </a:prstGeom>
        </p:spPr>
      </p:pic>
    </p:spTree>
    <p:extLst>
      <p:ext uri="{BB962C8B-B14F-4D97-AF65-F5344CB8AC3E}">
        <p14:creationId xmlns:p14="http://schemas.microsoft.com/office/powerpoint/2010/main" val="973276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33C9A4C2-39CD-4344-A535-DD6C9F817AAB}"/>
              </a:ext>
            </a:extLst>
          </p:cNvPr>
          <p:cNvPicPr>
            <a:picLocks noChangeAspect="1"/>
          </p:cNvPicPr>
          <p:nvPr/>
        </p:nvPicPr>
        <p:blipFill rotWithShape="1">
          <a:blip r:embed="rId2">
            <a:extLst>
              <a:ext uri="{28A0092B-C50C-407E-A947-70E740481C1C}">
                <a14:useLocalDpi xmlns:a14="http://schemas.microsoft.com/office/drawing/2010/main" val="0"/>
              </a:ext>
            </a:extLst>
          </a:blip>
          <a:srcRect l="1487" t="59457" r="1798" b="1740"/>
          <a:stretch/>
        </p:blipFill>
        <p:spPr>
          <a:xfrm>
            <a:off x="1962150" y="1531620"/>
            <a:ext cx="7757160" cy="4598884"/>
          </a:xfrm>
          <a:prstGeom prst="rect">
            <a:avLst/>
          </a:prstGeom>
        </p:spPr>
      </p:pic>
      <p:pic>
        <p:nvPicPr>
          <p:cNvPr id="2" name="Picture 1" descr="A picture containing text&#10;&#10;Description automatically generated">
            <a:extLst>
              <a:ext uri="{FF2B5EF4-FFF2-40B4-BE49-F238E27FC236}">
                <a16:creationId xmlns:a16="http://schemas.microsoft.com/office/drawing/2014/main" id="{DFF4CA8A-8F04-4A5D-AE9F-32E799AF96C3}"/>
              </a:ext>
            </a:extLst>
          </p:cNvPr>
          <p:cNvPicPr>
            <a:picLocks noChangeAspect="1"/>
          </p:cNvPicPr>
          <p:nvPr/>
        </p:nvPicPr>
        <p:blipFill rotWithShape="1">
          <a:blip r:embed="rId2">
            <a:extLst>
              <a:ext uri="{28A0092B-C50C-407E-A947-70E740481C1C}">
                <a14:useLocalDpi xmlns:a14="http://schemas.microsoft.com/office/drawing/2010/main" val="0"/>
              </a:ext>
            </a:extLst>
          </a:blip>
          <a:srcRect l="251" t="7444" r="88" b="82621"/>
          <a:stretch/>
        </p:blipFill>
        <p:spPr>
          <a:xfrm>
            <a:off x="1844040" y="354117"/>
            <a:ext cx="7993380" cy="1177503"/>
          </a:xfrm>
          <a:prstGeom prst="rect">
            <a:avLst/>
          </a:prstGeom>
        </p:spPr>
      </p:pic>
    </p:spTree>
    <p:extLst>
      <p:ext uri="{BB962C8B-B14F-4D97-AF65-F5344CB8AC3E}">
        <p14:creationId xmlns:p14="http://schemas.microsoft.com/office/powerpoint/2010/main" val="8524603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a:extLst>
              <a:ext uri="{FF2B5EF4-FFF2-40B4-BE49-F238E27FC236}">
                <a16:creationId xmlns:a16="http://schemas.microsoft.com/office/drawing/2014/main" id="{F4C29C12-4841-4B0C-B33D-8654AAD769C5}"/>
              </a:ext>
            </a:extLst>
          </p:cNvPr>
          <p:cNvPicPr>
            <a:picLocks noChangeAspect="1"/>
          </p:cNvPicPr>
          <p:nvPr/>
        </p:nvPicPr>
        <p:blipFill rotWithShape="1">
          <a:blip r:embed="rId2">
            <a:extLst>
              <a:ext uri="{28A0092B-C50C-407E-A947-70E740481C1C}">
                <a14:useLocalDpi xmlns:a14="http://schemas.microsoft.com/office/drawing/2010/main" val="0"/>
              </a:ext>
            </a:extLst>
          </a:blip>
          <a:srcRect r="-1053" b="48667"/>
          <a:stretch/>
        </p:blipFill>
        <p:spPr>
          <a:xfrm>
            <a:off x="1938722" y="213360"/>
            <a:ext cx="8314555" cy="5971304"/>
          </a:xfrm>
          <a:prstGeom prst="rect">
            <a:avLst/>
          </a:prstGeom>
        </p:spPr>
      </p:pic>
    </p:spTree>
    <p:extLst>
      <p:ext uri="{BB962C8B-B14F-4D97-AF65-F5344CB8AC3E}">
        <p14:creationId xmlns:p14="http://schemas.microsoft.com/office/powerpoint/2010/main" val="78864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a:extLst>
              <a:ext uri="{FF2B5EF4-FFF2-40B4-BE49-F238E27FC236}">
                <a16:creationId xmlns:a16="http://schemas.microsoft.com/office/drawing/2014/main" id="{7A6987D2-8457-4909-A6C6-397BB31BC4C7}"/>
              </a:ext>
            </a:extLst>
          </p:cNvPr>
          <p:cNvPicPr>
            <a:picLocks noChangeAspect="1"/>
          </p:cNvPicPr>
          <p:nvPr/>
        </p:nvPicPr>
        <p:blipFill rotWithShape="1">
          <a:blip r:embed="rId2">
            <a:extLst>
              <a:ext uri="{28A0092B-C50C-407E-A947-70E740481C1C}">
                <a14:useLocalDpi xmlns:a14="http://schemas.microsoft.com/office/drawing/2010/main" val="0"/>
              </a:ext>
            </a:extLst>
          </a:blip>
          <a:srcRect r="-3270" b="49122"/>
          <a:stretch/>
        </p:blipFill>
        <p:spPr>
          <a:xfrm>
            <a:off x="1927861" y="281940"/>
            <a:ext cx="8770620" cy="6108914"/>
          </a:xfrm>
          <a:prstGeom prst="rect">
            <a:avLst/>
          </a:prstGeom>
        </p:spPr>
      </p:pic>
    </p:spTree>
    <p:extLst>
      <p:ext uri="{BB962C8B-B14F-4D97-AF65-F5344CB8AC3E}">
        <p14:creationId xmlns:p14="http://schemas.microsoft.com/office/powerpoint/2010/main" val="1441933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a:extLst>
              <a:ext uri="{FF2B5EF4-FFF2-40B4-BE49-F238E27FC236}">
                <a16:creationId xmlns:a16="http://schemas.microsoft.com/office/drawing/2014/main" id="{7A6987D2-8457-4909-A6C6-397BB31BC4C7}"/>
              </a:ext>
            </a:extLst>
          </p:cNvPr>
          <p:cNvPicPr>
            <a:picLocks noChangeAspect="1"/>
          </p:cNvPicPr>
          <p:nvPr/>
        </p:nvPicPr>
        <p:blipFill rotWithShape="1">
          <a:blip r:embed="rId2">
            <a:extLst>
              <a:ext uri="{28A0092B-C50C-407E-A947-70E740481C1C}">
                <a14:useLocalDpi xmlns:a14="http://schemas.microsoft.com/office/drawing/2010/main" val="0"/>
              </a:ext>
            </a:extLst>
          </a:blip>
          <a:srcRect l="-2423" t="50897" r="-847" b="-1775"/>
          <a:stretch/>
        </p:blipFill>
        <p:spPr>
          <a:xfrm>
            <a:off x="1775461" y="480060"/>
            <a:ext cx="8770620" cy="6108914"/>
          </a:xfrm>
          <a:prstGeom prst="rect">
            <a:avLst/>
          </a:prstGeom>
        </p:spPr>
      </p:pic>
    </p:spTree>
    <p:extLst>
      <p:ext uri="{BB962C8B-B14F-4D97-AF65-F5344CB8AC3E}">
        <p14:creationId xmlns:p14="http://schemas.microsoft.com/office/powerpoint/2010/main" val="36798461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387183F-C3B9-4607-8296-2826F1A0F60F}"/>
              </a:ext>
            </a:extLst>
          </p:cNvPr>
          <p:cNvSpPr txBox="1">
            <a:spLocks/>
          </p:cNvSpPr>
          <p:nvPr/>
        </p:nvSpPr>
        <p:spPr>
          <a:xfrm>
            <a:off x="868680" y="284162"/>
            <a:ext cx="10515600" cy="80578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en-GB"/>
            </a:br>
            <a:endParaRPr lang="en-AU" dirty="0"/>
          </a:p>
        </p:txBody>
      </p:sp>
      <p:pic>
        <p:nvPicPr>
          <p:cNvPr id="7" name="Picture 6" descr="A picture containing indoor, bus&#10;&#10;Description automatically generated">
            <a:extLst>
              <a:ext uri="{FF2B5EF4-FFF2-40B4-BE49-F238E27FC236}">
                <a16:creationId xmlns:a16="http://schemas.microsoft.com/office/drawing/2014/main" id="{BF84EBAC-DD6B-4DC7-84A7-A6BC6BE81900}"/>
              </a:ext>
            </a:extLst>
          </p:cNvPr>
          <p:cNvPicPr>
            <a:picLocks noChangeAspect="1"/>
          </p:cNvPicPr>
          <p:nvPr/>
        </p:nvPicPr>
        <p:blipFill rotWithShape="1">
          <a:blip r:embed="rId2">
            <a:extLst>
              <a:ext uri="{28A0092B-C50C-407E-A947-70E740481C1C}">
                <a14:useLocalDpi xmlns:a14="http://schemas.microsoft.com/office/drawing/2010/main" val="0"/>
              </a:ext>
            </a:extLst>
          </a:blip>
          <a:srcRect t="1" r="17040" b="13312"/>
          <a:stretch/>
        </p:blipFill>
        <p:spPr>
          <a:xfrm>
            <a:off x="1201570" y="61054"/>
            <a:ext cx="9126070" cy="5804686"/>
          </a:xfrm>
          <a:prstGeom prst="rect">
            <a:avLst/>
          </a:prstGeom>
        </p:spPr>
      </p:pic>
      <p:sp>
        <p:nvSpPr>
          <p:cNvPr id="9" name="TextBox 8">
            <a:extLst>
              <a:ext uri="{FF2B5EF4-FFF2-40B4-BE49-F238E27FC236}">
                <a16:creationId xmlns:a16="http://schemas.microsoft.com/office/drawing/2014/main" id="{2A581F87-67E4-4F7C-9810-E71718AAAC2C}"/>
              </a:ext>
            </a:extLst>
          </p:cNvPr>
          <p:cNvSpPr txBox="1"/>
          <p:nvPr/>
        </p:nvSpPr>
        <p:spPr>
          <a:xfrm>
            <a:off x="554468" y="1"/>
            <a:ext cx="5436198" cy="5865739"/>
          </a:xfrm>
          <a:prstGeom prst="rect">
            <a:avLst/>
          </a:prstGeom>
          <a:gradFill flip="none" rotWithShape="1">
            <a:gsLst>
              <a:gs pos="34000">
                <a:schemeClr val="bg1"/>
              </a:gs>
              <a:gs pos="100000">
                <a:schemeClr val="accent1">
                  <a:lumMod val="5000"/>
                  <a:lumOff val="95000"/>
                  <a:alpha val="0"/>
                </a:schemeClr>
              </a:gs>
            </a:gsLst>
            <a:lin ang="0" scaled="1"/>
            <a:tileRect/>
          </a:gradFill>
        </p:spPr>
        <p:txBody>
          <a:bodyPr wrap="square" rtlCol="0">
            <a:spAutoFit/>
          </a:bodyPr>
          <a:lstStyle/>
          <a:p>
            <a:endParaRPr lang="en-AU" dirty="0"/>
          </a:p>
        </p:txBody>
      </p:sp>
      <p:pic>
        <p:nvPicPr>
          <p:cNvPr id="11" name="Picture 10" descr="A drawing of a face&#10;&#10;Description automatically generated">
            <a:extLst>
              <a:ext uri="{FF2B5EF4-FFF2-40B4-BE49-F238E27FC236}">
                <a16:creationId xmlns:a16="http://schemas.microsoft.com/office/drawing/2014/main" id="{F94CB0D9-D18E-45CE-914D-05B395C02F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693" y="118991"/>
            <a:ext cx="2253214" cy="1136128"/>
          </a:xfrm>
          <a:prstGeom prst="rect">
            <a:avLst/>
          </a:prstGeom>
        </p:spPr>
      </p:pic>
      <p:sp>
        <p:nvSpPr>
          <p:cNvPr id="13" name="TextBox 12">
            <a:extLst>
              <a:ext uri="{FF2B5EF4-FFF2-40B4-BE49-F238E27FC236}">
                <a16:creationId xmlns:a16="http://schemas.microsoft.com/office/drawing/2014/main" id="{F5678DEC-0E9F-4634-8F80-1E2802E708C3}"/>
              </a:ext>
            </a:extLst>
          </p:cNvPr>
          <p:cNvSpPr txBox="1"/>
          <p:nvPr/>
        </p:nvSpPr>
        <p:spPr>
          <a:xfrm>
            <a:off x="6557235" y="-17902"/>
            <a:ext cx="5634765" cy="5883642"/>
          </a:xfrm>
          <a:prstGeom prst="rect">
            <a:avLst/>
          </a:prstGeom>
          <a:gradFill>
            <a:gsLst>
              <a:gs pos="38000">
                <a:schemeClr val="tx1"/>
              </a:gs>
              <a:gs pos="0">
                <a:schemeClr val="bg1">
                  <a:alpha val="0"/>
                </a:schemeClr>
              </a:gs>
            </a:gsLst>
            <a:lin ang="0" scaled="1"/>
          </a:gradFill>
        </p:spPr>
        <p:txBody>
          <a:bodyPr wrap="square" rtlCol="0">
            <a:spAutoFit/>
          </a:bodyPr>
          <a:lstStyle/>
          <a:p>
            <a:endParaRPr lang="en-AU" dirty="0"/>
          </a:p>
        </p:txBody>
      </p:sp>
      <p:sp>
        <p:nvSpPr>
          <p:cNvPr id="15" name="TextBox 14">
            <a:extLst>
              <a:ext uri="{FF2B5EF4-FFF2-40B4-BE49-F238E27FC236}">
                <a16:creationId xmlns:a16="http://schemas.microsoft.com/office/drawing/2014/main" id="{196B44D3-CCB2-4F76-B8A7-5DD020200B18}"/>
              </a:ext>
            </a:extLst>
          </p:cNvPr>
          <p:cNvSpPr txBox="1"/>
          <p:nvPr/>
        </p:nvSpPr>
        <p:spPr>
          <a:xfrm>
            <a:off x="243317" y="1420290"/>
            <a:ext cx="3424443" cy="1877437"/>
          </a:xfrm>
          <a:prstGeom prst="rect">
            <a:avLst/>
          </a:prstGeom>
          <a:noFill/>
        </p:spPr>
        <p:txBody>
          <a:bodyPr wrap="square" rtlCol="0">
            <a:spAutoFit/>
          </a:bodyPr>
          <a:lstStyle/>
          <a:p>
            <a:r>
              <a:rPr lang="en-AU" sz="2000" dirty="0">
                <a:latin typeface="Source Sans Pro" panose="020B0503030403020204" pitchFamily="34" charset="0"/>
                <a:ea typeface="Source Sans Pro" panose="020B0503030403020204" pitchFamily="34" charset="0"/>
              </a:rPr>
              <a:t>We need to know the ‘</a:t>
            </a:r>
            <a:r>
              <a:rPr lang="en-AU" sz="2000" b="1" dirty="0">
                <a:latin typeface="Source Sans Pro" panose="020B0503030403020204" pitchFamily="34" charset="0"/>
                <a:ea typeface="Source Sans Pro" panose="020B0503030403020204" pitchFamily="34" charset="0"/>
              </a:rPr>
              <a:t>who</a:t>
            </a:r>
            <a:r>
              <a:rPr lang="en-AU" sz="2000" dirty="0">
                <a:latin typeface="Source Sans Pro" panose="020B0503030403020204" pitchFamily="34" charset="0"/>
                <a:ea typeface="Source Sans Pro" panose="020B0503030403020204" pitchFamily="34" charset="0"/>
              </a:rPr>
              <a:t>’, ‘</a:t>
            </a:r>
            <a:r>
              <a:rPr lang="en-AU" sz="2000" b="1" dirty="0">
                <a:latin typeface="Source Sans Pro" panose="020B0503030403020204" pitchFamily="34" charset="0"/>
                <a:ea typeface="Source Sans Pro" panose="020B0503030403020204" pitchFamily="34" charset="0"/>
              </a:rPr>
              <a:t>how</a:t>
            </a:r>
            <a:r>
              <a:rPr lang="en-AU" sz="2000" dirty="0">
                <a:latin typeface="Source Sans Pro" panose="020B0503030403020204" pitchFamily="34" charset="0"/>
                <a:ea typeface="Source Sans Pro" panose="020B0503030403020204" pitchFamily="34" charset="0"/>
              </a:rPr>
              <a:t>’, ‘</a:t>
            </a:r>
            <a:r>
              <a:rPr lang="en-AU" sz="2000" b="1" dirty="0">
                <a:latin typeface="Source Sans Pro" panose="020B0503030403020204" pitchFamily="34" charset="0"/>
                <a:ea typeface="Source Sans Pro" panose="020B0503030403020204" pitchFamily="34" charset="0"/>
              </a:rPr>
              <a:t>what</a:t>
            </a:r>
            <a:r>
              <a:rPr lang="en-AU" sz="2000" dirty="0">
                <a:latin typeface="Source Sans Pro" panose="020B0503030403020204" pitchFamily="34" charset="0"/>
                <a:ea typeface="Source Sans Pro" panose="020B0503030403020204" pitchFamily="34" charset="0"/>
              </a:rPr>
              <a:t>’ and ‘</a:t>
            </a:r>
            <a:r>
              <a:rPr lang="en-AU" sz="2000" b="1" dirty="0">
                <a:latin typeface="Source Sans Pro" panose="020B0503030403020204" pitchFamily="34" charset="0"/>
                <a:ea typeface="Source Sans Pro" panose="020B0503030403020204" pitchFamily="34" charset="0"/>
              </a:rPr>
              <a:t>why</a:t>
            </a:r>
            <a:r>
              <a:rPr lang="en-AU" sz="2000" dirty="0">
                <a:latin typeface="Source Sans Pro" panose="020B0503030403020204" pitchFamily="34" charset="0"/>
                <a:ea typeface="Source Sans Pro" panose="020B0503030403020204" pitchFamily="34" charset="0"/>
              </a:rPr>
              <a:t>’ of initiatives such as </a:t>
            </a:r>
            <a:r>
              <a:rPr lang="en-AU" sz="2000" b="1" dirty="0">
                <a:latin typeface="Source Sans Pro" panose="020B0503030403020204" pitchFamily="34" charset="0"/>
                <a:ea typeface="Source Sans Pro" panose="020B0503030403020204" pitchFamily="34" charset="0"/>
              </a:rPr>
              <a:t>research</a:t>
            </a:r>
            <a:r>
              <a:rPr lang="en-AU" sz="2000" dirty="0">
                <a:latin typeface="Source Sans Pro" panose="020B0503030403020204" pitchFamily="34" charset="0"/>
                <a:ea typeface="Source Sans Pro" panose="020B0503030403020204" pitchFamily="34" charset="0"/>
              </a:rPr>
              <a:t>, </a:t>
            </a:r>
            <a:r>
              <a:rPr lang="en-AU" sz="2000" b="1" dirty="0">
                <a:latin typeface="Source Sans Pro" panose="020B0503030403020204" pitchFamily="34" charset="0"/>
                <a:ea typeface="Source Sans Pro" panose="020B0503030403020204" pitchFamily="34" charset="0"/>
              </a:rPr>
              <a:t>education</a:t>
            </a:r>
            <a:r>
              <a:rPr lang="en-AU" sz="2000" dirty="0">
                <a:latin typeface="Source Sans Pro" panose="020B0503030403020204" pitchFamily="34" charset="0"/>
                <a:ea typeface="Source Sans Pro" panose="020B0503030403020204" pitchFamily="34" charset="0"/>
              </a:rPr>
              <a:t>, </a:t>
            </a:r>
            <a:r>
              <a:rPr lang="en-AU" sz="2000" b="1" dirty="0">
                <a:latin typeface="Source Sans Pro" panose="020B0503030403020204" pitchFamily="34" charset="0"/>
                <a:ea typeface="Source Sans Pro" panose="020B0503030403020204" pitchFamily="34" charset="0"/>
              </a:rPr>
              <a:t>policy</a:t>
            </a:r>
            <a:r>
              <a:rPr lang="en-AU" sz="2000" dirty="0">
                <a:latin typeface="Source Sans Pro" panose="020B0503030403020204" pitchFamily="34" charset="0"/>
                <a:ea typeface="Source Sans Pro" panose="020B0503030403020204" pitchFamily="34" charset="0"/>
              </a:rPr>
              <a:t> and international </a:t>
            </a:r>
            <a:r>
              <a:rPr lang="en-AU" sz="2000" b="1" dirty="0">
                <a:latin typeface="Source Sans Pro" panose="020B0503030403020204" pitchFamily="34" charset="0"/>
                <a:ea typeface="Source Sans Pro" panose="020B0503030403020204" pitchFamily="34" charset="0"/>
              </a:rPr>
              <a:t>development</a:t>
            </a:r>
            <a:r>
              <a:rPr lang="en-AU" dirty="0">
                <a:latin typeface="Source Sans Pro" panose="020B0503030403020204" pitchFamily="34" charset="0"/>
                <a:ea typeface="Source Sans Pro" panose="020B0503030403020204" pitchFamily="34" charset="0"/>
              </a:rPr>
              <a:t>.</a:t>
            </a:r>
          </a:p>
          <a:p>
            <a:endParaRPr lang="en-AU" sz="1600" dirty="0"/>
          </a:p>
        </p:txBody>
      </p:sp>
      <p:sp>
        <p:nvSpPr>
          <p:cNvPr id="17" name="TextBox 16">
            <a:extLst>
              <a:ext uri="{FF2B5EF4-FFF2-40B4-BE49-F238E27FC236}">
                <a16:creationId xmlns:a16="http://schemas.microsoft.com/office/drawing/2014/main" id="{10EE39DF-22D0-4BBC-8C96-059D7BB07AD3}"/>
              </a:ext>
            </a:extLst>
          </p:cNvPr>
          <p:cNvSpPr txBox="1"/>
          <p:nvPr/>
        </p:nvSpPr>
        <p:spPr>
          <a:xfrm>
            <a:off x="8284583" y="2584064"/>
            <a:ext cx="3352950" cy="1015663"/>
          </a:xfrm>
          <a:prstGeom prst="rect">
            <a:avLst/>
          </a:prstGeom>
          <a:noFill/>
        </p:spPr>
        <p:txBody>
          <a:bodyPr wrap="square" rtlCol="0">
            <a:spAutoFit/>
          </a:bodyPr>
          <a:lstStyle/>
          <a:p>
            <a:r>
              <a:rPr lang="en-GB" sz="2400" b="1" dirty="0">
                <a:solidFill>
                  <a:srgbClr val="F2A225"/>
                </a:solidFill>
              </a:rPr>
              <a:t>Get involved in helping </a:t>
            </a:r>
            <a:r>
              <a:rPr lang="en-GB" dirty="0">
                <a:solidFill>
                  <a:schemeClr val="bg1"/>
                </a:solidFill>
              </a:rPr>
              <a:t>develop </a:t>
            </a:r>
            <a:r>
              <a:rPr lang="en-AU" b="1" dirty="0">
                <a:solidFill>
                  <a:schemeClr val="bg1"/>
                </a:solidFill>
                <a:latin typeface="Source Sans Pro" panose="020B0503030403020204" pitchFamily="34" charset="0"/>
                <a:ea typeface="Source Sans Pro" panose="020B0503030403020204" pitchFamily="34" charset="0"/>
              </a:rPr>
              <a:t>Sta</a:t>
            </a:r>
            <a:r>
              <a:rPr lang="en-AU" dirty="0">
                <a:solidFill>
                  <a:schemeClr val="bg1"/>
                </a:solidFill>
                <a:latin typeface="Source Sans Pro" panose="020B0503030403020204" pitchFamily="34" charset="0"/>
                <a:ea typeface="Source Sans Pro" panose="020B0503030403020204" pitchFamily="34" charset="0"/>
              </a:rPr>
              <a:t>nda</a:t>
            </a:r>
            <a:r>
              <a:rPr lang="en-AU" b="1" dirty="0">
                <a:solidFill>
                  <a:schemeClr val="bg1"/>
                </a:solidFill>
                <a:latin typeface="Source Sans Pro" panose="020B0503030403020204" pitchFamily="34" charset="0"/>
                <a:ea typeface="Source Sans Pro" panose="020B0503030403020204" pitchFamily="34" charset="0"/>
              </a:rPr>
              <a:t>r</a:t>
            </a:r>
            <a:r>
              <a:rPr lang="en-AU" dirty="0">
                <a:solidFill>
                  <a:schemeClr val="bg1"/>
                </a:solidFill>
                <a:latin typeface="Source Sans Pro" panose="020B0503030403020204" pitchFamily="34" charset="0"/>
                <a:ea typeface="Source Sans Pro" panose="020B0503030403020204" pitchFamily="34" charset="0"/>
              </a:rPr>
              <a:t>dised </a:t>
            </a:r>
            <a:r>
              <a:rPr lang="en-AU" b="1" dirty="0">
                <a:solidFill>
                  <a:schemeClr val="bg1"/>
                </a:solidFill>
                <a:latin typeface="Source Sans Pro" panose="020B0503030403020204" pitchFamily="34" charset="0"/>
                <a:ea typeface="Source Sans Pro" panose="020B0503030403020204" pitchFamily="34" charset="0"/>
              </a:rPr>
              <a:t>D</a:t>
            </a:r>
            <a:r>
              <a:rPr lang="en-AU" dirty="0">
                <a:solidFill>
                  <a:schemeClr val="bg1"/>
                </a:solidFill>
                <a:latin typeface="Source Sans Pro" panose="020B0503030403020204" pitchFamily="34" charset="0"/>
                <a:ea typeface="Source Sans Pro" panose="020B0503030403020204" pitchFamily="34" charset="0"/>
              </a:rPr>
              <a:t>ata </a:t>
            </a:r>
          </a:p>
          <a:p>
            <a:r>
              <a:rPr lang="en-AU" dirty="0">
                <a:solidFill>
                  <a:schemeClr val="bg1"/>
                </a:solidFill>
                <a:latin typeface="Source Sans Pro" panose="020B0503030403020204" pitchFamily="34" charset="0"/>
                <a:ea typeface="Source Sans Pro" panose="020B0503030403020204" pitchFamily="34" charset="0"/>
              </a:rPr>
              <a:t>on </a:t>
            </a:r>
            <a:r>
              <a:rPr lang="en-AU" b="1" dirty="0">
                <a:solidFill>
                  <a:schemeClr val="bg1"/>
                </a:solidFill>
                <a:latin typeface="Source Sans Pro" panose="020B0503030403020204" pitchFamily="34" charset="0"/>
                <a:ea typeface="Source Sans Pro" panose="020B0503030403020204" pitchFamily="34" charset="0"/>
              </a:rPr>
              <a:t>I</a:t>
            </a:r>
            <a:r>
              <a:rPr lang="en-AU" dirty="0">
                <a:solidFill>
                  <a:schemeClr val="bg1"/>
                </a:solidFill>
                <a:latin typeface="Source Sans Pro" panose="020B0503030403020204" pitchFamily="34" charset="0"/>
                <a:ea typeface="Source Sans Pro" panose="020B0503030403020204" pitchFamily="34" charset="0"/>
              </a:rPr>
              <a:t>ni</a:t>
            </a:r>
            <a:r>
              <a:rPr lang="en-AU" b="1" dirty="0">
                <a:solidFill>
                  <a:schemeClr val="bg1"/>
                </a:solidFill>
                <a:latin typeface="Source Sans Pro" panose="020B0503030403020204" pitchFamily="34" charset="0"/>
                <a:ea typeface="Source Sans Pro" panose="020B0503030403020204" pitchFamily="34" charset="0"/>
              </a:rPr>
              <a:t>t</a:t>
            </a:r>
            <a:r>
              <a:rPr lang="en-AU" dirty="0">
                <a:solidFill>
                  <a:schemeClr val="bg1"/>
                </a:solidFill>
                <a:latin typeface="Source Sans Pro" panose="020B0503030403020204" pitchFamily="34" charset="0"/>
                <a:ea typeface="Source Sans Pro" panose="020B0503030403020204" pitchFamily="34" charset="0"/>
              </a:rPr>
              <a:t>iatives (STARDIT) </a:t>
            </a:r>
            <a:endParaRPr lang="en-AU" dirty="0">
              <a:solidFill>
                <a:schemeClr val="bg1"/>
              </a:solidFill>
            </a:endParaRPr>
          </a:p>
        </p:txBody>
      </p:sp>
      <p:sp>
        <p:nvSpPr>
          <p:cNvPr id="19" name="TextBox 18">
            <a:extLst>
              <a:ext uri="{FF2B5EF4-FFF2-40B4-BE49-F238E27FC236}">
                <a16:creationId xmlns:a16="http://schemas.microsoft.com/office/drawing/2014/main" id="{A9965A00-0D95-46AC-9A9F-096124782E91}"/>
              </a:ext>
            </a:extLst>
          </p:cNvPr>
          <p:cNvSpPr txBox="1"/>
          <p:nvPr/>
        </p:nvSpPr>
        <p:spPr>
          <a:xfrm>
            <a:off x="8289215" y="399480"/>
            <a:ext cx="4363720" cy="1785104"/>
          </a:xfrm>
          <a:prstGeom prst="rect">
            <a:avLst/>
          </a:prstGeom>
          <a:noFill/>
        </p:spPr>
        <p:txBody>
          <a:bodyPr wrap="square" rtlCol="0">
            <a:spAutoFit/>
          </a:bodyPr>
          <a:lstStyle/>
          <a:p>
            <a:r>
              <a:rPr lang="en-AU" sz="2000" b="1" dirty="0">
                <a:solidFill>
                  <a:schemeClr val="bg1"/>
                </a:solidFill>
                <a:latin typeface="Source Sans Pro" panose="020B0503030403020204" pitchFamily="34" charset="0"/>
                <a:ea typeface="Source Sans Pro" panose="020B0503030403020204" pitchFamily="34" charset="0"/>
              </a:rPr>
              <a:t>STARDIT can report: </a:t>
            </a:r>
          </a:p>
          <a:p>
            <a:pPr marL="285750" indent="-285750">
              <a:buFont typeface="Arial" panose="020B0604020202020204" pitchFamily="34" charset="0"/>
              <a:buChar char="•"/>
            </a:pPr>
            <a:r>
              <a:rPr lang="en-GB" b="1" dirty="0">
                <a:solidFill>
                  <a:schemeClr val="bg1"/>
                </a:solidFill>
                <a:latin typeface="Source Sans Pro" panose="020B0503030403020204" pitchFamily="34" charset="0"/>
                <a:ea typeface="Source Sans Pro" panose="020B0503030403020204" pitchFamily="34" charset="0"/>
              </a:rPr>
              <a:t>Who is involved in which tasks?</a:t>
            </a:r>
          </a:p>
          <a:p>
            <a:pPr marL="285750" indent="-285750">
              <a:buFont typeface="Arial" panose="020B0604020202020204" pitchFamily="34" charset="0"/>
              <a:buChar char="•"/>
            </a:pPr>
            <a:r>
              <a:rPr lang="en-GB" b="1" dirty="0">
                <a:solidFill>
                  <a:schemeClr val="bg1"/>
                </a:solidFill>
                <a:latin typeface="Source Sans Pro" panose="020B0503030403020204" pitchFamily="34" charset="0"/>
                <a:ea typeface="Source Sans Pro" panose="020B0503030403020204" pitchFamily="34" charset="0"/>
              </a:rPr>
              <a:t>Who is funding what?</a:t>
            </a:r>
          </a:p>
          <a:p>
            <a:pPr marL="285750" indent="-285750">
              <a:buFont typeface="Arial" panose="020B0604020202020204" pitchFamily="34" charset="0"/>
              <a:buChar char="•"/>
            </a:pPr>
            <a:r>
              <a:rPr lang="en-GB" b="1" dirty="0">
                <a:solidFill>
                  <a:schemeClr val="bg1"/>
                </a:solidFill>
                <a:latin typeface="Source Sans Pro" panose="020B0503030403020204" pitchFamily="34" charset="0"/>
                <a:ea typeface="Source Sans Pro" panose="020B0503030403020204" pitchFamily="34" charset="0"/>
              </a:rPr>
              <a:t>Why do this?</a:t>
            </a:r>
          </a:p>
          <a:p>
            <a:pPr marL="285750" indent="-285750">
              <a:buFont typeface="Arial" panose="020B0604020202020204" pitchFamily="34" charset="0"/>
              <a:buChar char="•"/>
            </a:pPr>
            <a:r>
              <a:rPr lang="en-GB" b="1" dirty="0">
                <a:solidFill>
                  <a:schemeClr val="bg1"/>
                </a:solidFill>
                <a:latin typeface="Source Sans Pro" panose="020B0503030403020204" pitchFamily="34" charset="0"/>
                <a:ea typeface="Source Sans Pro" panose="020B0503030403020204" pitchFamily="34" charset="0"/>
              </a:rPr>
              <a:t>What are the outcomes?</a:t>
            </a:r>
          </a:p>
          <a:p>
            <a:pPr marL="285750" indent="-285750">
              <a:buFont typeface="Arial" panose="020B0604020202020204" pitchFamily="34" charset="0"/>
              <a:buChar char="•"/>
            </a:pPr>
            <a:r>
              <a:rPr lang="en-GB" b="1" dirty="0">
                <a:solidFill>
                  <a:schemeClr val="bg1"/>
                </a:solidFill>
                <a:latin typeface="Source Sans Pro" panose="020B0503030403020204" pitchFamily="34" charset="0"/>
                <a:ea typeface="Source Sans Pro" panose="020B0503030403020204" pitchFamily="34" charset="0"/>
              </a:rPr>
              <a:t>How will data be shared?</a:t>
            </a:r>
            <a:endParaRPr lang="en-AU" dirty="0">
              <a:latin typeface="Source Sans Pro" panose="020B0503030403020204" pitchFamily="34" charset="0"/>
              <a:ea typeface="Source Sans Pro" panose="020B0503030403020204" pitchFamily="34" charset="0"/>
            </a:endParaRPr>
          </a:p>
        </p:txBody>
      </p:sp>
      <p:sp>
        <p:nvSpPr>
          <p:cNvPr id="21" name="TextBox 20">
            <a:extLst>
              <a:ext uri="{FF2B5EF4-FFF2-40B4-BE49-F238E27FC236}">
                <a16:creationId xmlns:a16="http://schemas.microsoft.com/office/drawing/2014/main" id="{D4289BFA-AB8E-4090-9328-9071C720E7E2}"/>
              </a:ext>
            </a:extLst>
          </p:cNvPr>
          <p:cNvSpPr txBox="1"/>
          <p:nvPr/>
        </p:nvSpPr>
        <p:spPr>
          <a:xfrm>
            <a:off x="8395373" y="4365640"/>
            <a:ext cx="2890520" cy="307777"/>
          </a:xfrm>
          <a:prstGeom prst="rect">
            <a:avLst/>
          </a:prstGeom>
          <a:noFill/>
        </p:spPr>
        <p:txBody>
          <a:bodyPr wrap="square" rtlCol="0">
            <a:spAutoFit/>
          </a:bodyPr>
          <a:lstStyle/>
          <a:p>
            <a:r>
              <a:rPr lang="en-GB" sz="1400" dirty="0">
                <a:solidFill>
                  <a:schemeClr val="bg1"/>
                </a:solidFill>
                <a:latin typeface="Source Sans Pro" panose="020B0503030403020204" pitchFamily="34" charset="0"/>
                <a:ea typeface="Source Sans Pro" panose="020B0503030403020204" pitchFamily="34" charset="0"/>
              </a:rPr>
              <a:t>This project supported by:</a:t>
            </a:r>
            <a:endParaRPr lang="en-AU" sz="1400" dirty="0">
              <a:solidFill>
                <a:schemeClr val="bg1"/>
              </a:solidFill>
              <a:latin typeface="Source Sans Pro" panose="020B0503030403020204" pitchFamily="34" charset="0"/>
              <a:ea typeface="Source Sans Pro" panose="020B0503030403020204" pitchFamily="34" charset="0"/>
            </a:endParaRPr>
          </a:p>
        </p:txBody>
      </p:sp>
      <p:pic>
        <p:nvPicPr>
          <p:cNvPr id="23" name="Picture 22">
            <a:extLst>
              <a:ext uri="{FF2B5EF4-FFF2-40B4-BE49-F238E27FC236}">
                <a16:creationId xmlns:a16="http://schemas.microsoft.com/office/drawing/2014/main" id="{8A1E619D-6129-4BD5-8666-C822FBB8C9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4721" y="5029868"/>
            <a:ext cx="1704106" cy="545314"/>
          </a:xfrm>
          <a:prstGeom prst="rect">
            <a:avLst/>
          </a:prstGeom>
        </p:spPr>
      </p:pic>
      <p:pic>
        <p:nvPicPr>
          <p:cNvPr id="25" name="Picture 10">
            <a:extLst>
              <a:ext uri="{FF2B5EF4-FFF2-40B4-BE49-F238E27FC236}">
                <a16:creationId xmlns:a16="http://schemas.microsoft.com/office/drawing/2014/main" id="{73C3E652-68AF-413C-B039-2520E169AD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03664" y="4938944"/>
            <a:ext cx="854974" cy="59278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CBF7B1F6-C04B-422B-B6BD-FC06F519763F}"/>
              </a:ext>
            </a:extLst>
          </p:cNvPr>
          <p:cNvSpPr txBox="1"/>
          <p:nvPr/>
        </p:nvSpPr>
        <p:spPr>
          <a:xfrm>
            <a:off x="266408" y="3170208"/>
            <a:ext cx="3378259" cy="2585323"/>
          </a:xfrm>
          <a:prstGeom prst="rect">
            <a:avLst/>
          </a:prstGeom>
          <a:noFill/>
        </p:spPr>
        <p:txBody>
          <a:bodyPr wrap="square" rtlCol="0">
            <a:spAutoFit/>
          </a:bodyPr>
          <a:lstStyle/>
          <a:p>
            <a:r>
              <a:rPr lang="en-GB" dirty="0">
                <a:latin typeface="Source Sans Pro" panose="020B0503030403020204" pitchFamily="34" charset="0"/>
                <a:ea typeface="Source Sans Pro" panose="020B0503030403020204" pitchFamily="34" charset="0"/>
              </a:rPr>
              <a:t>STARDIT is designed to be useful across </a:t>
            </a:r>
            <a:r>
              <a:rPr lang="en-GB" b="1" dirty="0">
                <a:latin typeface="Source Sans Pro" panose="020B0503030403020204" pitchFamily="34" charset="0"/>
                <a:ea typeface="Source Sans Pro" panose="020B0503030403020204" pitchFamily="34" charset="0"/>
              </a:rPr>
              <a:t>all disciplines</a:t>
            </a:r>
            <a:r>
              <a:rPr lang="en-GB" dirty="0">
                <a:latin typeface="Source Sans Pro" panose="020B0503030403020204" pitchFamily="34" charset="0"/>
                <a:ea typeface="Source Sans Pro" panose="020B0503030403020204" pitchFamily="34" charset="0"/>
              </a:rPr>
              <a:t>, including health, environment, basic science, policy, education and international development. </a:t>
            </a:r>
          </a:p>
          <a:p>
            <a:endParaRPr lang="en-GB" dirty="0">
              <a:latin typeface="Source Sans Pro" panose="020B0503030403020204" pitchFamily="34" charset="0"/>
              <a:ea typeface="Source Sans Pro" panose="020B0503030403020204" pitchFamily="34" charset="0"/>
            </a:endParaRPr>
          </a:p>
          <a:p>
            <a:r>
              <a:rPr lang="en-GB" dirty="0">
                <a:latin typeface="Source Sans Pro" panose="020B0503030403020204" pitchFamily="34" charset="0"/>
                <a:ea typeface="Source Sans Pro" panose="020B0503030403020204" pitchFamily="34" charset="0"/>
              </a:rPr>
              <a:t>It will share </a:t>
            </a:r>
            <a:r>
              <a:rPr lang="en-GB" b="1" dirty="0">
                <a:latin typeface="Source Sans Pro" panose="020B0503030403020204" pitchFamily="34" charset="0"/>
                <a:ea typeface="Source Sans Pro" panose="020B0503030403020204" pitchFamily="34" charset="0"/>
              </a:rPr>
              <a:t>open access data</a:t>
            </a:r>
            <a:r>
              <a:rPr lang="en-GB" dirty="0">
                <a:latin typeface="Source Sans Pro" panose="020B0503030403020204" pitchFamily="34" charset="0"/>
                <a:ea typeface="Source Sans Pro" panose="020B0503030403020204" pitchFamily="34" charset="0"/>
              </a:rPr>
              <a:t>, </a:t>
            </a:r>
            <a:r>
              <a:rPr lang="en-GB" b="1" dirty="0">
                <a:latin typeface="Source Sans Pro" panose="020B0503030403020204" pitchFamily="34" charset="0"/>
                <a:ea typeface="Source Sans Pro" panose="020B0503030403020204" pitchFamily="34" charset="0"/>
              </a:rPr>
              <a:t>reporting impacts </a:t>
            </a:r>
            <a:r>
              <a:rPr lang="en-GB" dirty="0">
                <a:latin typeface="Source Sans Pro" panose="020B0503030403020204" pitchFamily="34" charset="0"/>
                <a:ea typeface="Source Sans Pro" panose="020B0503030403020204" pitchFamily="34" charset="0"/>
              </a:rPr>
              <a:t>across </a:t>
            </a:r>
            <a:r>
              <a:rPr lang="en-GB" b="1" dirty="0">
                <a:latin typeface="Source Sans Pro" panose="020B0503030403020204" pitchFamily="34" charset="0"/>
                <a:ea typeface="Source Sans Pro" panose="020B0503030403020204" pitchFamily="34" charset="0"/>
              </a:rPr>
              <a:t>multiple human languages</a:t>
            </a:r>
            <a:r>
              <a:rPr lang="en-GB" dirty="0">
                <a:latin typeface="Source Sans Pro" panose="020B0503030403020204" pitchFamily="34" charset="0"/>
                <a:ea typeface="Source Sans Pro" panose="020B0503030403020204" pitchFamily="34" charset="0"/>
              </a:rPr>
              <a:t>.</a:t>
            </a:r>
            <a:endParaRPr lang="en-AU" dirty="0">
              <a:latin typeface="Source Sans Pro" panose="020B0503030403020204" pitchFamily="34" charset="0"/>
              <a:ea typeface="Source Sans Pro" panose="020B0503030403020204" pitchFamily="34" charset="0"/>
            </a:endParaRPr>
          </a:p>
        </p:txBody>
      </p:sp>
      <p:sp>
        <p:nvSpPr>
          <p:cNvPr id="31" name="TextBox 30">
            <a:extLst>
              <a:ext uri="{FF2B5EF4-FFF2-40B4-BE49-F238E27FC236}">
                <a16:creationId xmlns:a16="http://schemas.microsoft.com/office/drawing/2014/main" id="{9884678E-8952-4DD0-83F6-782EC0A842A0}"/>
              </a:ext>
            </a:extLst>
          </p:cNvPr>
          <p:cNvSpPr txBox="1"/>
          <p:nvPr/>
        </p:nvSpPr>
        <p:spPr>
          <a:xfrm>
            <a:off x="342911" y="5985322"/>
            <a:ext cx="10942982" cy="646331"/>
          </a:xfrm>
          <a:prstGeom prst="rect">
            <a:avLst/>
          </a:prstGeom>
          <a:noFill/>
        </p:spPr>
        <p:txBody>
          <a:bodyPr wrap="square">
            <a:spAutoFit/>
          </a:bodyPr>
          <a:lstStyle/>
          <a:p>
            <a:pPr algn="ctr"/>
            <a:r>
              <a:rPr lang="en-AU" b="1" dirty="0">
                <a:latin typeface="Source Sans Pro" panose="020B0503030403020204" pitchFamily="34" charset="0"/>
                <a:ea typeface="Source Sans Pro" panose="020B0503030403020204" pitchFamily="34" charset="0"/>
              </a:rPr>
              <a:t>Learn more at:</a:t>
            </a:r>
            <a:endParaRPr lang="en-AU" sz="1800" b="1" dirty="0">
              <a:latin typeface="Source Sans Pro" panose="020B0503030403020204" pitchFamily="34" charset="0"/>
              <a:ea typeface="Source Sans Pro" panose="020B0503030403020204" pitchFamily="34" charset="0"/>
            </a:endParaRPr>
          </a:p>
          <a:p>
            <a:pPr algn="ctr"/>
            <a:r>
              <a:rPr lang="en-AU" sz="1800" b="1" dirty="0">
                <a:latin typeface="Source Sans Pro" panose="020B0503030403020204" pitchFamily="34" charset="0"/>
                <a:ea typeface="Source Sans Pro" panose="020B0503030403020204" pitchFamily="34" charset="0"/>
              </a:rPr>
              <a:t>ScienceForAll.World/STARDIT</a:t>
            </a:r>
          </a:p>
        </p:txBody>
      </p:sp>
    </p:spTree>
    <p:extLst>
      <p:ext uri="{BB962C8B-B14F-4D97-AF65-F5344CB8AC3E}">
        <p14:creationId xmlns:p14="http://schemas.microsoft.com/office/powerpoint/2010/main" val="30509759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15">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itle 1">
            <a:extLst>
              <a:ext uri="{FF2B5EF4-FFF2-40B4-BE49-F238E27FC236}">
                <a16:creationId xmlns:a16="http://schemas.microsoft.com/office/drawing/2014/main" id="{ADA975FC-B99D-41BB-BE7B-8349808BFB80}"/>
              </a:ext>
            </a:extLst>
          </p:cNvPr>
          <p:cNvSpPr>
            <a:spLocks noGrp="1"/>
          </p:cNvSpPr>
          <p:nvPr>
            <p:ph type="title"/>
          </p:nvPr>
        </p:nvSpPr>
        <p:spPr>
          <a:xfrm>
            <a:off x="838200" y="365125"/>
            <a:ext cx="5393361" cy="1325563"/>
          </a:xfrm>
        </p:spPr>
        <p:txBody>
          <a:bodyPr>
            <a:normAutofit/>
          </a:bodyPr>
          <a:lstStyle/>
          <a:p>
            <a:r>
              <a:rPr lang="en-AU" sz="4100" b="1">
                <a:latin typeface="Source Sans Pro" panose="020B0503030403020204" pitchFamily="34" charset="0"/>
                <a:cs typeface="Times New Roman" panose="02020603050405020304" pitchFamily="18" charset="0"/>
              </a:rPr>
              <a:t>Learnings from doing participatory research</a:t>
            </a:r>
          </a:p>
        </p:txBody>
      </p:sp>
      <p:sp>
        <p:nvSpPr>
          <p:cNvPr id="9" name="Content Placeholder 2">
            <a:extLst>
              <a:ext uri="{FF2B5EF4-FFF2-40B4-BE49-F238E27FC236}">
                <a16:creationId xmlns:a16="http://schemas.microsoft.com/office/drawing/2014/main" id="{F5D80CAB-AF05-48CE-9BF1-2763E63BCA83}"/>
              </a:ext>
            </a:extLst>
          </p:cNvPr>
          <p:cNvSpPr>
            <a:spLocks noGrp="1"/>
          </p:cNvSpPr>
          <p:nvPr>
            <p:ph idx="1"/>
          </p:nvPr>
        </p:nvSpPr>
        <p:spPr>
          <a:xfrm>
            <a:off x="838200" y="1825624"/>
            <a:ext cx="5393361" cy="4731433"/>
          </a:xfrm>
        </p:spPr>
        <p:txBody>
          <a:bodyPr>
            <a:normAutofit lnSpcReduction="10000"/>
          </a:bodyPr>
          <a:lstStyle/>
          <a:p>
            <a:pPr marL="0" indent="0">
              <a:buNone/>
            </a:pPr>
            <a:r>
              <a:rPr lang="en-GB" sz="2400" dirty="0">
                <a:latin typeface="Source Sans Pro" panose="020B0503030403020204" pitchFamily="34" charset="0"/>
                <a:ea typeface="Source Sans Pro" panose="020B0503030403020204" pitchFamily="34" charset="0"/>
              </a:rPr>
              <a:t>‘</a:t>
            </a:r>
            <a:r>
              <a:rPr lang="en-AU" sz="2400" b="1" dirty="0">
                <a:effectLst/>
                <a:latin typeface="Source Sans Pro" panose="020B0503030403020204" pitchFamily="34" charset="0"/>
                <a:ea typeface="Source Sans Pro" panose="020B0503030403020204" pitchFamily="34" charset="0"/>
                <a:cs typeface="Times New Roman" panose="02020603050405020304" pitchFamily="18" charset="0"/>
              </a:rPr>
              <a:t>Who is involving who?’ </a:t>
            </a:r>
          </a:p>
          <a:p>
            <a:pPr marL="0" indent="0">
              <a:spcAft>
                <a:spcPts val="800"/>
              </a:spcAft>
              <a:buNone/>
            </a:pPr>
            <a:r>
              <a:rPr lang="en-AU" sz="2400" dirty="0">
                <a:effectLst/>
                <a:latin typeface="Calibri" panose="020F0502020204030204" pitchFamily="34" charset="0"/>
                <a:ea typeface="Calibri" panose="020F0502020204030204" pitchFamily="34" charset="0"/>
                <a:cs typeface="Times New Roman" panose="02020603050405020304" pitchFamily="18" charset="0"/>
              </a:rPr>
              <a:t>Words like ‘participation’ and ‘involvement’ can mean different things and can imply very different power relationships. </a:t>
            </a:r>
            <a:r>
              <a:rPr lang="en-AU" sz="2400" b="1" dirty="0">
                <a:effectLst/>
                <a:latin typeface="Calibri" panose="020F0502020204030204" pitchFamily="34" charset="0"/>
                <a:ea typeface="Calibri" panose="020F0502020204030204" pitchFamily="34" charset="0"/>
                <a:cs typeface="Times New Roman" panose="02020603050405020304" pitchFamily="18" charset="0"/>
              </a:rPr>
              <a:t>Co-create the language.</a:t>
            </a:r>
          </a:p>
          <a:p>
            <a:pPr>
              <a:spcAft>
                <a:spcPts val="800"/>
              </a:spcAft>
            </a:pPr>
            <a:r>
              <a:rPr lang="en-AU" sz="2400" dirty="0">
                <a:effectLst/>
                <a:latin typeface="Calibri" panose="020F0502020204030204" pitchFamily="34" charset="0"/>
                <a:ea typeface="Calibri" panose="020F0502020204030204" pitchFamily="34" charset="0"/>
                <a:cs typeface="Times New Roman" panose="02020603050405020304" pitchFamily="18" charset="0"/>
              </a:rPr>
              <a:t>Instead of asking ‘who is involving who’, ask ‘</a:t>
            </a:r>
            <a:r>
              <a:rPr lang="en-AU" sz="2400" b="1" dirty="0">
                <a:effectLst/>
                <a:latin typeface="Calibri" panose="020F0502020204030204" pitchFamily="34" charset="0"/>
                <a:ea typeface="Calibri" panose="020F0502020204030204" pitchFamily="34" charset="0"/>
                <a:cs typeface="Times New Roman" panose="02020603050405020304" pitchFamily="18" charset="0"/>
              </a:rPr>
              <a:t>who is working with who, how and why?’</a:t>
            </a:r>
          </a:p>
          <a:p>
            <a:pPr>
              <a:spcAft>
                <a:spcPts val="800"/>
              </a:spcAft>
            </a:pPr>
            <a:r>
              <a:rPr lang="en-AU" sz="2400" b="1" dirty="0">
                <a:latin typeface="Calibri" panose="020F0502020204030204" pitchFamily="34" charset="0"/>
                <a:cs typeface="Times New Roman" panose="02020603050405020304" pitchFamily="18" charset="0"/>
              </a:rPr>
              <a:t>Who is not involved</a:t>
            </a:r>
            <a:r>
              <a:rPr lang="en-AU" sz="2400" dirty="0">
                <a:latin typeface="Calibri" panose="020F0502020204030204" pitchFamily="34" charset="0"/>
                <a:cs typeface="Times New Roman" panose="02020603050405020304" pitchFamily="18" charset="0"/>
              </a:rPr>
              <a:t>, and why? </a:t>
            </a:r>
          </a:p>
          <a:p>
            <a:pPr>
              <a:spcAft>
                <a:spcPts val="800"/>
              </a:spcAft>
            </a:pPr>
            <a:r>
              <a:rPr lang="en-AU" sz="2400" b="1" dirty="0">
                <a:latin typeface="Calibri" panose="020F0502020204030204" pitchFamily="34" charset="0"/>
                <a:cs typeface="Times New Roman" panose="02020603050405020304" pitchFamily="18" charset="0"/>
              </a:rPr>
              <a:t>Who is a ‘stakeholder</a:t>
            </a:r>
            <a:r>
              <a:rPr lang="en-AU" sz="2400" dirty="0">
                <a:latin typeface="Calibri" panose="020F0502020204030204" pitchFamily="34" charset="0"/>
                <a:cs typeface="Times New Roman" panose="02020603050405020304" pitchFamily="18" charset="0"/>
              </a:rPr>
              <a:t>’ – someone who has a stake in the research outcome – and who is not? </a:t>
            </a:r>
          </a:p>
        </p:txBody>
      </p:sp>
      <p:pic>
        <p:nvPicPr>
          <p:cNvPr id="10" name="Picture 9" descr="Image may contain: 13 people, people smiling, people sitting">
            <a:extLst>
              <a:ext uri="{FF2B5EF4-FFF2-40B4-BE49-F238E27FC236}">
                <a16:creationId xmlns:a16="http://schemas.microsoft.com/office/drawing/2014/main" id="{3F5D4319-DF1F-49FD-8A63-98CFCA4A8B1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717" r="2283" b="-1"/>
          <a:stretch/>
        </p:blipFill>
        <p:spPr bwMode="auto">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a:noFill/>
          <a:extLst>
            <a:ext uri="{909E8E84-426E-40DD-AFC4-6F175D3DCCD1}">
              <a14:hiddenFill xmlns:a14="http://schemas.microsoft.com/office/drawing/2010/main">
                <a:solidFill>
                  <a:srgbClr val="FFFFFF"/>
                </a:solidFill>
              </a14:hiddenFill>
            </a:ext>
          </a:extLst>
        </p:spPr>
      </p:pic>
      <p:sp>
        <p:nvSpPr>
          <p:cNvPr id="34" name="Arc 17">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 name="Oval 19">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C5D96D7-1362-4C94-93D7-93BAF4FD2FEB}"/>
              </a:ext>
            </a:extLst>
          </p:cNvPr>
          <p:cNvSpPr txBox="1"/>
          <p:nvPr/>
        </p:nvSpPr>
        <p:spPr>
          <a:xfrm>
            <a:off x="6374919" y="5368529"/>
            <a:ext cx="5265597" cy="512223"/>
          </a:xfrm>
          <a:prstGeom prst="rect">
            <a:avLst/>
          </a:prstGeom>
          <a:solidFill>
            <a:srgbClr val="000000">
              <a:alpha val="50000"/>
            </a:srgbClr>
          </a:solidFill>
          <a:ln>
            <a:noFill/>
          </a:ln>
        </p:spPr>
        <p:txBody>
          <a:bodyPr wrap="square" rtlCol="0">
            <a:noAutofit/>
          </a:bodyPr>
          <a:lstStyle/>
          <a:p>
            <a:pPr algn="ctr">
              <a:spcAft>
                <a:spcPts val="600"/>
              </a:spcAft>
            </a:pPr>
            <a:r>
              <a:rPr lang="en-GB" sz="1600" b="1" dirty="0">
                <a:solidFill>
                  <a:srgbClr val="FFFFFF"/>
                </a:solidFill>
              </a:rPr>
              <a:t>Photo published by the Poche Centre for Indigenous Health</a:t>
            </a:r>
            <a:endParaRPr lang="en-AU" sz="1600" b="1" dirty="0">
              <a:solidFill>
                <a:srgbClr val="FFFFFF"/>
              </a:solidFill>
            </a:endParaRPr>
          </a:p>
          <a:p>
            <a:pPr algn="ctr">
              <a:spcAft>
                <a:spcPts val="600"/>
              </a:spcAft>
            </a:pPr>
            <a:endParaRPr lang="en-AU" sz="1600" b="1" dirty="0">
              <a:solidFill>
                <a:srgbClr val="FFFFFF"/>
              </a:solidFill>
            </a:endParaRPr>
          </a:p>
        </p:txBody>
      </p:sp>
    </p:spTree>
    <p:extLst>
      <p:ext uri="{BB962C8B-B14F-4D97-AF65-F5344CB8AC3E}">
        <p14:creationId xmlns:p14="http://schemas.microsoft.com/office/powerpoint/2010/main" val="29626775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1CD81A2A-6ED4-4EF4-A14C-912D31E148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itle 1">
            <a:extLst>
              <a:ext uri="{FF2B5EF4-FFF2-40B4-BE49-F238E27FC236}">
                <a16:creationId xmlns:a16="http://schemas.microsoft.com/office/drawing/2014/main" id="{38BF193B-FE0C-4899-89B9-248E080AE26F}"/>
              </a:ext>
            </a:extLst>
          </p:cNvPr>
          <p:cNvSpPr>
            <a:spLocks noGrp="1"/>
          </p:cNvSpPr>
          <p:nvPr>
            <p:ph type="title"/>
          </p:nvPr>
        </p:nvSpPr>
        <p:spPr>
          <a:xfrm>
            <a:off x="838200" y="365125"/>
            <a:ext cx="5393361" cy="1325563"/>
          </a:xfrm>
        </p:spPr>
        <p:txBody>
          <a:bodyPr>
            <a:normAutofit/>
          </a:bodyPr>
          <a:lstStyle/>
          <a:p>
            <a:r>
              <a:rPr lang="en-AU" sz="4100" b="1">
                <a:latin typeface="Source Sans Pro" panose="020B0503030403020204" pitchFamily="34" charset="0"/>
                <a:cs typeface="Times New Roman" panose="02020603050405020304" pitchFamily="18" charset="0"/>
              </a:rPr>
              <a:t>Learnings from doing participatory research</a:t>
            </a:r>
          </a:p>
        </p:txBody>
      </p:sp>
      <p:sp>
        <p:nvSpPr>
          <p:cNvPr id="73" name="Freeform: Shape 72">
            <a:extLst>
              <a:ext uri="{FF2B5EF4-FFF2-40B4-BE49-F238E27FC236}">
                <a16:creationId xmlns:a16="http://schemas.microsoft.com/office/drawing/2014/main" id="{1661932C-CA15-4E17-B115-FAE7CBEE4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Content Placeholder 2">
            <a:extLst>
              <a:ext uri="{FF2B5EF4-FFF2-40B4-BE49-F238E27FC236}">
                <a16:creationId xmlns:a16="http://schemas.microsoft.com/office/drawing/2014/main" id="{B1491A30-C0A0-416E-867D-0BAA3B0166E5}"/>
              </a:ext>
            </a:extLst>
          </p:cNvPr>
          <p:cNvSpPr>
            <a:spLocks noGrp="1"/>
          </p:cNvSpPr>
          <p:nvPr>
            <p:ph idx="1"/>
          </p:nvPr>
        </p:nvSpPr>
        <p:spPr>
          <a:xfrm>
            <a:off x="774596" y="1826760"/>
            <a:ext cx="6233875" cy="4979154"/>
          </a:xfrm>
        </p:spPr>
        <p:txBody>
          <a:bodyPr>
            <a:normAutofit/>
          </a:bodyPr>
          <a:lstStyle/>
          <a:p>
            <a:pPr marL="0" indent="0">
              <a:buNone/>
            </a:pPr>
            <a:r>
              <a:rPr lang="en-AU" sz="2400" b="1" dirty="0">
                <a:latin typeface="Source Sans Pro" panose="020B0503030403020204" pitchFamily="34" charset="0"/>
                <a:ea typeface="Source Sans Pro" panose="020B0503030403020204" pitchFamily="34" charset="0"/>
                <a:cs typeface="Times New Roman" panose="02020603050405020304" pitchFamily="18" charset="0"/>
              </a:rPr>
              <a:t>Transparent power structures</a:t>
            </a:r>
          </a:p>
          <a:p>
            <a:pPr>
              <a:spcAft>
                <a:spcPts val="800"/>
              </a:spcAft>
            </a:pPr>
            <a:r>
              <a:rPr lang="en-AU" sz="2400" dirty="0">
                <a:effectLst/>
                <a:latin typeface="Calibri" panose="020F0502020204030204" pitchFamily="34" charset="0"/>
                <a:ea typeface="Calibri" panose="020F0502020204030204" pitchFamily="34" charset="0"/>
                <a:cs typeface="Times New Roman" panose="02020603050405020304" pitchFamily="18" charset="0"/>
              </a:rPr>
              <a:t>Who is accountable? Who isn’t</a:t>
            </a:r>
          </a:p>
          <a:p>
            <a:pPr>
              <a:spcAft>
                <a:spcPts val="800"/>
              </a:spcAft>
            </a:pPr>
            <a:r>
              <a:rPr lang="en-AU" sz="2400" dirty="0">
                <a:effectLst/>
                <a:latin typeface="Calibri" panose="020F0502020204030204" pitchFamily="34" charset="0"/>
                <a:ea typeface="Calibri" panose="020F0502020204030204" pitchFamily="34" charset="0"/>
                <a:cs typeface="Times New Roman" panose="02020603050405020304" pitchFamily="18" charset="0"/>
              </a:rPr>
              <a:t>If there is power in decision making, label it</a:t>
            </a:r>
          </a:p>
          <a:p>
            <a:pPr>
              <a:spcAft>
                <a:spcPts val="800"/>
              </a:spcAft>
            </a:pPr>
            <a:r>
              <a:rPr lang="en-AU" sz="2400" dirty="0">
                <a:effectLst/>
                <a:latin typeface="Calibri" panose="020F0502020204030204" pitchFamily="34" charset="0"/>
                <a:ea typeface="Calibri" panose="020F0502020204030204" pitchFamily="34" charset="0"/>
                <a:cs typeface="Times New Roman" panose="02020603050405020304" pitchFamily="18" charset="0"/>
              </a:rPr>
              <a:t>Distributing decision making can work, however often only certain people can be accountable</a:t>
            </a:r>
            <a:endParaRPr lang="en-AU" sz="2400" dirty="0">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AU" b="1" dirty="0">
                <a:effectLst/>
                <a:latin typeface="Calibri" panose="020F0502020204030204" pitchFamily="34" charset="0"/>
                <a:ea typeface="Calibri" panose="020F0502020204030204" pitchFamily="34" charset="0"/>
                <a:cs typeface="Times New Roman" panose="02020603050405020304" pitchFamily="18" charset="0"/>
              </a:rPr>
              <a:t>Who decides who decides what is ethical</a:t>
            </a:r>
            <a:r>
              <a:rPr lang="en-AU"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75" name="Oval 74">
            <a:extLst>
              <a:ext uri="{FF2B5EF4-FFF2-40B4-BE49-F238E27FC236}">
                <a16:creationId xmlns:a16="http://schemas.microsoft.com/office/drawing/2014/main" id="{8590ADD5-9383-4D3D-9047-3DA2593CC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8185" y="3423959"/>
            <a:ext cx="540822" cy="540822"/>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ierarchy Icons - Download Free Vector Icons | Noun Project">
            <a:extLst>
              <a:ext uri="{FF2B5EF4-FFF2-40B4-BE49-F238E27FC236}">
                <a16:creationId xmlns:a16="http://schemas.microsoft.com/office/drawing/2014/main" id="{23CBA37A-1037-4A0B-A375-4F3892C620D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7872964">
            <a:off x="7382971" y="1107115"/>
            <a:ext cx="3269828" cy="3269828"/>
          </a:xfrm>
          <a:custGeom>
            <a:avLst/>
            <a:gdLst/>
            <a:ahLst/>
            <a:cxnLst/>
            <a:rect l="l" t="t" r="r" b="b"/>
            <a:pathLst>
              <a:path w="4114800" h="5712488">
                <a:moveTo>
                  <a:pt x="133155" y="0"/>
                </a:moveTo>
                <a:lnTo>
                  <a:pt x="3981645" y="0"/>
                </a:lnTo>
                <a:cubicBezTo>
                  <a:pt x="4055184" y="0"/>
                  <a:pt x="4114800" y="59616"/>
                  <a:pt x="4114800" y="133155"/>
                </a:cubicBezTo>
                <a:lnTo>
                  <a:pt x="4114800" y="5579333"/>
                </a:lnTo>
                <a:cubicBezTo>
                  <a:pt x="4114800" y="5652872"/>
                  <a:pt x="4055184" y="5712488"/>
                  <a:pt x="3981645" y="5712488"/>
                </a:cubicBezTo>
                <a:lnTo>
                  <a:pt x="133155" y="5712488"/>
                </a:lnTo>
                <a:cubicBezTo>
                  <a:pt x="59616" y="5712488"/>
                  <a:pt x="0" y="5652872"/>
                  <a:pt x="0" y="5579333"/>
                </a:cubicBezTo>
                <a:lnTo>
                  <a:pt x="0" y="133155"/>
                </a:lnTo>
                <a:cubicBezTo>
                  <a:pt x="0" y="59616"/>
                  <a:pt x="59616" y="0"/>
                  <a:pt x="133155" y="0"/>
                </a:cubicBezTo>
                <a:close/>
              </a:path>
            </a:pathLst>
          </a:custGeom>
          <a:noFill/>
          <a:extLst>
            <a:ext uri="{909E8E84-426E-40DD-AFC4-6F175D3DCCD1}">
              <a14:hiddenFill xmlns:a14="http://schemas.microsoft.com/office/drawing/2010/main">
                <a:solidFill>
                  <a:srgbClr val="FFFFFF"/>
                </a:solidFill>
              </a14:hiddenFill>
            </a:ext>
          </a:extLst>
        </p:spPr>
      </p:pic>
      <p:sp>
        <p:nvSpPr>
          <p:cNvPr id="77" name="Freeform: Shape 76">
            <a:extLst>
              <a:ext uri="{FF2B5EF4-FFF2-40B4-BE49-F238E27FC236}">
                <a16:creationId xmlns:a16="http://schemas.microsoft.com/office/drawing/2014/main" id="{DABE3E45-88CF-45D8-8D40-C773324D93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79" name="Straight Connector 78">
            <a:extLst>
              <a:ext uri="{FF2B5EF4-FFF2-40B4-BE49-F238E27FC236}">
                <a16:creationId xmlns:a16="http://schemas.microsoft.com/office/drawing/2014/main" id="{49CD1692-827B-4C8D-B4A1-134FD04CF4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81" name="Freeform: Shape 80">
            <a:extLst>
              <a:ext uri="{FF2B5EF4-FFF2-40B4-BE49-F238E27FC236}">
                <a16:creationId xmlns:a16="http://schemas.microsoft.com/office/drawing/2014/main" id="{B91ECDA9-56DC-4270-8F33-01C5637B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463438">
            <a:off x="7456580"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75F47824-961D-465D-84F9-EAE11BC617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5" name="Freeform: Shape 84">
            <a:extLst>
              <a:ext uri="{FF2B5EF4-FFF2-40B4-BE49-F238E27FC236}">
                <a16:creationId xmlns:a16="http://schemas.microsoft.com/office/drawing/2014/main" id="{FEC9DA3E-C1D7-472D-B7C0-F71AE41FB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31503080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593B65-F326-4DE8-9939-9427AEE183A6}"/>
              </a:ext>
            </a:extLst>
          </p:cNvPr>
          <p:cNvSpPr>
            <a:spLocks noGrp="1"/>
          </p:cNvSpPr>
          <p:nvPr>
            <p:ph type="title"/>
          </p:nvPr>
        </p:nvSpPr>
        <p:spPr>
          <a:xfrm>
            <a:off x="686834" y="1153572"/>
            <a:ext cx="3200400" cy="4461163"/>
          </a:xfrm>
        </p:spPr>
        <p:txBody>
          <a:bodyPr>
            <a:normAutofit/>
          </a:bodyPr>
          <a:lstStyle/>
          <a:p>
            <a:r>
              <a:rPr lang="en-AU" sz="3700" b="1">
                <a:solidFill>
                  <a:srgbClr val="FFFFFF"/>
                </a:solidFill>
                <a:latin typeface="Source Sans Pro" panose="020B0503030403020204" pitchFamily="34" charset="0"/>
                <a:cs typeface="Times New Roman" panose="02020603050405020304" pitchFamily="18" charset="0"/>
              </a:rPr>
              <a:t>Applying</a:t>
            </a:r>
            <a:r>
              <a:rPr lang="en-AU" sz="3700" b="1" kern="0">
                <a:solidFill>
                  <a:srgbClr val="FFFFFF"/>
                </a:solidFill>
                <a:effectLst/>
                <a:latin typeface="Source Sans Pro" panose="020B0503030403020204" pitchFamily="34" charset="0"/>
                <a:ea typeface="Times New Roman" panose="02020603050405020304" pitchFamily="18" charset="0"/>
                <a:cs typeface="Times New Roman" panose="02020603050405020304" pitchFamily="18" charset="0"/>
              </a:rPr>
              <a:t> </a:t>
            </a:r>
            <a:r>
              <a:rPr lang="en-AU" sz="3700" b="1">
                <a:solidFill>
                  <a:srgbClr val="FFFFFF"/>
                </a:solidFill>
                <a:latin typeface="Source Sans Pro" panose="020B0503030403020204" pitchFamily="34" charset="0"/>
                <a:cs typeface="Times New Roman" panose="02020603050405020304" pitchFamily="18" charset="0"/>
              </a:rPr>
              <a:t>the</a:t>
            </a:r>
            <a:r>
              <a:rPr lang="en-AU" sz="3700" b="1" kern="0">
                <a:solidFill>
                  <a:srgbClr val="FFFFFF"/>
                </a:solidFill>
                <a:effectLst/>
                <a:latin typeface="Source Sans Pro" panose="020B0503030403020204" pitchFamily="34" charset="0"/>
                <a:ea typeface="Times New Roman" panose="02020603050405020304" pitchFamily="18" charset="0"/>
                <a:cs typeface="Times New Roman" panose="02020603050405020304" pitchFamily="18" charset="0"/>
              </a:rPr>
              <a:t> </a:t>
            </a:r>
            <a:r>
              <a:rPr lang="en-AU" sz="3700" b="1">
                <a:solidFill>
                  <a:srgbClr val="FFFFFF"/>
                </a:solidFill>
                <a:latin typeface="Source Sans Pro" panose="020B0503030403020204" pitchFamily="34" charset="0"/>
                <a:cs typeface="Times New Roman" panose="02020603050405020304" pitchFamily="18" charset="0"/>
              </a:rPr>
              <a:t>participatory action research method</a:t>
            </a:r>
          </a:p>
        </p:txBody>
      </p:sp>
      <p:sp>
        <p:nvSpPr>
          <p:cNvPr id="14" name="Arc 13">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Content Placeholder 2">
            <a:extLst>
              <a:ext uri="{FF2B5EF4-FFF2-40B4-BE49-F238E27FC236}">
                <a16:creationId xmlns:a16="http://schemas.microsoft.com/office/drawing/2014/main" id="{205A3FB9-D0D5-4369-84EB-76787AC0FBAB}"/>
              </a:ext>
            </a:extLst>
          </p:cNvPr>
          <p:cNvSpPr>
            <a:spLocks noGrp="1"/>
          </p:cNvSpPr>
          <p:nvPr>
            <p:ph idx="1"/>
          </p:nvPr>
        </p:nvSpPr>
        <p:spPr>
          <a:xfrm>
            <a:off x="4447308" y="591344"/>
            <a:ext cx="6906491" cy="5585619"/>
          </a:xfrm>
        </p:spPr>
        <p:txBody>
          <a:bodyPr anchor="ctr">
            <a:normAutofit/>
          </a:bodyPr>
          <a:lstStyle/>
          <a:p>
            <a:pPr>
              <a:spcAft>
                <a:spcPts val="800"/>
              </a:spcAft>
            </a:pPr>
            <a:r>
              <a:rPr lang="en-AU" dirty="0">
                <a:effectLst/>
                <a:latin typeface="Calibri" panose="020F0502020204030204" pitchFamily="34" charset="0"/>
                <a:ea typeface="Calibri" panose="020F0502020204030204" pitchFamily="34" charset="0"/>
                <a:cs typeface="Times New Roman" panose="02020603050405020304" pitchFamily="18" charset="0"/>
              </a:rPr>
              <a:t>The values, principles and philosophy of participatory action research are often words, the methods and actions </a:t>
            </a:r>
            <a:r>
              <a:rPr lang="en-AU" b="1" dirty="0">
                <a:effectLst/>
                <a:latin typeface="Calibri" panose="020F0502020204030204" pitchFamily="34" charset="0"/>
                <a:ea typeface="Calibri" panose="020F0502020204030204" pitchFamily="34" charset="0"/>
                <a:cs typeface="Times New Roman" panose="02020603050405020304" pitchFamily="18" charset="0"/>
              </a:rPr>
              <a:t>must be co-created with the people you are working with. </a:t>
            </a:r>
          </a:p>
          <a:p>
            <a:pPr>
              <a:spcAft>
                <a:spcPts val="800"/>
              </a:spcAft>
            </a:pPr>
            <a:r>
              <a:rPr lang="en-AU" dirty="0">
                <a:latin typeface="Calibri" panose="020F0502020204030204" pitchFamily="34" charset="0"/>
                <a:cs typeface="Times New Roman" panose="02020603050405020304" pitchFamily="18" charset="0"/>
              </a:rPr>
              <a:t>Importance of safe online spaces is important. More so than ever in the time of pandemic. </a:t>
            </a:r>
          </a:p>
        </p:txBody>
      </p:sp>
    </p:spTree>
    <p:extLst>
      <p:ext uri="{BB962C8B-B14F-4D97-AF65-F5344CB8AC3E}">
        <p14:creationId xmlns:p14="http://schemas.microsoft.com/office/powerpoint/2010/main" val="17214916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D0E3DF-D12E-4E9D-AD4C-A97ABCEA4502}"/>
              </a:ext>
            </a:extLst>
          </p:cNvPr>
          <p:cNvSpPr>
            <a:spLocks noGrp="1"/>
          </p:cNvSpPr>
          <p:nvPr>
            <p:ph type="title"/>
          </p:nvPr>
        </p:nvSpPr>
        <p:spPr>
          <a:xfrm>
            <a:off x="686834" y="1153572"/>
            <a:ext cx="3200400" cy="4461163"/>
          </a:xfrm>
        </p:spPr>
        <p:txBody>
          <a:bodyPr>
            <a:normAutofit/>
          </a:bodyPr>
          <a:lstStyle/>
          <a:p>
            <a:r>
              <a:rPr lang="en-AU" b="1" kern="0">
                <a:solidFill>
                  <a:srgbClr val="FFFFFF"/>
                </a:solidFill>
                <a:effectLst/>
                <a:latin typeface="Calibri Light" panose="020F0302020204030204" pitchFamily="34" charset="0"/>
                <a:ea typeface="Times New Roman" panose="02020603050405020304" pitchFamily="18" charset="0"/>
                <a:cs typeface="Times New Roman" panose="02020603050405020304" pitchFamily="18" charset="0"/>
              </a:rPr>
              <a:t>Learnings</a:t>
            </a:r>
            <a:endParaRPr lang="en-AU">
              <a:solidFill>
                <a:srgbClr val="FFFFFF"/>
              </a:solidFill>
            </a:endParaRPr>
          </a:p>
        </p:txBody>
      </p:sp>
      <p:sp>
        <p:nvSpPr>
          <p:cNvPr id="17"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Content Placeholder 2">
            <a:extLst>
              <a:ext uri="{FF2B5EF4-FFF2-40B4-BE49-F238E27FC236}">
                <a16:creationId xmlns:a16="http://schemas.microsoft.com/office/drawing/2014/main" id="{4FE54C19-FAEB-4CE2-8C71-4117B6D0E7D8}"/>
              </a:ext>
            </a:extLst>
          </p:cNvPr>
          <p:cNvSpPr>
            <a:spLocks noGrp="1"/>
          </p:cNvSpPr>
          <p:nvPr>
            <p:ph idx="1"/>
          </p:nvPr>
        </p:nvSpPr>
        <p:spPr>
          <a:xfrm>
            <a:off x="4266843" y="636190"/>
            <a:ext cx="7737197" cy="5585619"/>
          </a:xfrm>
        </p:spPr>
        <p:txBody>
          <a:bodyPr anchor="ctr">
            <a:normAutofit/>
          </a:bodyPr>
          <a:lstStyle/>
          <a:p>
            <a:pPr marL="342900" lvl="0" indent="-342900">
              <a:buFont typeface="Symbol" panose="05050102010706020507" pitchFamily="18" charset="2"/>
              <a:buChar char=""/>
            </a:pPr>
            <a:r>
              <a:rPr lang="en-AU" b="1" dirty="0">
                <a:effectLst/>
                <a:latin typeface="Calibri" panose="020F0502020204030204" pitchFamily="34" charset="0"/>
                <a:ea typeface="Calibri" panose="020F0502020204030204" pitchFamily="34" charset="0"/>
              </a:rPr>
              <a:t>People want to be involved </a:t>
            </a:r>
            <a:r>
              <a:rPr lang="en-AU" dirty="0">
                <a:effectLst/>
                <a:latin typeface="Calibri" panose="020F0502020204030204" pitchFamily="34" charset="0"/>
                <a:ea typeface="Calibri" panose="020F0502020204030204" pitchFamily="34" charset="0"/>
              </a:rPr>
              <a:t>in genomics research, they want to make ethical decisions about their own data, but people need support to get involved. </a:t>
            </a:r>
          </a:p>
          <a:p>
            <a:pPr marL="342900" lvl="0" indent="-342900">
              <a:buFont typeface="Symbol" panose="05050102010706020507" pitchFamily="18" charset="2"/>
              <a:buChar char=""/>
            </a:pPr>
            <a:r>
              <a:rPr lang="en-AU" dirty="0">
                <a:effectLst/>
                <a:latin typeface="Calibri" panose="020F0502020204030204" pitchFamily="34" charset="0"/>
                <a:ea typeface="Calibri" panose="020F0502020204030204" pitchFamily="34" charset="0"/>
              </a:rPr>
              <a:t>We need to </a:t>
            </a:r>
            <a:r>
              <a:rPr lang="en-AU" b="1" dirty="0">
                <a:effectLst/>
                <a:latin typeface="Calibri" panose="020F0502020204030204" pitchFamily="34" charset="0"/>
                <a:ea typeface="Calibri" panose="020F0502020204030204" pitchFamily="34" charset="0"/>
              </a:rPr>
              <a:t>involve people in helping design how they’ll be involved</a:t>
            </a:r>
            <a:r>
              <a:rPr lang="en-AU" dirty="0">
                <a:effectLst/>
                <a:latin typeface="Calibri" panose="020F0502020204030204" pitchFamily="34" charset="0"/>
                <a:ea typeface="Calibri" panose="020F0502020204030204" pitchFamily="34" charset="0"/>
              </a:rPr>
              <a:t>, but researchers need to use evidence informed methods to do this. </a:t>
            </a:r>
          </a:p>
          <a:p>
            <a:pPr marL="342900" lvl="0" indent="-342900">
              <a:spcAft>
                <a:spcPts val="800"/>
              </a:spcAft>
              <a:buFont typeface="Symbol" panose="05050102010706020507" pitchFamily="18" charset="2"/>
              <a:buChar char=""/>
            </a:pPr>
            <a:r>
              <a:rPr lang="en-AU" dirty="0">
                <a:effectLst/>
                <a:latin typeface="Calibri" panose="020F0502020204030204" pitchFamily="34" charset="0"/>
                <a:ea typeface="Calibri" panose="020F0502020204030204" pitchFamily="34" charset="0"/>
              </a:rPr>
              <a:t>Currently there’s limited evidence about how best to involve people.</a:t>
            </a:r>
            <a:r>
              <a:rPr lang="en-AU" b="1" dirty="0">
                <a:effectLst/>
                <a:latin typeface="Calibri" panose="020F0502020204030204" pitchFamily="34" charset="0"/>
                <a:ea typeface="Calibri" panose="020F0502020204030204" pitchFamily="34" charset="0"/>
              </a:rPr>
              <a:t> Tools like STARDIT</a:t>
            </a:r>
            <a:r>
              <a:rPr lang="en-AU" b="1" dirty="0">
                <a:effectLst/>
                <a:latin typeface="Calibri" panose="020F0502020204030204" pitchFamily="34" charset="0"/>
                <a:ea typeface="Calibri" panose="020F0502020204030204" pitchFamily="34" charset="0"/>
                <a:cs typeface="Times New Roman" panose="02020603050405020304" pitchFamily="18" charset="0"/>
              </a:rPr>
              <a:t> can help </a:t>
            </a:r>
            <a:r>
              <a:rPr lang="en-AU" dirty="0">
                <a:effectLst/>
                <a:latin typeface="Calibri" panose="020F0502020204030204" pitchFamily="34" charset="0"/>
                <a:ea typeface="Calibri" panose="020F0502020204030204" pitchFamily="34" charset="0"/>
                <a:cs typeface="Times New Roman" panose="02020603050405020304" pitchFamily="18" charset="0"/>
              </a:rPr>
              <a:t>us answer the question ‘what is the best way of involving everyone in shaping future genomic research’</a:t>
            </a:r>
            <a:endParaRPr lang="en-AU" dirty="0">
              <a:effectLst/>
              <a:latin typeface="Calibri" panose="020F0502020204030204" pitchFamily="34" charset="0"/>
              <a:ea typeface="Calibri" panose="020F0502020204030204" pitchFamily="34" charset="0"/>
            </a:endParaRPr>
          </a:p>
          <a:p>
            <a:endParaRPr lang="en-AU" dirty="0"/>
          </a:p>
        </p:txBody>
      </p:sp>
    </p:spTree>
    <p:extLst>
      <p:ext uri="{BB962C8B-B14F-4D97-AF65-F5344CB8AC3E}">
        <p14:creationId xmlns:p14="http://schemas.microsoft.com/office/powerpoint/2010/main" val="3326068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927" y="139114"/>
            <a:ext cx="8208143" cy="836960"/>
          </a:xfrm>
        </p:spPr>
        <p:txBody>
          <a:bodyPr/>
          <a:lstStyle/>
          <a:p>
            <a:pPr algn="ctr"/>
            <a:r>
              <a:rPr lang="en-AU" sz="3200" b="1" dirty="0">
                <a:solidFill>
                  <a:schemeClr val="tx2">
                    <a:lumMod val="75000"/>
                  </a:schemeClr>
                </a:solidFill>
              </a:rPr>
              <a:t>Acknowledgments</a:t>
            </a:r>
            <a:r>
              <a:rPr lang="en-AU" sz="3200" b="1" dirty="0"/>
              <a:t> </a:t>
            </a:r>
          </a:p>
        </p:txBody>
      </p:sp>
      <p:sp>
        <p:nvSpPr>
          <p:cNvPr id="3" name="Text Placeholder 2"/>
          <p:cNvSpPr>
            <a:spLocks noGrp="1"/>
          </p:cNvSpPr>
          <p:nvPr>
            <p:ph type="body" idx="1"/>
          </p:nvPr>
        </p:nvSpPr>
        <p:spPr>
          <a:xfrm>
            <a:off x="289367" y="804549"/>
            <a:ext cx="11783027" cy="4775799"/>
          </a:xfrm>
        </p:spPr>
        <p:txBody>
          <a:bodyPr>
            <a:noAutofit/>
          </a:bodyPr>
          <a:lstStyle/>
          <a:p>
            <a:pPr marL="0" indent="0">
              <a:buNone/>
            </a:pPr>
            <a:r>
              <a:rPr lang="en-GB" sz="1800" dirty="0">
                <a:solidFill>
                  <a:schemeClr val="tx1">
                    <a:lumMod val="75000"/>
                    <a:lumOff val="25000"/>
                  </a:schemeClr>
                </a:solidFill>
              </a:rPr>
              <a:t>I would like to acknowledge and pay respect to the traditional owners of this land. I acknowledge that sovereignty was never ceded. I acknowledge and respect all Elders past, present and future. The </a:t>
            </a:r>
            <a:r>
              <a:rPr lang="en-GB" sz="1800" dirty="0" err="1">
                <a:solidFill>
                  <a:schemeClr val="tx1">
                    <a:lumMod val="75000"/>
                    <a:lumOff val="25000"/>
                  </a:schemeClr>
                </a:solidFill>
              </a:rPr>
              <a:t>Wurundjeri</a:t>
            </a:r>
            <a:r>
              <a:rPr lang="en-GB" sz="1800" dirty="0">
                <a:solidFill>
                  <a:schemeClr val="tx1">
                    <a:lumMod val="75000"/>
                    <a:lumOff val="25000"/>
                  </a:schemeClr>
                </a:solidFill>
              </a:rPr>
              <a:t> people of the Kulin nation are the traditional custodians of the land on which I speak today. </a:t>
            </a:r>
          </a:p>
          <a:p>
            <a:pPr marL="0" indent="0">
              <a:buNone/>
            </a:pPr>
            <a:r>
              <a:rPr lang="en-AU" sz="1800" dirty="0">
                <a:effectLst/>
                <a:ea typeface="Calibri" panose="020F0502020204030204" pitchFamily="34" charset="0"/>
                <a:cs typeface="Times New Roman" panose="02020603050405020304" pitchFamily="18" charset="0"/>
              </a:rPr>
              <a:t>Thank you for the support of my supervisors:</a:t>
            </a:r>
          </a:p>
          <a:p>
            <a:pPr>
              <a:buFont typeface="Arial" panose="020B0604020202020204" pitchFamily="34" charset="0"/>
              <a:buChar char="•"/>
            </a:pPr>
            <a:r>
              <a:rPr lang="en-AU" sz="1800" dirty="0">
                <a:solidFill>
                  <a:schemeClr val="tx1">
                    <a:lumMod val="75000"/>
                    <a:lumOff val="25000"/>
                  </a:schemeClr>
                </a:solidFill>
              </a:rPr>
              <a:t>Principal Supervisor: </a:t>
            </a:r>
            <a:r>
              <a:rPr lang="en-AU" sz="1800" b="1" dirty="0">
                <a:solidFill>
                  <a:schemeClr val="tx1">
                    <a:lumMod val="75000"/>
                    <a:lumOff val="25000"/>
                  </a:schemeClr>
                </a:solidFill>
              </a:rPr>
              <a:t>Professor Vijaya Sundararajan </a:t>
            </a:r>
          </a:p>
          <a:p>
            <a:pPr>
              <a:buFont typeface="Arial" panose="020B0604020202020204" pitchFamily="34" charset="0"/>
              <a:buChar char="•"/>
            </a:pPr>
            <a:r>
              <a:rPr lang="en-AU" sz="1800" dirty="0">
                <a:solidFill>
                  <a:schemeClr val="tx1">
                    <a:lumMod val="75000"/>
                    <a:lumOff val="25000"/>
                  </a:schemeClr>
                </a:solidFill>
              </a:rPr>
              <a:t>Co-Supervisor: </a:t>
            </a:r>
            <a:r>
              <a:rPr lang="en-AU" sz="1800" b="1" dirty="0">
                <a:solidFill>
                  <a:schemeClr val="tx1">
                    <a:lumMod val="75000"/>
                    <a:lumOff val="25000"/>
                  </a:schemeClr>
                </a:solidFill>
              </a:rPr>
              <a:t>Professor Stephen Kent </a:t>
            </a:r>
          </a:p>
          <a:p>
            <a:pPr>
              <a:buFont typeface="Arial" panose="020B0604020202020204" pitchFamily="34" charset="0"/>
              <a:buChar char="•"/>
            </a:pPr>
            <a:r>
              <a:rPr lang="en-AU" sz="1800" dirty="0">
                <a:solidFill>
                  <a:schemeClr val="tx1">
                    <a:lumMod val="75000"/>
                    <a:lumOff val="25000"/>
                  </a:schemeClr>
                </a:solidFill>
              </a:rPr>
              <a:t>Co-Supervisor: </a:t>
            </a:r>
            <a:r>
              <a:rPr lang="en-AU" sz="1800" b="1" dirty="0">
                <a:solidFill>
                  <a:schemeClr val="tx1">
                    <a:lumMod val="75000"/>
                    <a:lumOff val="25000"/>
                  </a:schemeClr>
                </a:solidFill>
              </a:rPr>
              <a:t>Dr Paul Lacaze </a:t>
            </a:r>
          </a:p>
          <a:p>
            <a:r>
              <a:rPr lang="en-AU" sz="1800" dirty="0">
                <a:solidFill>
                  <a:schemeClr val="tx1">
                    <a:lumMod val="75000"/>
                    <a:lumOff val="25000"/>
                  </a:schemeClr>
                </a:solidFill>
              </a:rPr>
              <a:t>Research Progress Panel Chair: </a:t>
            </a:r>
            <a:r>
              <a:rPr lang="en-AU" sz="1800" b="1" dirty="0">
                <a:solidFill>
                  <a:schemeClr val="tx1">
                    <a:lumMod val="75000"/>
                    <a:lumOff val="25000"/>
                  </a:schemeClr>
                </a:solidFill>
              </a:rPr>
              <a:t>Dr Rwth Stuckey </a:t>
            </a:r>
          </a:p>
          <a:p>
            <a:pPr marL="0" indent="0">
              <a:buNone/>
            </a:pPr>
            <a:r>
              <a:rPr lang="en-AU" sz="1800" dirty="0">
                <a:effectLst/>
                <a:ea typeface="Calibri" panose="020F0502020204030204" pitchFamily="34" charset="0"/>
                <a:cs typeface="Times New Roman" panose="02020603050405020304" pitchFamily="18" charset="0"/>
              </a:rPr>
              <a:t>Thank you to my co-authors and project support from:</a:t>
            </a:r>
          </a:p>
          <a:p>
            <a:r>
              <a:rPr lang="en-AU" sz="1800" dirty="0">
                <a:solidFill>
                  <a:schemeClr val="tx1">
                    <a:lumMod val="75000"/>
                    <a:lumOff val="25000"/>
                  </a:schemeClr>
                </a:solidFill>
              </a:rPr>
              <a:t>Co-authors and project support: </a:t>
            </a:r>
            <a:r>
              <a:rPr lang="en-AU" sz="1800" b="1" dirty="0">
                <a:effectLst/>
                <a:ea typeface="Calibri" panose="020F0502020204030204" pitchFamily="34" charset="0"/>
                <a:cs typeface="Times New Roman" panose="02020603050405020304" pitchFamily="18" charset="0"/>
              </a:rPr>
              <a:t>Dr Kylie Gwynne, Dr Marilyn Crawshaw, Sarah Gray, Professor Bruce Holloway, Merrin Sulovski </a:t>
            </a:r>
            <a:r>
              <a:rPr lang="en-AU" sz="1800" dirty="0">
                <a:effectLst/>
                <a:ea typeface="Calibri" panose="020F0502020204030204" pitchFamily="34" charset="0"/>
                <a:cs typeface="Times New Roman" panose="02020603050405020304" pitchFamily="18" charset="0"/>
              </a:rPr>
              <a:t>and</a:t>
            </a:r>
            <a:r>
              <a:rPr lang="en-AU" sz="1800" b="1" dirty="0">
                <a:effectLst/>
                <a:ea typeface="Calibri" panose="020F0502020204030204" pitchFamily="34" charset="0"/>
                <a:cs typeface="Times New Roman" panose="02020603050405020304" pitchFamily="18" charset="0"/>
              </a:rPr>
              <a:t> Jane Tiller </a:t>
            </a:r>
            <a:r>
              <a:rPr lang="en-AU" sz="1800" dirty="0">
                <a:solidFill>
                  <a:schemeClr val="tx1">
                    <a:lumMod val="75000"/>
                    <a:lumOff val="25000"/>
                  </a:schemeClr>
                </a:solidFill>
              </a:rPr>
              <a:t>All participants and partners of the projects in this presentation, including staff and participants of the </a:t>
            </a:r>
            <a:r>
              <a:rPr lang="en-AU" sz="1800" b="1" dirty="0">
                <a:solidFill>
                  <a:schemeClr val="tx1">
                    <a:lumMod val="75000"/>
                    <a:lumOff val="25000"/>
                  </a:schemeClr>
                </a:solidFill>
              </a:rPr>
              <a:t>ASPREE study</a:t>
            </a:r>
            <a:r>
              <a:rPr lang="en-AU" sz="1800" dirty="0">
                <a:solidFill>
                  <a:schemeClr val="tx1">
                    <a:lumMod val="75000"/>
                    <a:lumOff val="25000"/>
                  </a:schemeClr>
                </a:solidFill>
              </a:rPr>
              <a:t>, people working with and representing the charity </a:t>
            </a:r>
            <a:r>
              <a:rPr lang="en-AU" sz="1800" b="1" dirty="0">
                <a:solidFill>
                  <a:schemeClr val="tx1">
                    <a:lumMod val="75000"/>
                    <a:lumOff val="25000"/>
                  </a:schemeClr>
                </a:solidFill>
              </a:rPr>
              <a:t>AusEE</a:t>
            </a:r>
            <a:r>
              <a:rPr lang="en-AU" sz="1800" dirty="0">
                <a:solidFill>
                  <a:schemeClr val="tx1">
                    <a:lumMod val="75000"/>
                    <a:lumOff val="25000"/>
                  </a:schemeClr>
                </a:solidFill>
              </a:rPr>
              <a:t>, the </a:t>
            </a:r>
            <a:r>
              <a:rPr lang="en-AU" sz="1800" b="1" dirty="0">
                <a:solidFill>
                  <a:schemeClr val="tx1">
                    <a:lumMod val="75000"/>
                    <a:lumOff val="25000"/>
                  </a:schemeClr>
                </a:solidFill>
              </a:rPr>
              <a:t>Poche Centre for Indigenous Health </a:t>
            </a:r>
            <a:r>
              <a:rPr lang="en-AU" sz="1800" dirty="0">
                <a:solidFill>
                  <a:schemeClr val="tx1">
                    <a:lumMod val="75000"/>
                    <a:lumOff val="25000"/>
                  </a:schemeClr>
                </a:solidFill>
              </a:rPr>
              <a:t>and the communities they work with, and my </a:t>
            </a:r>
            <a:r>
              <a:rPr lang="en-AU" sz="1800" b="1" dirty="0">
                <a:solidFill>
                  <a:schemeClr val="tx1">
                    <a:lumMod val="75000"/>
                    <a:lumOff val="25000"/>
                  </a:schemeClr>
                </a:solidFill>
              </a:rPr>
              <a:t>family</a:t>
            </a:r>
            <a:r>
              <a:rPr lang="en-AU" sz="1800" dirty="0">
                <a:solidFill>
                  <a:schemeClr val="tx1">
                    <a:lumMod val="75000"/>
                    <a:lumOff val="25000"/>
                  </a:schemeClr>
                </a:solidFill>
              </a:rPr>
              <a:t> who participated in this project</a:t>
            </a:r>
          </a:p>
          <a:p>
            <a:r>
              <a:rPr lang="en-AU" sz="1800" dirty="0">
                <a:effectLst/>
                <a:ea typeface="Calibri" panose="020F0502020204030204" pitchFamily="34" charset="0"/>
                <a:cs typeface="Times New Roman" panose="02020603050405020304" pitchFamily="18" charset="0"/>
              </a:rPr>
              <a:t>Staff and volunteers at the </a:t>
            </a:r>
            <a:r>
              <a:rPr lang="en-AU" sz="1800" b="1" dirty="0">
                <a:effectLst/>
                <a:ea typeface="Calibri" panose="020F0502020204030204" pitchFamily="34" charset="0"/>
                <a:cs typeface="Times New Roman" panose="02020603050405020304" pitchFamily="18" charset="0"/>
              </a:rPr>
              <a:t>Wikimedia Foundation</a:t>
            </a:r>
            <a:r>
              <a:rPr lang="en-AU" sz="1800" dirty="0">
                <a:effectLst/>
                <a:ea typeface="Calibri" panose="020F0502020204030204" pitchFamily="34" charset="0"/>
                <a:cs typeface="Times New Roman" panose="02020603050405020304" pitchFamily="18" charset="0"/>
              </a:rPr>
              <a:t>, </a:t>
            </a:r>
            <a:r>
              <a:rPr lang="en-AU" sz="1800" b="1" dirty="0">
                <a:effectLst/>
                <a:ea typeface="Calibri" panose="020F0502020204030204" pitchFamily="34" charset="0"/>
                <a:cs typeface="Times New Roman" panose="02020603050405020304" pitchFamily="18" charset="0"/>
              </a:rPr>
              <a:t>Science for All, EPPI-Centre, University College London, National Institute for Health Research, </a:t>
            </a:r>
            <a:r>
              <a:rPr lang="en-AU" sz="1800" b="1" dirty="0" err="1">
                <a:effectLst/>
                <a:ea typeface="Calibri" panose="020F0502020204030204" pitchFamily="34" charset="0"/>
                <a:cs typeface="Times New Roman" panose="02020603050405020304" pitchFamily="18" charset="0"/>
              </a:rPr>
              <a:t>Wellcome</a:t>
            </a:r>
            <a:r>
              <a:rPr lang="en-AU" sz="1800" b="1" dirty="0">
                <a:effectLst/>
                <a:ea typeface="Calibri" panose="020F0502020204030204" pitchFamily="34" charset="0"/>
                <a:cs typeface="Times New Roman" panose="02020603050405020304" pitchFamily="18" charset="0"/>
              </a:rPr>
              <a:t> Sanger Institute </a:t>
            </a:r>
            <a:r>
              <a:rPr lang="en-AU" sz="1800" dirty="0">
                <a:effectLst/>
                <a:ea typeface="Calibri" panose="020F0502020204030204" pitchFamily="34" charset="0"/>
                <a:cs typeface="Times New Roman" panose="02020603050405020304" pitchFamily="18" charset="0"/>
              </a:rPr>
              <a:t>and</a:t>
            </a:r>
            <a:r>
              <a:rPr lang="en-AU" sz="1800" b="1" dirty="0">
                <a:effectLst/>
                <a:ea typeface="Calibri" panose="020F0502020204030204" pitchFamily="34" charset="0"/>
                <a:cs typeface="Times New Roman" panose="02020603050405020304" pitchFamily="18" charset="0"/>
              </a:rPr>
              <a:t> Health Research Authority UK</a:t>
            </a:r>
            <a:endParaRPr lang="en-AU" sz="1800" dirty="0">
              <a:effectLst/>
              <a:ea typeface="Calibri" panose="020F0502020204030204" pitchFamily="34" charset="0"/>
              <a:cs typeface="Times New Roman" panose="02020603050405020304" pitchFamily="18" charset="0"/>
            </a:endParaRPr>
          </a:p>
          <a:p>
            <a:pPr>
              <a:buFont typeface="Arial" panose="020B0604020202020204" pitchFamily="34" charset="0"/>
              <a:buChar char="•"/>
            </a:pPr>
            <a:r>
              <a:rPr lang="en-AU" sz="1800" b="1" dirty="0">
                <a:solidFill>
                  <a:schemeClr val="tx1">
                    <a:lumMod val="75000"/>
                    <a:lumOff val="25000"/>
                  </a:schemeClr>
                </a:solidFill>
              </a:rPr>
              <a:t>La Trobe University Postgraduate Research Scholarship: </a:t>
            </a:r>
            <a:r>
              <a:rPr lang="en-AU" sz="1800" dirty="0">
                <a:solidFill>
                  <a:schemeClr val="tx1">
                    <a:lumMod val="75000"/>
                    <a:lumOff val="25000"/>
                  </a:schemeClr>
                </a:solidFill>
              </a:rPr>
              <a:t>Candidature commenced 5</a:t>
            </a:r>
            <a:r>
              <a:rPr lang="en-AU" sz="1800" baseline="30000" dirty="0">
                <a:solidFill>
                  <a:schemeClr val="tx1">
                    <a:lumMod val="75000"/>
                    <a:lumOff val="25000"/>
                  </a:schemeClr>
                </a:solidFill>
              </a:rPr>
              <a:t>th</a:t>
            </a:r>
            <a:r>
              <a:rPr lang="en-AU" sz="1800" dirty="0">
                <a:solidFill>
                  <a:schemeClr val="tx1">
                    <a:lumMod val="75000"/>
                    <a:lumOff val="25000"/>
                  </a:schemeClr>
                </a:solidFill>
              </a:rPr>
              <a:t> September 2016 </a:t>
            </a:r>
            <a:endParaRPr lang="en-AU" sz="1800" b="1" dirty="0">
              <a:solidFill>
                <a:schemeClr val="tx1">
                  <a:lumMod val="75000"/>
                  <a:lumOff val="25000"/>
                </a:schemeClr>
              </a:solidFill>
            </a:endParaRPr>
          </a:p>
          <a:p>
            <a:pPr>
              <a:buFont typeface="Arial" panose="020B0604020202020204" pitchFamily="34" charset="0"/>
              <a:buChar char="•"/>
            </a:pPr>
            <a:endParaRPr lang="en-AU" sz="1800" dirty="0"/>
          </a:p>
          <a:p>
            <a:pPr>
              <a:buFont typeface="Arial" panose="020B0604020202020204" pitchFamily="34" charset="0"/>
              <a:buChar char="•"/>
            </a:pPr>
            <a:endParaRPr lang="en-AU" sz="1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8946" y="6111670"/>
            <a:ext cx="2411282" cy="701876"/>
          </a:xfrm>
          <a:prstGeom prst="rect">
            <a:avLst/>
          </a:prstGeom>
        </p:spPr>
      </p:pic>
      <p:pic>
        <p:nvPicPr>
          <p:cNvPr id="2050" name="Picture 2" descr="Image result for monash university logo">
            <a:extLst>
              <a:ext uri="{FF2B5EF4-FFF2-40B4-BE49-F238E27FC236}">
                <a16:creationId xmlns:a16="http://schemas.microsoft.com/office/drawing/2014/main" id="{29176D83-50D0-46FB-8DE4-C448DFC541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7501" y="6053451"/>
            <a:ext cx="3541662" cy="701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66575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8BB64-207B-4C17-83A1-CB00A69EB286}"/>
              </a:ext>
            </a:extLst>
          </p:cNvPr>
          <p:cNvSpPr>
            <a:spLocks noGrp="1"/>
          </p:cNvSpPr>
          <p:nvPr>
            <p:ph type="title"/>
          </p:nvPr>
        </p:nvSpPr>
        <p:spPr>
          <a:xfrm>
            <a:off x="762001" y="803325"/>
            <a:ext cx="5314536" cy="1325563"/>
          </a:xfrm>
        </p:spPr>
        <p:txBody>
          <a:bodyPr>
            <a:normAutofit/>
          </a:bodyPr>
          <a:lstStyle/>
          <a:p>
            <a:r>
              <a:rPr lang="en-AU" b="1">
                <a:effectLst/>
                <a:latin typeface="Calibri Light" panose="020F0302020204030204" pitchFamily="34" charset="0"/>
                <a:ea typeface="Times New Roman" panose="02020603050405020304" pitchFamily="18" charset="0"/>
                <a:cs typeface="Times New Roman" panose="02020603050405020304" pitchFamily="18" charset="0"/>
              </a:rPr>
              <a:t>Main outcomes</a:t>
            </a:r>
            <a:endParaRPr lang="en-AU" dirty="0"/>
          </a:p>
        </p:txBody>
      </p:sp>
      <p:sp>
        <p:nvSpPr>
          <p:cNvPr id="3" name="Content Placeholder 2">
            <a:extLst>
              <a:ext uri="{FF2B5EF4-FFF2-40B4-BE49-F238E27FC236}">
                <a16:creationId xmlns:a16="http://schemas.microsoft.com/office/drawing/2014/main" id="{E94A615D-5CAA-4145-8FC0-41CB930D354B}"/>
              </a:ext>
            </a:extLst>
          </p:cNvPr>
          <p:cNvSpPr>
            <a:spLocks noGrp="1"/>
          </p:cNvSpPr>
          <p:nvPr>
            <p:ph idx="1"/>
          </p:nvPr>
        </p:nvSpPr>
        <p:spPr>
          <a:xfrm>
            <a:off x="762001" y="1823013"/>
            <a:ext cx="5719822" cy="4953964"/>
          </a:xfrm>
        </p:spPr>
        <p:txBody>
          <a:bodyPr anchor="t">
            <a:normAutofit/>
          </a:bodyPr>
          <a:lstStyle/>
          <a:p>
            <a:pPr marL="342900" lvl="0" indent="-342900">
              <a:buFont typeface="Symbol" panose="05050102010706020507" pitchFamily="18" charset="2"/>
              <a:buChar char=""/>
            </a:pPr>
            <a:r>
              <a:rPr lang="en-AU" sz="2400" dirty="0">
                <a:effectLst/>
                <a:latin typeface="Calibri" panose="020F0502020204030204" pitchFamily="34" charset="0"/>
                <a:ea typeface="Calibri" panose="020F0502020204030204" pitchFamily="34" charset="0"/>
              </a:rPr>
              <a:t>Improved understanding of contemporary involvement in genomic research</a:t>
            </a:r>
            <a:endParaRPr lang="en-AU" sz="2400" dirty="0">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AU" sz="2400" dirty="0">
                <a:effectLst/>
                <a:latin typeface="Calibri" panose="020F0502020204030204" pitchFamily="34" charset="0"/>
                <a:ea typeface="Calibri" panose="020F0502020204030204" pitchFamily="34" charset="0"/>
              </a:rPr>
              <a:t>STARDIT tool has helped:</a:t>
            </a:r>
          </a:p>
          <a:p>
            <a:pPr marL="742950" lvl="1" indent="-285750">
              <a:buFont typeface="Courier New" panose="02070309020205020404" pitchFamily="49" charset="0"/>
              <a:buChar char="o"/>
            </a:pPr>
            <a:r>
              <a:rPr lang="en-AU" b="1" dirty="0">
                <a:effectLst/>
                <a:latin typeface="Calibri" panose="020F0502020204030204" pitchFamily="34" charset="0"/>
                <a:ea typeface="Calibri" panose="020F0502020204030204" pitchFamily="34" charset="0"/>
              </a:rPr>
              <a:t>plan and evaluate </a:t>
            </a:r>
            <a:r>
              <a:rPr lang="en-AU" dirty="0">
                <a:effectLst/>
                <a:latin typeface="Calibri" panose="020F0502020204030204" pitchFamily="34" charset="0"/>
                <a:ea typeface="Calibri" panose="020F0502020204030204" pitchFamily="34" charset="0"/>
              </a:rPr>
              <a:t>different projects, </a:t>
            </a:r>
            <a:r>
              <a:rPr lang="en-AU" b="1" dirty="0">
                <a:effectLst/>
                <a:latin typeface="Calibri" panose="020F0502020204030204" pitchFamily="34" charset="0"/>
                <a:ea typeface="Calibri" panose="020F0502020204030204" pitchFamily="34" charset="0"/>
              </a:rPr>
              <a:t>showing impacts </a:t>
            </a:r>
            <a:r>
              <a:rPr lang="en-AU" dirty="0">
                <a:effectLst/>
                <a:latin typeface="Calibri" panose="020F0502020204030204" pitchFamily="34" charset="0"/>
                <a:ea typeface="Calibri" panose="020F0502020204030204" pitchFamily="34" charset="0"/>
              </a:rPr>
              <a:t>from the process </a:t>
            </a:r>
          </a:p>
          <a:p>
            <a:pPr marL="742950" lvl="1" indent="-285750">
              <a:buFont typeface="Courier New" panose="02070309020205020404" pitchFamily="49" charset="0"/>
              <a:buChar char="o"/>
            </a:pPr>
            <a:r>
              <a:rPr lang="en-AU" b="1" dirty="0">
                <a:latin typeface="Calibri" panose="020F0502020204030204" pitchFamily="34" charset="0"/>
                <a:ea typeface="Calibri" panose="020F0502020204030204" pitchFamily="34" charset="0"/>
              </a:rPr>
              <a:t>m</a:t>
            </a:r>
            <a:r>
              <a:rPr lang="en-AU" b="1" dirty="0">
                <a:effectLst/>
                <a:latin typeface="Calibri" panose="020F0502020204030204" pitchFamily="34" charset="0"/>
                <a:ea typeface="Calibri" panose="020F0502020204030204" pitchFamily="34" charset="0"/>
              </a:rPr>
              <a:t>ap different stakeholders’ preferences </a:t>
            </a:r>
            <a:r>
              <a:rPr lang="en-AU" dirty="0">
                <a:effectLst/>
                <a:latin typeface="Calibri" panose="020F0502020204030204" pitchFamily="34" charset="0"/>
                <a:ea typeface="Calibri" panose="020F0502020204030204" pitchFamily="34" charset="0"/>
              </a:rPr>
              <a:t>for involvement (including researchers, participants and the wider public)</a:t>
            </a:r>
          </a:p>
          <a:p>
            <a:pPr marL="742950" lvl="1" indent="-285750">
              <a:spcAft>
                <a:spcPts val="800"/>
              </a:spcAft>
              <a:buFont typeface="Courier New" panose="02070309020205020404" pitchFamily="49" charset="0"/>
              <a:buChar char="o"/>
            </a:pPr>
            <a:r>
              <a:rPr lang="en-AU" b="1" dirty="0">
                <a:effectLst/>
                <a:latin typeface="Calibri" panose="020F0502020204030204" pitchFamily="34" charset="0"/>
                <a:ea typeface="Calibri" panose="020F0502020204030204" pitchFamily="34" charset="0"/>
              </a:rPr>
              <a:t>Demonstrate that involving people in genomics research has positive impacts </a:t>
            </a:r>
          </a:p>
          <a:p>
            <a:endParaRPr lang="en-AU" sz="2400" dirty="0"/>
          </a:p>
        </p:txBody>
      </p:sp>
      <p:sp>
        <p:nvSpPr>
          <p:cNvPr id="10" name="Freeform: Shape 9">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1">
            <a:extLst>
              <a:ext uri="{FF2B5EF4-FFF2-40B4-BE49-F238E27FC236}">
                <a16:creationId xmlns:a16="http://schemas.microsoft.com/office/drawing/2014/main" id="{52AC6D7F-F068-4E11-BB06-F601D89BB9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descr="Fingerprint">
            <a:extLst>
              <a:ext uri="{FF2B5EF4-FFF2-40B4-BE49-F238E27FC236}">
                <a16:creationId xmlns:a16="http://schemas.microsoft.com/office/drawing/2014/main" id="{2E1F8AEE-0085-48DA-9FE5-8FE3DAD2B88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84057" y="643002"/>
            <a:ext cx="3796790" cy="3796790"/>
          </a:xfrm>
          <a:prstGeom prst="rect">
            <a:avLst/>
          </a:prstGeom>
        </p:spPr>
      </p:pic>
    </p:spTree>
    <p:extLst>
      <p:ext uri="{BB962C8B-B14F-4D97-AF65-F5344CB8AC3E}">
        <p14:creationId xmlns:p14="http://schemas.microsoft.com/office/powerpoint/2010/main" val="4117634011"/>
      </p:ext>
    </p:extLst>
  </p:cSld>
  <p:clrMapOvr>
    <a:overrideClrMapping bg1="dk1" tx1="lt1" bg2="dk2"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7FB883-3EC8-486E-985F-7533A23D19D5}"/>
              </a:ext>
            </a:extLst>
          </p:cNvPr>
          <p:cNvSpPr>
            <a:spLocks noGrp="1"/>
          </p:cNvSpPr>
          <p:nvPr>
            <p:ph type="title"/>
          </p:nvPr>
        </p:nvSpPr>
        <p:spPr>
          <a:xfrm>
            <a:off x="686834" y="1153572"/>
            <a:ext cx="3200400" cy="4461163"/>
          </a:xfrm>
        </p:spPr>
        <p:txBody>
          <a:bodyPr>
            <a:normAutofit/>
          </a:bodyPr>
          <a:lstStyle/>
          <a:p>
            <a:r>
              <a:rPr lang="en-AU" b="1">
                <a:solidFill>
                  <a:srgbClr val="FFFFFF"/>
                </a:solidFill>
                <a:effectLst/>
                <a:latin typeface="Calibri Light" panose="020F0302020204030204" pitchFamily="34" charset="0"/>
                <a:ea typeface="Times New Roman" panose="02020603050405020304" pitchFamily="18" charset="0"/>
                <a:cs typeface="Times New Roman" panose="02020603050405020304" pitchFamily="18" charset="0"/>
              </a:rPr>
              <a:t>Research translation</a:t>
            </a:r>
            <a:endParaRPr lang="en-AU">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D5A62E30-3B4E-485A-B3E4-001CE8AA73A7}"/>
              </a:ext>
            </a:extLst>
          </p:cNvPr>
          <p:cNvSpPr>
            <a:spLocks noGrp="1"/>
          </p:cNvSpPr>
          <p:nvPr>
            <p:ph idx="1"/>
          </p:nvPr>
        </p:nvSpPr>
        <p:spPr>
          <a:xfrm>
            <a:off x="4267901" y="636190"/>
            <a:ext cx="6906491" cy="5585619"/>
          </a:xfrm>
        </p:spPr>
        <p:txBody>
          <a:bodyPr anchor="ctr">
            <a:normAutofit/>
          </a:bodyPr>
          <a:lstStyle/>
          <a:p>
            <a:pPr marL="342900" lvl="0" indent="-342900">
              <a:buFont typeface="Symbol" panose="05050102010706020507" pitchFamily="18" charset="2"/>
              <a:buChar char=""/>
            </a:pPr>
            <a:r>
              <a:rPr lang="en-AU" sz="2000" dirty="0">
                <a:effectLst/>
                <a:latin typeface="Calibri" panose="020F0502020204030204" pitchFamily="34" charset="0"/>
                <a:ea typeface="Calibri" panose="020F0502020204030204" pitchFamily="34" charset="0"/>
              </a:rPr>
              <a:t>5k plus reads </a:t>
            </a:r>
            <a:r>
              <a:rPr lang="en-AU" sz="2000" dirty="0">
                <a:latin typeface="Calibri" panose="020F0502020204030204" pitchFamily="34" charset="0"/>
                <a:ea typeface="Calibri" panose="020F0502020204030204" pitchFamily="34" charset="0"/>
              </a:rPr>
              <a:t>on a well-</a:t>
            </a:r>
            <a:r>
              <a:rPr lang="en-AU" sz="2000" dirty="0">
                <a:effectLst/>
                <a:latin typeface="Calibri" panose="020F0502020204030204" pitchFamily="34" charset="0"/>
                <a:ea typeface="Calibri" panose="020F0502020204030204" pitchFamily="34" charset="0"/>
              </a:rPr>
              <a:t>cited scoping review which informed subsequent reviews in the field and the development of STARDIT</a:t>
            </a:r>
          </a:p>
          <a:p>
            <a:pPr marL="342900" lvl="0" indent="-342900">
              <a:buFont typeface="Symbol" panose="05050102010706020507" pitchFamily="18" charset="2"/>
              <a:buChar char=""/>
            </a:pPr>
            <a:r>
              <a:rPr lang="en-AU" sz="2000" dirty="0">
                <a:effectLst/>
                <a:latin typeface="Calibri" panose="020F0502020204030204" pitchFamily="34" charset="0"/>
                <a:ea typeface="Calibri" panose="020F0502020204030204" pitchFamily="34" charset="0"/>
              </a:rPr>
              <a:t>Learning from projects informed work of partner organisations including </a:t>
            </a:r>
            <a:r>
              <a:rPr lang="en-AU" sz="2000" b="1" dirty="0">
                <a:effectLst/>
                <a:latin typeface="Calibri" panose="020F0502020204030204" pitchFamily="34" charset="0"/>
                <a:ea typeface="Calibri" panose="020F0502020204030204" pitchFamily="34" charset="0"/>
              </a:rPr>
              <a:t>ASPREE</a:t>
            </a:r>
            <a:r>
              <a:rPr lang="en-AU" sz="2000" dirty="0">
                <a:effectLst/>
                <a:latin typeface="Calibri" panose="020F0502020204030204" pitchFamily="34" charset="0"/>
                <a:ea typeface="Calibri" panose="020F0502020204030204" pitchFamily="34" charset="0"/>
              </a:rPr>
              <a:t>, </a:t>
            </a:r>
            <a:r>
              <a:rPr lang="en-AU" sz="2000" b="1" dirty="0">
                <a:effectLst/>
                <a:latin typeface="Calibri" panose="020F0502020204030204" pitchFamily="34" charset="0"/>
                <a:ea typeface="Calibri" panose="020F0502020204030204" pitchFamily="34" charset="0"/>
              </a:rPr>
              <a:t>AusEE</a:t>
            </a:r>
            <a:r>
              <a:rPr lang="en-AU" sz="2000" dirty="0">
                <a:effectLst/>
                <a:latin typeface="Calibri" panose="020F0502020204030204" pitchFamily="34" charset="0"/>
                <a:ea typeface="Calibri" panose="020F0502020204030204" pitchFamily="34" charset="0"/>
              </a:rPr>
              <a:t> and the </a:t>
            </a:r>
            <a:r>
              <a:rPr lang="en-AU" sz="2000" b="1" dirty="0">
                <a:effectLst/>
                <a:latin typeface="Calibri" panose="020F0502020204030204" pitchFamily="34" charset="0"/>
                <a:ea typeface="Calibri" panose="020F0502020204030204" pitchFamily="34" charset="0"/>
              </a:rPr>
              <a:t>Poche Centre for Indigenous Health</a:t>
            </a:r>
            <a:endParaRPr lang="en-AU" sz="20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AU" sz="2000" dirty="0">
                <a:effectLst/>
                <a:latin typeface="Calibri" panose="020F0502020204030204" pitchFamily="34" charset="0"/>
                <a:ea typeface="Calibri" panose="020F0502020204030204" pitchFamily="34" charset="0"/>
              </a:rPr>
              <a:t>Informed public debate, by participating in discussion on UK’s Genetic Society’s podcast and the film ‘The World’s Biggest Family’</a:t>
            </a:r>
          </a:p>
          <a:p>
            <a:pPr marL="342900" lvl="0" indent="-342900">
              <a:spcAft>
                <a:spcPts val="800"/>
              </a:spcAft>
              <a:buFont typeface="Symbol" panose="05050102010706020507" pitchFamily="18" charset="2"/>
              <a:buChar char=""/>
            </a:pPr>
            <a:r>
              <a:rPr lang="en-AU" sz="2000" dirty="0">
                <a:effectLst/>
                <a:latin typeface="Calibri" panose="020F0502020204030204" pitchFamily="34" charset="0"/>
                <a:ea typeface="Calibri" panose="020F0502020204030204" pitchFamily="34" charset="0"/>
              </a:rPr>
              <a:t>STARDIT has been used by other research initiatives beyond this PhD project </a:t>
            </a:r>
          </a:p>
          <a:p>
            <a:pPr marL="342900" lvl="0" indent="-342900">
              <a:spcAft>
                <a:spcPts val="800"/>
              </a:spcAft>
              <a:buFont typeface="Symbol" panose="05050102010706020507" pitchFamily="18" charset="2"/>
              <a:buChar char=""/>
            </a:pPr>
            <a:r>
              <a:rPr lang="en-AU" sz="2000" dirty="0">
                <a:latin typeface="Calibri" panose="020F0502020204030204" pitchFamily="34" charset="0"/>
                <a:ea typeface="Calibri" panose="020F0502020204030204" pitchFamily="34" charset="0"/>
              </a:rPr>
              <a:t>STARDIT </a:t>
            </a:r>
            <a:r>
              <a:rPr lang="en-AU" sz="2000" dirty="0">
                <a:effectLst/>
                <a:latin typeface="Calibri" panose="020F0502020204030204" pitchFamily="34" charset="0"/>
                <a:ea typeface="Calibri" panose="020F0502020204030204" pitchFamily="34" charset="0"/>
              </a:rPr>
              <a:t>recommended for reporting involvement in biobanks</a:t>
            </a:r>
            <a:r>
              <a:rPr lang="en-AU" sz="2000" baseline="30000" dirty="0">
                <a:effectLst/>
                <a:latin typeface="Calibri" panose="020F0502020204030204" pitchFamily="34" charset="0"/>
                <a:ea typeface="Calibri" panose="020F0502020204030204" pitchFamily="34" charset="0"/>
              </a:rPr>
              <a:t>2</a:t>
            </a:r>
            <a:r>
              <a:rPr lang="en-AU" sz="2000" dirty="0">
                <a:effectLst/>
                <a:latin typeface="Calibri" panose="020F0502020204030204" pitchFamily="34" charset="0"/>
                <a:ea typeface="Calibri" panose="020F0502020204030204" pitchFamily="34" charset="0"/>
              </a:rPr>
              <a:t>, and is continuing to be co-developed by an international team of over 40 people</a:t>
            </a:r>
          </a:p>
          <a:p>
            <a:endParaRPr lang="en-AU" sz="2000" dirty="0"/>
          </a:p>
        </p:txBody>
      </p:sp>
    </p:spTree>
    <p:extLst>
      <p:ext uri="{BB962C8B-B14F-4D97-AF65-F5344CB8AC3E}">
        <p14:creationId xmlns:p14="http://schemas.microsoft.com/office/powerpoint/2010/main" val="40462568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EDB36679-680D-4DC8-997F-28B4F3886E1E}"/>
              </a:ext>
            </a:extLst>
          </p:cNvPr>
          <p:cNvSpPr>
            <a:spLocks noGrp="1"/>
          </p:cNvSpPr>
          <p:nvPr>
            <p:ph type="title"/>
          </p:nvPr>
        </p:nvSpPr>
        <p:spPr>
          <a:xfrm>
            <a:off x="838200" y="365125"/>
            <a:ext cx="10515600" cy="1325563"/>
          </a:xfrm>
        </p:spPr>
        <p:txBody>
          <a:bodyPr>
            <a:normAutofit/>
          </a:bodyPr>
          <a:lstStyle/>
          <a:p>
            <a:r>
              <a:rPr lang="en-AU" b="1">
                <a:effectLst/>
                <a:latin typeface="Calibri Light" panose="020F0302020204030204" pitchFamily="34" charset="0"/>
                <a:ea typeface="Times New Roman" panose="02020603050405020304" pitchFamily="18" charset="0"/>
                <a:cs typeface="Times New Roman" panose="02020603050405020304" pitchFamily="18" charset="0"/>
              </a:rPr>
              <a:t>Recommendations</a:t>
            </a:r>
            <a:endParaRPr lang="en-AU" dirty="0"/>
          </a:p>
        </p:txBody>
      </p:sp>
      <p:sp>
        <p:nvSpPr>
          <p:cNvPr id="16"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3741365A-D8E6-4CF9-9A8B-302C86C0DFEC}"/>
              </a:ext>
            </a:extLst>
          </p:cNvPr>
          <p:cNvSpPr>
            <a:spLocks noGrp="1"/>
          </p:cNvSpPr>
          <p:nvPr>
            <p:ph idx="1"/>
          </p:nvPr>
        </p:nvSpPr>
        <p:spPr>
          <a:xfrm>
            <a:off x="838200" y="1825625"/>
            <a:ext cx="10515600" cy="4351338"/>
          </a:xfrm>
        </p:spPr>
        <p:txBody>
          <a:bodyPr>
            <a:normAutofit/>
          </a:bodyPr>
          <a:lstStyle/>
          <a:p>
            <a:pPr marL="342900" lvl="0" indent="-342900">
              <a:buFont typeface="Symbol" panose="05050102010706020507" pitchFamily="18" charset="2"/>
              <a:buChar char=""/>
            </a:pPr>
            <a:r>
              <a:rPr lang="en-AU" sz="2200" dirty="0">
                <a:effectLst/>
                <a:latin typeface="Calibri" panose="020F0502020204030204" pitchFamily="34" charset="0"/>
                <a:ea typeface="Calibri" panose="020F0502020204030204" pitchFamily="34" charset="0"/>
              </a:rPr>
              <a:t>Scoping review highlighted the importance of being able to show </a:t>
            </a:r>
            <a:r>
              <a:rPr lang="en-AU" sz="2200" b="1" dirty="0">
                <a:effectLst/>
                <a:latin typeface="Calibri" panose="020F0502020204030204" pitchFamily="34" charset="0"/>
                <a:ea typeface="Calibri" panose="020F0502020204030204" pitchFamily="34" charset="0"/>
              </a:rPr>
              <a:t>who was involved in labelling phenotypes for genomic variations</a:t>
            </a:r>
            <a:r>
              <a:rPr lang="en-AU" sz="2200" dirty="0">
                <a:effectLst/>
                <a:latin typeface="Calibri" panose="020F0502020204030204" pitchFamily="34" charset="0"/>
                <a:ea typeface="Calibri" panose="020F0502020204030204" pitchFamily="34" charset="0"/>
              </a:rPr>
              <a:t> where a subjective lived experience is important</a:t>
            </a:r>
            <a:r>
              <a:rPr lang="en-AU" sz="2200" baseline="30000" dirty="0">
                <a:latin typeface="Calibri" panose="020F0502020204030204" pitchFamily="34" charset="0"/>
                <a:ea typeface="Calibri" panose="020F0502020204030204" pitchFamily="34" charset="0"/>
              </a:rPr>
              <a:t>.</a:t>
            </a:r>
          </a:p>
          <a:p>
            <a:pPr marL="342900" lvl="0" indent="-342900">
              <a:buFont typeface="Symbol" panose="05050102010706020507" pitchFamily="18" charset="2"/>
              <a:buChar char=""/>
            </a:pPr>
            <a:r>
              <a:rPr lang="en-GB" sz="2200" b="1" dirty="0">
                <a:effectLst/>
                <a:latin typeface="Calibri" panose="020F0502020204030204" pitchFamily="34" charset="0"/>
                <a:ea typeface="Calibri" panose="020F0502020204030204" pitchFamily="34" charset="0"/>
              </a:rPr>
              <a:t>STARDIT can be used to report who was involved in the research</a:t>
            </a:r>
            <a:r>
              <a:rPr lang="en-GB" sz="2200" dirty="0">
                <a:effectLst/>
                <a:latin typeface="Calibri" panose="020F0502020204030204" pitchFamily="34" charset="0"/>
                <a:ea typeface="Calibri" panose="020F0502020204030204" pitchFamily="34" charset="0"/>
              </a:rPr>
              <a:t>, including in tasks such as phenotype description, and more research is required</a:t>
            </a:r>
            <a:endParaRPr lang="en-AU" sz="22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AU" sz="2200" dirty="0">
                <a:effectLst/>
                <a:latin typeface="Calibri" panose="020F0502020204030204" pitchFamily="34" charset="0"/>
                <a:ea typeface="Calibri" panose="020F0502020204030204" pitchFamily="34" charset="0"/>
              </a:rPr>
              <a:t>More research is required to </a:t>
            </a:r>
            <a:r>
              <a:rPr lang="en-AU" sz="2200" b="1" dirty="0">
                <a:effectLst/>
                <a:latin typeface="Calibri" panose="020F0502020204030204" pitchFamily="34" charset="0"/>
                <a:ea typeface="Calibri" panose="020F0502020204030204" pitchFamily="34" charset="0"/>
              </a:rPr>
              <a:t>appraise methods of co-designing and co-managing biobanks and other genomic databases,</a:t>
            </a:r>
            <a:r>
              <a:rPr lang="en-AU" sz="2200" dirty="0">
                <a:effectLst/>
                <a:latin typeface="Calibri" panose="020F0502020204030204" pitchFamily="34" charset="0"/>
                <a:ea typeface="Calibri" panose="020F0502020204030204" pitchFamily="34" charset="0"/>
              </a:rPr>
              <a:t> where governance might span decades</a:t>
            </a:r>
          </a:p>
          <a:p>
            <a:pPr marL="342900" lvl="0" indent="-342900">
              <a:buFont typeface="Symbol" panose="05050102010706020507" pitchFamily="18" charset="2"/>
              <a:buChar char=""/>
            </a:pPr>
            <a:r>
              <a:rPr lang="en-GB" sz="2200" dirty="0">
                <a:effectLst/>
                <a:latin typeface="Calibri" panose="020F0502020204030204" pitchFamily="34" charset="0"/>
                <a:ea typeface="Calibri" panose="020F0502020204030204" pitchFamily="34" charset="0"/>
              </a:rPr>
              <a:t>More research is required to </a:t>
            </a:r>
            <a:r>
              <a:rPr lang="en-GB" sz="2200" b="1" dirty="0">
                <a:effectLst/>
                <a:latin typeface="Calibri" panose="020F0502020204030204" pitchFamily="34" charset="0"/>
                <a:ea typeface="Calibri" panose="020F0502020204030204" pitchFamily="34" charset="0"/>
              </a:rPr>
              <a:t>explore evidence informed ways of involving people in the health technology assessment process</a:t>
            </a:r>
            <a:endParaRPr lang="en-AU" sz="2200" b="1" dirty="0">
              <a:effectLst/>
              <a:latin typeface="Calibri" panose="020F0502020204030204" pitchFamily="34" charset="0"/>
              <a:ea typeface="Calibri" panose="020F0502020204030204" pitchFamily="34" charset="0"/>
            </a:endParaRPr>
          </a:p>
          <a:p>
            <a:pPr marL="342900" lvl="0" indent="-342900">
              <a:spcAft>
                <a:spcPts val="800"/>
              </a:spcAft>
              <a:buFont typeface="Symbol" panose="05050102010706020507" pitchFamily="18" charset="2"/>
              <a:buChar char=""/>
            </a:pPr>
            <a:r>
              <a:rPr lang="en-AU" sz="2200" b="1" dirty="0">
                <a:effectLst/>
                <a:latin typeface="Calibri" panose="020F0502020204030204" pitchFamily="34" charset="0"/>
                <a:ea typeface="Calibri" panose="020F0502020204030204" pitchFamily="34" charset="0"/>
              </a:rPr>
              <a:t>Use STARDIT for reporting data about the research process </a:t>
            </a:r>
            <a:r>
              <a:rPr lang="en-AU" sz="2200" dirty="0">
                <a:effectLst/>
                <a:latin typeface="Calibri" panose="020F0502020204030204" pitchFamily="34" charset="0"/>
                <a:ea typeface="Calibri" panose="020F0502020204030204" pitchFamily="34" charset="0"/>
              </a:rPr>
              <a:t>in order to create workable, culturally safe and effective methods for reporting how people from vulnerable communities </a:t>
            </a:r>
            <a:r>
              <a:rPr lang="en-AU" sz="2200">
                <a:effectLst/>
                <a:latin typeface="Calibri" panose="020F0502020204030204" pitchFamily="34" charset="0"/>
                <a:ea typeface="Calibri" panose="020F0502020204030204" pitchFamily="34" charset="0"/>
              </a:rPr>
              <a:t>are involved</a:t>
            </a:r>
            <a:endParaRPr lang="en-AU" sz="2200" dirty="0">
              <a:effectLst/>
              <a:latin typeface="Calibri" panose="020F0502020204030204" pitchFamily="34" charset="0"/>
              <a:ea typeface="Calibri" panose="020F0502020204030204" pitchFamily="34" charset="0"/>
            </a:endParaRPr>
          </a:p>
          <a:p>
            <a:endParaRPr lang="en-AU" sz="2200" dirty="0"/>
          </a:p>
        </p:txBody>
      </p:sp>
    </p:spTree>
    <p:extLst>
      <p:ext uri="{BB962C8B-B14F-4D97-AF65-F5344CB8AC3E}">
        <p14:creationId xmlns:p14="http://schemas.microsoft.com/office/powerpoint/2010/main" val="26427411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75C29-0165-4DF1-BEEC-862C18AD6897}"/>
              </a:ext>
            </a:extLst>
          </p:cNvPr>
          <p:cNvSpPr>
            <a:spLocks noGrp="1"/>
          </p:cNvSpPr>
          <p:nvPr>
            <p:ph type="title"/>
          </p:nvPr>
        </p:nvSpPr>
        <p:spPr>
          <a:xfrm>
            <a:off x="762001" y="803325"/>
            <a:ext cx="5314536" cy="1325563"/>
          </a:xfrm>
        </p:spPr>
        <p:txBody>
          <a:bodyPr>
            <a:normAutofit/>
          </a:bodyPr>
          <a:lstStyle/>
          <a:p>
            <a:r>
              <a:rPr lang="en-GB" b="1" kern="0">
                <a:effectLst/>
                <a:latin typeface="Calibri Light" panose="020F0302020204030204" pitchFamily="34" charset="0"/>
                <a:ea typeface="Times New Roman" panose="02020603050405020304" pitchFamily="18" charset="0"/>
                <a:cs typeface="Times New Roman" panose="02020603050405020304" pitchFamily="18" charset="0"/>
              </a:rPr>
              <a:t>Conclusion</a:t>
            </a:r>
            <a:endParaRPr lang="en-AU" dirty="0"/>
          </a:p>
        </p:txBody>
      </p:sp>
      <p:sp>
        <p:nvSpPr>
          <p:cNvPr id="15" name="Content Placeholder 2">
            <a:extLst>
              <a:ext uri="{FF2B5EF4-FFF2-40B4-BE49-F238E27FC236}">
                <a16:creationId xmlns:a16="http://schemas.microsoft.com/office/drawing/2014/main" id="{2E9888C6-8A80-4A82-B104-1548B40006FD}"/>
              </a:ext>
            </a:extLst>
          </p:cNvPr>
          <p:cNvSpPr>
            <a:spLocks noGrp="1"/>
          </p:cNvSpPr>
          <p:nvPr>
            <p:ph idx="1"/>
          </p:nvPr>
        </p:nvSpPr>
        <p:spPr>
          <a:xfrm>
            <a:off x="511153" y="1989650"/>
            <a:ext cx="5901222" cy="4428511"/>
          </a:xfrm>
        </p:spPr>
        <p:txBody>
          <a:bodyPr anchor="t">
            <a:normAutofit fontScale="92500" lnSpcReduction="10000"/>
          </a:bodyPr>
          <a:lstStyle/>
          <a:p>
            <a:pPr marL="342900" lvl="0" indent="-342900">
              <a:buFont typeface="Arial" panose="020B0604020202020204" pitchFamily="34" charset="0"/>
              <a:buChar char="●"/>
            </a:pPr>
            <a:r>
              <a:rPr lang="en-AU" dirty="0">
                <a:effectLst/>
                <a:latin typeface="Noto Sans Symbols"/>
                <a:ea typeface="Noto Sans Symbols"/>
                <a:cs typeface="Noto Sans Symbols"/>
              </a:rPr>
              <a:t>The most difficult work now remains ahead, which is translating learning from this project into practice and </a:t>
            </a:r>
            <a:r>
              <a:rPr lang="en-AU" b="1" dirty="0">
                <a:effectLst/>
                <a:latin typeface="Noto Sans Symbols"/>
                <a:ea typeface="Noto Sans Symbols"/>
                <a:cs typeface="Noto Sans Symbols"/>
              </a:rPr>
              <a:t>continuing to ensure that data sharing around involvement in research is standardised</a:t>
            </a:r>
            <a:r>
              <a:rPr lang="en-AU" dirty="0">
                <a:effectLst/>
                <a:latin typeface="Noto Sans Symbols"/>
                <a:ea typeface="Noto Sans Symbols"/>
                <a:cs typeface="Noto Sans Symbols"/>
              </a:rPr>
              <a:t>.</a:t>
            </a:r>
          </a:p>
          <a:p>
            <a:pPr marL="0" lvl="0" indent="0">
              <a:buNone/>
            </a:pPr>
            <a:endParaRPr lang="en-AU" dirty="0">
              <a:effectLst/>
              <a:latin typeface="Noto Sans Symbols"/>
              <a:ea typeface="Noto Sans Symbols"/>
              <a:cs typeface="Noto Sans Symbols"/>
            </a:endParaRPr>
          </a:p>
          <a:p>
            <a:pPr marL="342900" lvl="0" indent="-342900">
              <a:spcAft>
                <a:spcPts val="800"/>
              </a:spcAft>
              <a:buFont typeface="Arial" panose="020B0604020202020204" pitchFamily="34" charset="0"/>
              <a:buChar char="●"/>
            </a:pPr>
            <a:r>
              <a:rPr lang="en-AU" dirty="0">
                <a:effectLst/>
                <a:latin typeface="Noto Sans Symbols"/>
                <a:ea typeface="Noto Sans Symbols"/>
                <a:cs typeface="Noto Sans Symbols"/>
              </a:rPr>
              <a:t>Once this is achieved, humanity will be able to begin to </a:t>
            </a:r>
            <a:r>
              <a:rPr lang="en-AU" b="1" dirty="0">
                <a:effectLst/>
                <a:latin typeface="Noto Sans Symbols"/>
                <a:ea typeface="Noto Sans Symbols"/>
                <a:cs typeface="Noto Sans Symbols"/>
              </a:rPr>
              <a:t>develop evidence informed ways of sharing power which can be applied and evaluated by anyone, anywhere. </a:t>
            </a:r>
          </a:p>
          <a:p>
            <a:endParaRPr lang="en-AU" dirty="0"/>
          </a:p>
        </p:txBody>
      </p:sp>
      <p:sp>
        <p:nvSpPr>
          <p:cNvPr id="10" name="Freeform: Shape 9">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52AC6D7F-F068-4E11-BB06-F601D89BB9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descr="Fingerprint">
            <a:extLst>
              <a:ext uri="{FF2B5EF4-FFF2-40B4-BE49-F238E27FC236}">
                <a16:creationId xmlns:a16="http://schemas.microsoft.com/office/drawing/2014/main" id="{3048EECD-D576-4ABA-8846-C2FDC639738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84057" y="643002"/>
            <a:ext cx="3796790" cy="3796790"/>
          </a:xfrm>
          <a:prstGeom prst="rect">
            <a:avLst/>
          </a:prstGeom>
        </p:spPr>
      </p:pic>
    </p:spTree>
    <p:extLst>
      <p:ext uri="{BB962C8B-B14F-4D97-AF65-F5344CB8AC3E}">
        <p14:creationId xmlns:p14="http://schemas.microsoft.com/office/powerpoint/2010/main" val="3251512901"/>
      </p:ext>
    </p:extLst>
  </p:cSld>
  <p:clrMapOvr>
    <a:overrideClrMapping bg1="dk1" tx1="lt1" bg2="dk2" tx2="lt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6B95BA4-7548-4182-8695-CAB740EFAA46}"/>
              </a:ext>
            </a:extLst>
          </p:cNvPr>
          <p:cNvSpPr/>
          <p:nvPr/>
        </p:nvSpPr>
        <p:spPr>
          <a:xfrm>
            <a:off x="0" y="0"/>
            <a:ext cx="12263718" cy="6858000"/>
          </a:xfrm>
          <a:prstGeom prst="rect">
            <a:avLst/>
          </a:prstGeom>
          <a:solidFill>
            <a:srgbClr val="E5211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a:extLst>
              <a:ext uri="{FF2B5EF4-FFF2-40B4-BE49-F238E27FC236}">
                <a16:creationId xmlns:a16="http://schemas.microsoft.com/office/drawing/2014/main" id="{D057F774-16A6-428F-9CCF-BEA4330C121D}"/>
              </a:ext>
            </a:extLst>
          </p:cNvPr>
          <p:cNvPicPr>
            <a:picLocks noChangeAspect="1"/>
          </p:cNvPicPr>
          <p:nvPr/>
        </p:nvPicPr>
        <p:blipFill rotWithShape="1">
          <a:blip r:embed="rId2"/>
          <a:srcRect l="3548" t="12271" r="422" b="66524"/>
          <a:stretch/>
        </p:blipFill>
        <p:spPr>
          <a:xfrm>
            <a:off x="685724" y="4667286"/>
            <a:ext cx="11222679" cy="1878197"/>
          </a:xfrm>
          <a:prstGeom prst="rect">
            <a:avLst/>
          </a:prstGeom>
        </p:spPr>
      </p:pic>
      <p:sp>
        <p:nvSpPr>
          <p:cNvPr id="4" name="TextBox 3">
            <a:extLst>
              <a:ext uri="{FF2B5EF4-FFF2-40B4-BE49-F238E27FC236}">
                <a16:creationId xmlns:a16="http://schemas.microsoft.com/office/drawing/2014/main" id="{FC74A22A-00AB-4EB9-91D6-BF201E81C283}"/>
              </a:ext>
            </a:extLst>
          </p:cNvPr>
          <p:cNvSpPr txBox="1"/>
          <p:nvPr/>
        </p:nvSpPr>
        <p:spPr>
          <a:xfrm>
            <a:off x="-71718" y="619320"/>
            <a:ext cx="12263718" cy="1107996"/>
          </a:xfrm>
          <a:prstGeom prst="rect">
            <a:avLst/>
          </a:prstGeom>
          <a:noFill/>
        </p:spPr>
        <p:txBody>
          <a:bodyPr wrap="square" rtlCol="0">
            <a:spAutoFit/>
          </a:bodyPr>
          <a:lstStyle/>
          <a:p>
            <a:pPr algn="ctr"/>
            <a:r>
              <a:rPr lang="en-GB" sz="6600" dirty="0">
                <a:solidFill>
                  <a:schemeClr val="bg1"/>
                </a:solidFill>
                <a:latin typeface="Source Sans Pro" panose="020B0503030403020204" pitchFamily="34" charset="0"/>
                <a:ea typeface="Source Sans Pro" panose="020B0503030403020204" pitchFamily="34" charset="0"/>
              </a:rPr>
              <a:t>Thank you</a:t>
            </a:r>
            <a:endParaRPr lang="en-AU" sz="6600" dirty="0">
              <a:solidFill>
                <a:schemeClr val="bg1"/>
              </a:solidFill>
              <a:latin typeface="Source Sans Pro" panose="020B0503030403020204" pitchFamily="34" charset="0"/>
              <a:ea typeface="Source Sans Pro" panose="020B0503030403020204" pitchFamily="34" charset="0"/>
            </a:endParaRPr>
          </a:p>
        </p:txBody>
      </p:sp>
      <p:sp>
        <p:nvSpPr>
          <p:cNvPr id="2" name="TextBox 1">
            <a:extLst>
              <a:ext uri="{FF2B5EF4-FFF2-40B4-BE49-F238E27FC236}">
                <a16:creationId xmlns:a16="http://schemas.microsoft.com/office/drawing/2014/main" id="{123E9119-1CC8-4856-8C6E-54D71E7DF3BF}"/>
              </a:ext>
            </a:extLst>
          </p:cNvPr>
          <p:cNvSpPr txBox="1"/>
          <p:nvPr/>
        </p:nvSpPr>
        <p:spPr>
          <a:xfrm>
            <a:off x="1" y="2129742"/>
            <a:ext cx="12263717" cy="2800767"/>
          </a:xfrm>
          <a:prstGeom prst="rect">
            <a:avLst/>
          </a:prstGeom>
          <a:noFill/>
        </p:spPr>
        <p:txBody>
          <a:bodyPr wrap="square" rtlCol="0">
            <a:spAutoFit/>
          </a:bodyPr>
          <a:lstStyle/>
          <a:p>
            <a:pPr marL="0" indent="0" algn="ctr">
              <a:buNone/>
            </a:pPr>
            <a:r>
              <a:rPr lang="en-AU" sz="2800" b="1" dirty="0">
                <a:solidFill>
                  <a:schemeClr val="bg1"/>
                </a:solidFill>
                <a:latin typeface="Source Sans Pro" panose="020B0503030403020204" pitchFamily="34" charset="0"/>
                <a:ea typeface="Source Sans Pro" panose="020B0503030403020204" pitchFamily="34" charset="0"/>
              </a:rPr>
              <a:t>Jack.Nunn@latrobe.edu.au</a:t>
            </a:r>
          </a:p>
          <a:p>
            <a:pPr marL="0" indent="0" algn="ctr">
              <a:buNone/>
            </a:pPr>
            <a:endParaRPr lang="en-AU" sz="2800" dirty="0">
              <a:solidFill>
                <a:schemeClr val="bg1"/>
              </a:solidFill>
              <a:latin typeface="Source Sans Pro" panose="020B0503030403020204" pitchFamily="34" charset="0"/>
              <a:ea typeface="Source Sans Pro" panose="020B0503030403020204" pitchFamily="34" charset="0"/>
            </a:endParaRPr>
          </a:p>
          <a:p>
            <a:pPr marL="0" indent="0" algn="ctr">
              <a:buNone/>
            </a:pPr>
            <a:r>
              <a:rPr lang="en-AU" sz="2800" dirty="0">
                <a:solidFill>
                  <a:schemeClr val="bg1"/>
                </a:solidFill>
                <a:latin typeface="Source Sans Pro" panose="020B0503030403020204" pitchFamily="34" charset="0"/>
                <a:ea typeface="Source Sans Pro" panose="020B0503030403020204" pitchFamily="34" charset="0"/>
              </a:rPr>
              <a:t>Twitter: </a:t>
            </a:r>
            <a:r>
              <a:rPr lang="en-AU" sz="2800" b="1" dirty="0">
                <a:solidFill>
                  <a:schemeClr val="bg1"/>
                </a:solidFill>
                <a:latin typeface="Source Sans Pro" panose="020B0503030403020204" pitchFamily="34" charset="0"/>
                <a:ea typeface="Source Sans Pro" panose="020B0503030403020204" pitchFamily="34" charset="0"/>
              </a:rPr>
              <a:t>@JackNunn</a:t>
            </a:r>
          </a:p>
          <a:p>
            <a:pPr marL="0" indent="0" algn="ctr">
              <a:buNone/>
            </a:pPr>
            <a:endParaRPr lang="en-AU" sz="2800" b="1" dirty="0">
              <a:solidFill>
                <a:schemeClr val="bg1"/>
              </a:solidFill>
              <a:latin typeface="Source Sans Pro" panose="020B0503030403020204" pitchFamily="34" charset="0"/>
              <a:ea typeface="Source Sans Pro" panose="020B0503030403020204" pitchFamily="34" charset="0"/>
            </a:endParaRPr>
          </a:p>
          <a:p>
            <a:pPr marL="0" indent="0" algn="ctr">
              <a:buNone/>
            </a:pPr>
            <a:r>
              <a:rPr lang="en-AU" sz="2800" b="1" dirty="0">
                <a:solidFill>
                  <a:schemeClr val="bg1"/>
                </a:solidFill>
                <a:latin typeface="Source Sans Pro" panose="020B0503030403020204" pitchFamily="34" charset="0"/>
                <a:ea typeface="Source Sans Pro" panose="020B0503030403020204" pitchFamily="34" charset="0"/>
              </a:rPr>
              <a:t>Resources: ScienceForAll.World/Events</a:t>
            </a:r>
          </a:p>
          <a:p>
            <a:pPr marL="0" indent="0" algn="ctr">
              <a:buNone/>
            </a:pPr>
            <a:endParaRPr lang="en-AU" b="0" i="0" dirty="0">
              <a:solidFill>
                <a:schemeClr val="bg1"/>
              </a:solidFill>
              <a:effectLst/>
              <a:latin typeface="Noto Sans"/>
            </a:endParaRPr>
          </a:p>
          <a:p>
            <a:pPr marL="0" indent="0" algn="ctr">
              <a:buNone/>
            </a:pPr>
            <a:r>
              <a:rPr lang="en-AU" b="0" i="0" dirty="0">
                <a:solidFill>
                  <a:schemeClr val="bg1"/>
                </a:solidFill>
                <a:effectLst/>
                <a:latin typeface="Noto Sans"/>
              </a:rPr>
              <a:t>Orcid.org/</a:t>
            </a:r>
            <a:r>
              <a:rPr lang="en-AU" b="1" i="0" dirty="0">
                <a:solidFill>
                  <a:schemeClr val="bg1"/>
                </a:solidFill>
                <a:effectLst/>
                <a:latin typeface="Noto Sans"/>
              </a:rPr>
              <a:t>0000-0003-0316-3254</a:t>
            </a:r>
            <a:endParaRPr lang="en-AU" sz="2800" b="1" dirty="0">
              <a:solidFill>
                <a:schemeClr val="bg1"/>
              </a:solidFill>
            </a:endParaRPr>
          </a:p>
        </p:txBody>
      </p:sp>
    </p:spTree>
    <p:extLst>
      <p:ext uri="{BB962C8B-B14F-4D97-AF65-F5344CB8AC3E}">
        <p14:creationId xmlns:p14="http://schemas.microsoft.com/office/powerpoint/2010/main" val="6727792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A586A-3F5F-461F-AE3D-E2159FCED9B5}"/>
              </a:ext>
            </a:extLst>
          </p:cNvPr>
          <p:cNvSpPr>
            <a:spLocks noGrp="1"/>
          </p:cNvSpPr>
          <p:nvPr>
            <p:ph type="title"/>
          </p:nvPr>
        </p:nvSpPr>
        <p:spPr>
          <a:xfrm>
            <a:off x="4965430" y="629268"/>
            <a:ext cx="6586491" cy="1286160"/>
          </a:xfrm>
        </p:spPr>
        <p:txBody>
          <a:bodyPr anchor="b">
            <a:normAutofit/>
          </a:bodyPr>
          <a:lstStyle/>
          <a:p>
            <a:r>
              <a:rPr lang="en-GB">
                <a:latin typeface="Source Sans Pro" panose="020B0503030403020204" pitchFamily="34" charset="0"/>
                <a:ea typeface="Source Sans Pro" panose="020B0503030403020204" pitchFamily="34" charset="0"/>
              </a:rPr>
              <a:t>Additional slides</a:t>
            </a:r>
            <a:endParaRPr lang="en-AU" dirty="0">
              <a:latin typeface="Source Sans Pro" panose="020B0503030403020204" pitchFamily="34" charset="0"/>
              <a:ea typeface="Source Sans Pro" panose="020B0503030403020204" pitchFamily="34" charset="0"/>
            </a:endParaRPr>
          </a:p>
        </p:txBody>
      </p:sp>
      <p:sp>
        <p:nvSpPr>
          <p:cNvPr id="3" name="Content Placeholder 2">
            <a:extLst>
              <a:ext uri="{FF2B5EF4-FFF2-40B4-BE49-F238E27FC236}">
                <a16:creationId xmlns:a16="http://schemas.microsoft.com/office/drawing/2014/main" id="{B952A1F0-D8A3-450D-AC39-F13EB25C18D7}"/>
              </a:ext>
            </a:extLst>
          </p:cNvPr>
          <p:cNvSpPr>
            <a:spLocks noGrp="1"/>
          </p:cNvSpPr>
          <p:nvPr>
            <p:ph idx="1"/>
          </p:nvPr>
        </p:nvSpPr>
        <p:spPr>
          <a:xfrm>
            <a:off x="4965431" y="2438400"/>
            <a:ext cx="6586489" cy="3785419"/>
          </a:xfrm>
        </p:spPr>
        <p:txBody>
          <a:bodyPr>
            <a:normAutofit/>
          </a:bodyPr>
          <a:lstStyle/>
          <a:p>
            <a:endParaRPr lang="en-AU" sz="2000"/>
          </a:p>
        </p:txBody>
      </p:sp>
      <p:pic>
        <p:nvPicPr>
          <p:cNvPr id="5" name="Picture 4">
            <a:extLst>
              <a:ext uri="{FF2B5EF4-FFF2-40B4-BE49-F238E27FC236}">
                <a16:creationId xmlns:a16="http://schemas.microsoft.com/office/drawing/2014/main" id="{FFC89A6E-058D-428D-9BB4-36ED709CC6E7}"/>
              </a:ext>
            </a:extLst>
          </p:cNvPr>
          <p:cNvPicPr>
            <a:picLocks noChangeAspect="1"/>
          </p:cNvPicPr>
          <p:nvPr/>
        </p:nvPicPr>
        <p:blipFill rotWithShape="1">
          <a:blip r:embed="rId2"/>
          <a:srcRect l="6388" r="48154" b="-2"/>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FA20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91280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B1440DE-4851-4C8C-836C-38515A63CEFA}"/>
              </a:ext>
            </a:extLst>
          </p:cNvPr>
          <p:cNvSpPr>
            <a:spLocks noGrp="1"/>
          </p:cNvSpPr>
          <p:nvPr>
            <p:ph type="title"/>
          </p:nvPr>
        </p:nvSpPr>
        <p:spPr>
          <a:xfrm>
            <a:off x="0" y="90805"/>
            <a:ext cx="10515600" cy="1325563"/>
          </a:xfrm>
        </p:spPr>
        <p:txBody>
          <a:bodyPr>
            <a:normAutofit/>
          </a:bodyPr>
          <a:lstStyle/>
          <a:p>
            <a:pPr algn="ctr"/>
            <a:r>
              <a:rPr lang="en-AU" sz="2400" dirty="0">
                <a:effectLst/>
                <a:latin typeface="Calibri" panose="020F0502020204030204" pitchFamily="34" charset="0"/>
                <a:ea typeface="Calibri" panose="020F0502020204030204" pitchFamily="34" charset="0"/>
                <a:cs typeface="Times New Roman" panose="02020603050405020304" pitchFamily="18" charset="0"/>
              </a:rPr>
              <a:t>Planning and reporting participatory research using STARDIT</a:t>
            </a:r>
            <a:endParaRPr lang="en-AU" sz="5400" dirty="0"/>
          </a:p>
        </p:txBody>
      </p:sp>
      <p:pic>
        <p:nvPicPr>
          <p:cNvPr id="5" name="Content Placeholder 3">
            <a:extLst>
              <a:ext uri="{FF2B5EF4-FFF2-40B4-BE49-F238E27FC236}">
                <a16:creationId xmlns:a16="http://schemas.microsoft.com/office/drawing/2014/main" id="{677C6EC9-22A8-4C8F-84EA-D748589315A4}"/>
              </a:ext>
            </a:extLst>
          </p:cNvPr>
          <p:cNvPicPr>
            <a:picLocks noGrp="1"/>
          </p:cNvPicPr>
          <p:nvPr>
            <p:ph idx="1"/>
          </p:nvPr>
        </p:nvPicPr>
        <p:blipFill rotWithShape="1">
          <a:blip r:embed="rId2">
            <a:extLst>
              <a:ext uri="{28A0092B-C50C-407E-A947-70E740481C1C}">
                <a14:useLocalDpi xmlns:a14="http://schemas.microsoft.com/office/drawing/2010/main" val="0"/>
              </a:ext>
            </a:extLst>
          </a:blip>
          <a:srcRect l="13075" t="9557" r="3047" b="6798"/>
          <a:stretch/>
        </p:blipFill>
        <p:spPr bwMode="auto">
          <a:xfrm>
            <a:off x="1953210" y="1160145"/>
            <a:ext cx="7757260" cy="435133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892868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4A98B-62C9-4781-A7AB-A5518FE29BF6}"/>
              </a:ext>
            </a:extLst>
          </p:cNvPr>
          <p:cNvPicPr/>
          <p:nvPr/>
        </p:nvPicPr>
        <p:blipFill rotWithShape="1">
          <a:blip r:embed="rId2">
            <a:extLst>
              <a:ext uri="{28A0092B-C50C-407E-A947-70E740481C1C}">
                <a14:useLocalDpi xmlns:a14="http://schemas.microsoft.com/office/drawing/2010/main" val="0"/>
              </a:ext>
            </a:extLst>
          </a:blip>
          <a:srcRect l="933" t="7517" b="2215"/>
          <a:stretch/>
        </p:blipFill>
        <p:spPr bwMode="auto">
          <a:xfrm>
            <a:off x="1260000" y="681037"/>
            <a:ext cx="9672000" cy="5156200"/>
          </a:xfrm>
          <a:prstGeom prst="rect">
            <a:avLst/>
          </a:prstGeom>
          <a:noFill/>
          <a:ln>
            <a:noFill/>
          </a:ln>
        </p:spPr>
      </p:pic>
      <p:sp>
        <p:nvSpPr>
          <p:cNvPr id="5" name="Title 1">
            <a:extLst>
              <a:ext uri="{FF2B5EF4-FFF2-40B4-BE49-F238E27FC236}">
                <a16:creationId xmlns:a16="http://schemas.microsoft.com/office/drawing/2014/main" id="{5CDCCF20-AF3B-4864-9078-CF28F5754D68}"/>
              </a:ext>
            </a:extLst>
          </p:cNvPr>
          <p:cNvSpPr>
            <a:spLocks noGrp="1"/>
          </p:cNvSpPr>
          <p:nvPr>
            <p:ph type="title"/>
          </p:nvPr>
        </p:nvSpPr>
        <p:spPr>
          <a:xfrm>
            <a:off x="731520" y="-92075"/>
            <a:ext cx="10515600" cy="1325563"/>
          </a:xfrm>
        </p:spPr>
        <p:txBody>
          <a:bodyPr/>
          <a:lstStyle/>
          <a:p>
            <a:pPr algn="ctr"/>
            <a:r>
              <a:rPr lang="en-GB" sz="2400" dirty="0">
                <a:latin typeface="Calibri" panose="020F0502020204030204" pitchFamily="34" charset="0"/>
                <a:cs typeface="Times New Roman" panose="02020603050405020304" pitchFamily="18" charset="0"/>
              </a:rPr>
              <a:t>Planning and reporting the co-design cycle using STARDIT</a:t>
            </a:r>
            <a:endParaRPr lang="en-AU" sz="24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0874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89575E1-3389-451A-A5F7-27854C25C5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4293"/>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53CCC5C-D88E-40FB-B30B-23DCDBD01D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
            <a:ext cx="4167268" cy="68580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309D8-AE7E-4D73-9E81-E2C647481F35}"/>
              </a:ext>
            </a:extLst>
          </p:cNvPr>
          <p:cNvSpPr>
            <a:spLocks noGrp="1"/>
          </p:cNvSpPr>
          <p:nvPr>
            <p:ph type="title"/>
          </p:nvPr>
        </p:nvSpPr>
        <p:spPr>
          <a:xfrm>
            <a:off x="686834" y="591344"/>
            <a:ext cx="3200400" cy="5585619"/>
          </a:xfrm>
        </p:spPr>
        <p:txBody>
          <a:bodyPr>
            <a:normAutofit/>
          </a:bodyPr>
          <a:lstStyle/>
          <a:p>
            <a:r>
              <a:rPr lang="en-GB" dirty="0">
                <a:solidFill>
                  <a:srgbClr val="FFFFFF"/>
                </a:solidFill>
              </a:rPr>
              <a:t>About the speaker: </a:t>
            </a:r>
            <a:br>
              <a:rPr lang="en-GB" dirty="0">
                <a:solidFill>
                  <a:srgbClr val="FFFFFF"/>
                </a:solidFill>
              </a:rPr>
            </a:br>
            <a:r>
              <a:rPr lang="en-GB" b="1" dirty="0">
                <a:solidFill>
                  <a:srgbClr val="FFFFFF"/>
                </a:solidFill>
              </a:rPr>
              <a:t>Jack Nunn</a:t>
            </a:r>
            <a:br>
              <a:rPr lang="en-GB" dirty="0">
                <a:solidFill>
                  <a:srgbClr val="FFFFFF"/>
                </a:solidFill>
              </a:rPr>
            </a:br>
            <a:endParaRPr lang="en-AU" dirty="0">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98942B04-E046-4722-BDCA-F21CC957F3AD}"/>
              </a:ext>
            </a:extLst>
          </p:cNvPr>
          <p:cNvSpPr>
            <a:spLocks noGrp="1"/>
          </p:cNvSpPr>
          <p:nvPr>
            <p:ph idx="1"/>
          </p:nvPr>
        </p:nvSpPr>
        <p:spPr>
          <a:xfrm>
            <a:off x="4447308" y="248920"/>
            <a:ext cx="6906491" cy="6410960"/>
          </a:xfrm>
        </p:spPr>
        <p:txBody>
          <a:bodyPr anchor="ctr">
            <a:normAutofit fontScale="92500" lnSpcReduction="10000"/>
          </a:bodyPr>
          <a:lstStyle/>
          <a:p>
            <a:pPr marL="285750" lvl="0" indent="-285750">
              <a:spcAft>
                <a:spcPts val="800"/>
              </a:spcAft>
              <a:buFont typeface="Arial" panose="020B0604020202020204" pitchFamily="34" charset="0"/>
              <a:buChar char="•"/>
            </a:pPr>
            <a:r>
              <a:rPr lang="en-AU" sz="2000" dirty="0">
                <a:effectLst/>
                <a:latin typeface="Calibri" panose="020F0502020204030204" pitchFamily="34" charset="0"/>
                <a:ea typeface="Calibri" panose="020F0502020204030204" pitchFamily="34" charset="0"/>
                <a:cs typeface="Times New Roman" panose="02020603050405020304" pitchFamily="18" charset="0"/>
              </a:rPr>
              <a:t>A </a:t>
            </a:r>
            <a:r>
              <a:rPr lang="en-AU" sz="2000" b="1" dirty="0">
                <a:effectLst/>
                <a:latin typeface="Calibri" panose="020F0502020204030204" pitchFamily="34" charset="0"/>
                <a:ea typeface="Calibri" panose="020F0502020204030204" pitchFamily="34" charset="0"/>
                <a:cs typeface="Times New Roman" panose="02020603050405020304" pitchFamily="18" charset="0"/>
              </a:rPr>
              <a:t>PhD researcher </a:t>
            </a:r>
            <a:r>
              <a:rPr lang="en-AU" sz="2000" dirty="0">
                <a:effectLst/>
                <a:latin typeface="Calibri" panose="020F0502020204030204" pitchFamily="34" charset="0"/>
                <a:ea typeface="Calibri" panose="020F0502020204030204" pitchFamily="34" charset="0"/>
                <a:cs typeface="Times New Roman" panose="02020603050405020304" pitchFamily="18" charset="0"/>
              </a:rPr>
              <a:t>in the </a:t>
            </a:r>
            <a:r>
              <a:rPr lang="en-AU" sz="2000" b="1" dirty="0">
                <a:effectLst/>
                <a:latin typeface="Calibri" panose="020F0502020204030204" pitchFamily="34" charset="0"/>
                <a:ea typeface="Calibri" panose="020F0502020204030204" pitchFamily="34" charset="0"/>
                <a:cs typeface="Times New Roman" panose="02020603050405020304" pitchFamily="18" charset="0"/>
              </a:rPr>
              <a:t>Department of Public Health </a:t>
            </a:r>
            <a:r>
              <a:rPr lang="en-AU" sz="2000" dirty="0">
                <a:effectLst/>
                <a:latin typeface="Calibri" panose="020F0502020204030204" pitchFamily="34" charset="0"/>
                <a:ea typeface="Calibri" panose="020F0502020204030204" pitchFamily="34" charset="0"/>
                <a:cs typeface="Times New Roman" panose="02020603050405020304" pitchFamily="18" charset="0"/>
              </a:rPr>
              <a:t>at</a:t>
            </a:r>
            <a:r>
              <a:rPr lang="en-AU" sz="2000" b="1" dirty="0">
                <a:effectLst/>
                <a:latin typeface="Calibri" panose="020F0502020204030204" pitchFamily="34" charset="0"/>
                <a:ea typeface="Calibri" panose="020F0502020204030204" pitchFamily="34" charset="0"/>
                <a:cs typeface="Times New Roman" panose="02020603050405020304" pitchFamily="18" charset="0"/>
              </a:rPr>
              <a:t> La Trobe University </a:t>
            </a:r>
          </a:p>
          <a:p>
            <a:pPr marL="285750" lvl="0" indent="-285750">
              <a:spcAft>
                <a:spcPts val="800"/>
              </a:spcAft>
              <a:buFont typeface="Arial" panose="020B0604020202020204" pitchFamily="34" charset="0"/>
              <a:buChar char="•"/>
            </a:pPr>
            <a:r>
              <a:rPr lang="en-AU" sz="2000" b="1" dirty="0">
                <a:effectLst/>
                <a:latin typeface="Calibri" panose="020F0502020204030204" pitchFamily="34" charset="0"/>
                <a:ea typeface="Calibri" panose="020F0502020204030204" pitchFamily="34" charset="0"/>
                <a:cs typeface="Times New Roman" panose="02020603050405020304" pitchFamily="18" charset="0"/>
              </a:rPr>
              <a:t>Worked for over ten years to involve patients and the public in health and social care research</a:t>
            </a:r>
          </a:p>
          <a:p>
            <a:pPr marL="285750" indent="-285750">
              <a:spcAft>
                <a:spcPts val="800"/>
              </a:spcAft>
              <a:buFont typeface="Arial" panose="020B0604020202020204" pitchFamily="34" charset="0"/>
              <a:buChar char="•"/>
            </a:pPr>
            <a:r>
              <a:rPr lang="en-AU" sz="2000" b="1" dirty="0">
                <a:effectLst/>
                <a:latin typeface="Calibri" panose="020F0502020204030204" pitchFamily="34" charset="0"/>
                <a:ea typeface="Calibri" panose="020F0502020204030204" pitchFamily="34" charset="0"/>
                <a:cs typeface="Times New Roman" panose="02020603050405020304" pitchFamily="18" charset="0"/>
              </a:rPr>
              <a:t>Founder and Director of the charity ‘Science for All’</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Aft>
                <a:spcPts val="800"/>
              </a:spcAft>
              <a:buNone/>
            </a:pPr>
            <a:r>
              <a:rPr lang="en-AU" sz="2000" dirty="0">
                <a:effectLst/>
                <a:latin typeface="Calibri" panose="020F0502020204030204" pitchFamily="34" charset="0"/>
                <a:ea typeface="Calibri" panose="020F0502020204030204" pitchFamily="34" charset="0"/>
                <a:cs typeface="Times New Roman" panose="02020603050405020304" pitchFamily="18" charset="0"/>
              </a:rPr>
              <a:t>A member of:</a:t>
            </a:r>
          </a:p>
          <a:p>
            <a:pPr>
              <a:spcAft>
                <a:spcPts val="800"/>
              </a:spcAft>
            </a:pPr>
            <a:r>
              <a:rPr lang="en-AU" sz="2000" dirty="0">
                <a:effectLst/>
                <a:latin typeface="Calibri" panose="020F0502020204030204" pitchFamily="34" charset="0"/>
                <a:ea typeface="Calibri" panose="020F0502020204030204" pitchFamily="34" charset="0"/>
                <a:cs typeface="Times New Roman" panose="02020603050405020304" pitchFamily="18" charset="0"/>
              </a:rPr>
              <a:t>Australian Federal Department of Health's </a:t>
            </a:r>
            <a:r>
              <a:rPr lang="en-AU" sz="2000" b="1" dirty="0">
                <a:effectLst/>
                <a:latin typeface="Calibri" panose="020F0502020204030204" pitchFamily="34" charset="0"/>
                <a:ea typeface="Calibri" panose="020F0502020204030204" pitchFamily="34" charset="0"/>
                <a:cs typeface="Times New Roman" panose="02020603050405020304" pitchFamily="18" charset="0"/>
              </a:rPr>
              <a:t>Medical Services Advisory Committee Evaluation Sub-committee</a:t>
            </a:r>
            <a:r>
              <a:rPr lang="en-AU" sz="2000" dirty="0">
                <a:effectLst/>
                <a:latin typeface="Calibri" panose="020F0502020204030204" pitchFamily="34" charset="0"/>
                <a:ea typeface="Calibri" panose="020F0502020204030204" pitchFamily="34" charset="0"/>
                <a:cs typeface="Times New Roman" panose="02020603050405020304" pitchFamily="18" charset="0"/>
              </a:rPr>
              <a:t>,</a:t>
            </a:r>
          </a:p>
          <a:p>
            <a:pPr>
              <a:spcAft>
                <a:spcPts val="800"/>
              </a:spcAft>
            </a:pPr>
            <a:r>
              <a:rPr lang="en-AU" sz="2000" b="1" dirty="0">
                <a:effectLst/>
                <a:latin typeface="Calibri" panose="020F0502020204030204" pitchFamily="34" charset="0"/>
                <a:ea typeface="Calibri" panose="020F0502020204030204" pitchFamily="34" charset="0"/>
                <a:cs typeface="Times New Roman" panose="02020603050405020304" pitchFamily="18" charset="0"/>
              </a:rPr>
              <a:t>Cochrane Advocacy Advisory Group </a:t>
            </a:r>
          </a:p>
          <a:p>
            <a:pPr>
              <a:spcAft>
                <a:spcPts val="800"/>
              </a:spcAft>
            </a:pPr>
            <a:r>
              <a:rPr lang="en-AU" sz="2000" b="1" dirty="0">
                <a:latin typeface="Calibri" panose="020F0502020204030204" pitchFamily="34" charset="0"/>
                <a:cs typeface="Times New Roman" panose="02020603050405020304" pitchFamily="18" charset="0"/>
              </a:rPr>
              <a:t>Royal Society of Victoria</a:t>
            </a:r>
            <a:endParaRPr lang="en-AU" sz="2000" b="1"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a:spcAft>
                <a:spcPts val="800"/>
              </a:spcAft>
              <a:buFont typeface="Arial" panose="020B0604020202020204" pitchFamily="34" charset="0"/>
              <a:buChar char="•"/>
            </a:pPr>
            <a:r>
              <a:rPr lang="en-AU" sz="2000" dirty="0">
                <a:effectLst/>
                <a:latin typeface="Calibri" panose="020F0502020204030204" pitchFamily="34" charset="0"/>
                <a:ea typeface="Calibri" panose="020F0502020204030204" pitchFamily="34" charset="0"/>
                <a:cs typeface="Times New Roman" panose="02020603050405020304" pitchFamily="18" charset="0"/>
              </a:rPr>
              <a:t>Strategy Liaison for the </a:t>
            </a:r>
            <a:r>
              <a:rPr lang="en-AU" sz="2000" b="1" dirty="0">
                <a:effectLst/>
                <a:latin typeface="Calibri" panose="020F0502020204030204" pitchFamily="34" charset="0"/>
                <a:ea typeface="Calibri" panose="020F0502020204030204" pitchFamily="34" charset="0"/>
                <a:cs typeface="Times New Roman" panose="02020603050405020304" pitchFamily="18" charset="0"/>
              </a:rPr>
              <a:t>WikiJournals (Wikipedia)</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AU" sz="2000" dirty="0">
              <a:latin typeface="Source Sans Pro" panose="020B0503030403020204" pitchFamily="34" charset="0"/>
              <a:ea typeface="Source Sans Pro" panose="020B0503030403020204" pitchFamily="34" charset="0"/>
            </a:endParaRPr>
          </a:p>
          <a:p>
            <a:pPr marL="0" indent="0">
              <a:buNone/>
            </a:pPr>
            <a:r>
              <a:rPr lang="en-AU" sz="2000" b="1" dirty="0">
                <a:latin typeface="Source Sans Pro" panose="020B0503030403020204" pitchFamily="34" charset="0"/>
                <a:ea typeface="Source Sans Pro" panose="020B0503030403020204" pitchFamily="34" charset="0"/>
              </a:rPr>
              <a:t>Jack.Nunn@latrobe.edu.au</a:t>
            </a:r>
          </a:p>
          <a:p>
            <a:pPr marL="0" indent="0">
              <a:buNone/>
            </a:pPr>
            <a:endParaRPr lang="en-AU" sz="2000" dirty="0">
              <a:latin typeface="Source Sans Pro" panose="020B0503030403020204" pitchFamily="34" charset="0"/>
              <a:ea typeface="Source Sans Pro" panose="020B0503030403020204" pitchFamily="34" charset="0"/>
            </a:endParaRPr>
          </a:p>
          <a:p>
            <a:pPr marL="0" indent="0">
              <a:buNone/>
            </a:pPr>
            <a:r>
              <a:rPr lang="en-AU" sz="2000" dirty="0">
                <a:latin typeface="Source Sans Pro" panose="020B0503030403020204" pitchFamily="34" charset="0"/>
                <a:ea typeface="Source Sans Pro" panose="020B0503030403020204" pitchFamily="34" charset="0"/>
              </a:rPr>
              <a:t>Twitter: </a:t>
            </a:r>
            <a:r>
              <a:rPr lang="en-AU" sz="2000" b="1" dirty="0">
                <a:latin typeface="Source Sans Pro" panose="020B0503030403020204" pitchFamily="34" charset="0"/>
                <a:ea typeface="Source Sans Pro" panose="020B0503030403020204" pitchFamily="34" charset="0"/>
              </a:rPr>
              <a:t>@JackNunn</a:t>
            </a:r>
          </a:p>
          <a:p>
            <a:pPr marL="0" indent="0">
              <a:buNone/>
            </a:pPr>
            <a:endParaRPr lang="en-AU" sz="1400" b="0" i="0" dirty="0">
              <a:effectLst/>
              <a:latin typeface="Noto Sans"/>
            </a:endParaRPr>
          </a:p>
          <a:p>
            <a:pPr marL="0" indent="0">
              <a:buNone/>
            </a:pPr>
            <a:r>
              <a:rPr lang="en-AU" sz="1400" b="0" i="0" dirty="0">
                <a:effectLst/>
                <a:latin typeface="Noto Sans"/>
              </a:rPr>
              <a:t>Orcid.org/</a:t>
            </a:r>
            <a:r>
              <a:rPr lang="en-AU" sz="1400" b="1" i="0" dirty="0">
                <a:effectLst/>
                <a:latin typeface="Noto Sans"/>
              </a:rPr>
              <a:t>0000-0003-0316-3254</a:t>
            </a:r>
            <a:endParaRPr lang="en-AU" sz="2000" b="1" dirty="0"/>
          </a:p>
        </p:txBody>
      </p:sp>
    </p:spTree>
    <p:extLst>
      <p:ext uri="{BB962C8B-B14F-4D97-AF65-F5344CB8AC3E}">
        <p14:creationId xmlns:p14="http://schemas.microsoft.com/office/powerpoint/2010/main" val="1696200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11">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F1CA8485-341E-4B10-A0EA-B83E4255A520}"/>
              </a:ext>
            </a:extLst>
          </p:cNvPr>
          <p:cNvPicPr>
            <a:picLocks noChangeAspect="1"/>
          </p:cNvPicPr>
          <p:nvPr/>
        </p:nvPicPr>
        <p:blipFill rotWithShape="1">
          <a:blip r:embed="rId2">
            <a:extLst>
              <a:ext uri="{28A0092B-C50C-407E-A947-70E740481C1C}">
                <a14:useLocalDpi xmlns:a14="http://schemas.microsoft.com/office/drawing/2010/main" val="0"/>
              </a:ext>
            </a:extLst>
          </a:blip>
          <a:srcRect l="9830" r="29182" b="1"/>
          <a:stretch/>
        </p:blipFill>
        <p:spPr>
          <a:xfrm>
            <a:off x="3523488" y="10"/>
            <a:ext cx="8668512" cy="6857990"/>
          </a:xfrm>
          <a:prstGeom prst="rect">
            <a:avLst/>
          </a:prstGeom>
        </p:spPr>
      </p:pic>
      <p:sp>
        <p:nvSpPr>
          <p:cNvPr id="14" name="Rectangle 13">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a:extLst>
              <a:ext uri="{FF2B5EF4-FFF2-40B4-BE49-F238E27FC236}">
                <a16:creationId xmlns:a16="http://schemas.microsoft.com/office/drawing/2014/main" id="{B23EAF78-058F-446A-B925-1213C302C1D2}"/>
              </a:ext>
            </a:extLst>
          </p:cNvPr>
          <p:cNvSpPr>
            <a:spLocks noGrp="1"/>
          </p:cNvSpPr>
          <p:nvPr>
            <p:ph type="title"/>
          </p:nvPr>
        </p:nvSpPr>
        <p:spPr>
          <a:xfrm>
            <a:off x="477981" y="1122363"/>
            <a:ext cx="4023360" cy="3204134"/>
          </a:xfrm>
        </p:spPr>
        <p:txBody>
          <a:bodyPr vert="horz" lIns="91440" tIns="45720" rIns="91440" bIns="45720" rtlCol="0" anchor="b">
            <a:normAutofit/>
          </a:bodyPr>
          <a:lstStyle/>
          <a:p>
            <a:pPr>
              <a:spcAft>
                <a:spcPts val="600"/>
              </a:spcAft>
            </a:pPr>
            <a:br>
              <a:rPr lang="en-US" sz="4800" b="1"/>
            </a:br>
            <a:r>
              <a:rPr lang="en-US" sz="4800" b="1"/>
              <a:t>What is Genomics?</a:t>
            </a:r>
            <a:br>
              <a:rPr lang="en-US" sz="4800"/>
            </a:br>
            <a:endParaRPr lang="en-US" sz="4800"/>
          </a:p>
        </p:txBody>
      </p:sp>
      <p:sp>
        <p:nvSpPr>
          <p:cNvPr id="16" name="Rectangle 1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1113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C044D6C-7AF9-4446-AB6B-DBF4AE7A63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032000" y="-3302000"/>
            <a:ext cx="8128000" cy="12192000"/>
          </a:xfrm>
          <a:prstGeom prst="rect">
            <a:avLst/>
          </a:prstGeom>
        </p:spPr>
      </p:pic>
      <p:sp>
        <p:nvSpPr>
          <p:cNvPr id="2" name="TextBox 1">
            <a:extLst>
              <a:ext uri="{FF2B5EF4-FFF2-40B4-BE49-F238E27FC236}">
                <a16:creationId xmlns:a16="http://schemas.microsoft.com/office/drawing/2014/main" id="{4831D75E-B485-460E-9D96-9D0688F0B545}"/>
              </a:ext>
            </a:extLst>
          </p:cNvPr>
          <p:cNvSpPr txBox="1"/>
          <p:nvPr/>
        </p:nvSpPr>
        <p:spPr>
          <a:xfrm>
            <a:off x="6605178" y="933466"/>
            <a:ext cx="5207135" cy="4832092"/>
          </a:xfrm>
          <a:prstGeom prst="rect">
            <a:avLst/>
          </a:prstGeom>
          <a:gradFill>
            <a:gsLst>
              <a:gs pos="0">
                <a:schemeClr val="tx1">
                  <a:lumMod val="75000"/>
                  <a:lumOff val="25000"/>
                  <a:alpha val="27000"/>
                </a:schemeClr>
              </a:gs>
              <a:gs pos="100000">
                <a:schemeClr val="tx1">
                  <a:lumMod val="50000"/>
                  <a:lumOff val="50000"/>
                </a:schemeClr>
              </a:gs>
            </a:gsLst>
            <a:lin ang="5400000" scaled="1"/>
          </a:gradFill>
        </p:spPr>
        <p:txBody>
          <a:bodyPr wrap="square" rtlCol="0">
            <a:spAutoFit/>
          </a:bodyPr>
          <a:lstStyle/>
          <a:p>
            <a:r>
              <a:rPr lang="en-GB" sz="4400" b="1" dirty="0">
                <a:solidFill>
                  <a:schemeClr val="bg1"/>
                </a:solidFill>
              </a:rPr>
              <a:t>“No sensible decision can be made any longer without taking into account not only the world as it is, but the world as it will be...” </a:t>
            </a:r>
            <a:r>
              <a:rPr lang="en-GB" sz="4400" dirty="0">
                <a:solidFill>
                  <a:schemeClr val="bg1"/>
                </a:solidFill>
              </a:rPr>
              <a:t>Isaac Asimov</a:t>
            </a:r>
            <a:endParaRPr lang="en-AU" sz="4400" dirty="0">
              <a:solidFill>
                <a:schemeClr val="bg1"/>
              </a:solidFill>
            </a:endParaRPr>
          </a:p>
        </p:txBody>
      </p:sp>
    </p:spTree>
    <p:extLst>
      <p:ext uri="{BB962C8B-B14F-4D97-AF65-F5344CB8AC3E}">
        <p14:creationId xmlns:p14="http://schemas.microsoft.com/office/powerpoint/2010/main" val="547520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iagram&#10;&#10;Description automatically generated">
            <a:extLst>
              <a:ext uri="{FF2B5EF4-FFF2-40B4-BE49-F238E27FC236}">
                <a16:creationId xmlns:a16="http://schemas.microsoft.com/office/drawing/2014/main" id="{64E8569E-6F79-4E52-A0D4-5EBFBB7574E0}"/>
              </a:ext>
            </a:extLst>
          </p:cNvPr>
          <p:cNvPicPr>
            <a:picLocks noChangeAspect="1"/>
          </p:cNvPicPr>
          <p:nvPr/>
        </p:nvPicPr>
        <p:blipFill rotWithShape="1">
          <a:blip r:embed="rId2">
            <a:extLst>
              <a:ext uri="{28A0092B-C50C-407E-A947-70E740481C1C}">
                <a14:useLocalDpi xmlns:a14="http://schemas.microsoft.com/office/drawing/2010/main" val="0"/>
              </a:ext>
            </a:extLst>
          </a:blip>
          <a:srcRect t="1045"/>
          <a:stretch/>
        </p:blipFill>
        <p:spPr>
          <a:xfrm>
            <a:off x="1645920" y="1003632"/>
            <a:ext cx="8900160" cy="4911266"/>
          </a:xfrm>
          <a:prstGeom prst="rect">
            <a:avLst/>
          </a:prstGeom>
        </p:spPr>
      </p:pic>
      <p:sp>
        <p:nvSpPr>
          <p:cNvPr id="11" name="TextBox 10">
            <a:extLst>
              <a:ext uri="{FF2B5EF4-FFF2-40B4-BE49-F238E27FC236}">
                <a16:creationId xmlns:a16="http://schemas.microsoft.com/office/drawing/2014/main" id="{08E6143D-4D18-4E45-952B-4FF9621C8CA9}"/>
              </a:ext>
            </a:extLst>
          </p:cNvPr>
          <p:cNvSpPr txBox="1"/>
          <p:nvPr/>
        </p:nvSpPr>
        <p:spPr>
          <a:xfrm>
            <a:off x="0" y="6037580"/>
            <a:ext cx="12192000" cy="923330"/>
          </a:xfrm>
          <a:prstGeom prst="rect">
            <a:avLst/>
          </a:prstGeom>
          <a:noFill/>
        </p:spPr>
        <p:txBody>
          <a:bodyPr wrap="square" rtlCol="0">
            <a:spAutoFit/>
          </a:bodyPr>
          <a:lstStyle/>
          <a:p>
            <a:pPr algn="ctr"/>
            <a:r>
              <a:rPr lang="en-GB" dirty="0"/>
              <a:t>From: ‘</a:t>
            </a:r>
            <a:r>
              <a:rPr lang="en-GB" b="0" i="0" dirty="0">
                <a:solidFill>
                  <a:srgbClr val="000000"/>
                </a:solidFill>
                <a:effectLst/>
              </a:rPr>
              <a:t>Integrating Genomics into Healthcare: A Global Responsibility’, Stark et al. 2019, </a:t>
            </a:r>
            <a:r>
              <a:rPr lang="en-GB" b="0" i="0" dirty="0">
                <a:solidFill>
                  <a:schemeClr val="bg1">
                    <a:lumMod val="75000"/>
                  </a:schemeClr>
                </a:solidFill>
                <a:effectLst/>
              </a:rPr>
              <a:t>https://dx.doi.org/10.1016%2Fj.ajhg.2018.11.014</a:t>
            </a:r>
          </a:p>
          <a:p>
            <a:pPr algn="ctr"/>
            <a:endParaRPr lang="en-AU" dirty="0"/>
          </a:p>
        </p:txBody>
      </p:sp>
      <p:sp>
        <p:nvSpPr>
          <p:cNvPr id="12" name="TextBox 11">
            <a:extLst>
              <a:ext uri="{FF2B5EF4-FFF2-40B4-BE49-F238E27FC236}">
                <a16:creationId xmlns:a16="http://schemas.microsoft.com/office/drawing/2014/main" id="{CDED4429-A4E2-4819-AC9C-F677069C7D2C}"/>
              </a:ext>
            </a:extLst>
          </p:cNvPr>
          <p:cNvSpPr txBox="1"/>
          <p:nvPr/>
        </p:nvSpPr>
        <p:spPr>
          <a:xfrm>
            <a:off x="0" y="515679"/>
            <a:ext cx="12192000" cy="461665"/>
          </a:xfrm>
          <a:prstGeom prst="rect">
            <a:avLst/>
          </a:prstGeom>
          <a:noFill/>
        </p:spPr>
        <p:txBody>
          <a:bodyPr wrap="square" rtlCol="0">
            <a:spAutoFit/>
          </a:bodyPr>
          <a:lstStyle/>
          <a:p>
            <a:pPr algn="ctr"/>
            <a:r>
              <a:rPr lang="en-GB" sz="2400" b="1" i="0" dirty="0">
                <a:effectLst/>
                <a:latin typeface="Source Sans Pro" panose="020B0503030403020204" pitchFamily="34" charset="0"/>
                <a:ea typeface="Source Sans Pro" panose="020B0503030403020204" pitchFamily="34" charset="0"/>
              </a:rPr>
              <a:t>Map of Currently Active Government-Funded National Genomic-Medicine Initiatives</a:t>
            </a:r>
            <a:endParaRPr lang="en-AU" sz="2400" b="1"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4018262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4BC4BED-7743-4B6E-A116-A777A1AAAB6A}"/>
              </a:ext>
            </a:extLst>
          </p:cNvPr>
          <p:cNvSpPr txBox="1"/>
          <p:nvPr/>
        </p:nvSpPr>
        <p:spPr>
          <a:xfrm>
            <a:off x="525780" y="474980"/>
            <a:ext cx="11094720" cy="954107"/>
          </a:xfrm>
          <a:prstGeom prst="rect">
            <a:avLst/>
          </a:prstGeom>
          <a:noFill/>
        </p:spPr>
        <p:txBody>
          <a:bodyPr wrap="square" rtlCol="0">
            <a:spAutoFit/>
          </a:bodyPr>
          <a:lstStyle/>
          <a:p>
            <a:r>
              <a:rPr lang="en-AU" sz="2800" b="1" dirty="0">
                <a:latin typeface="Calibri" panose="020F0502020204030204" pitchFamily="34" charset="0"/>
              </a:rPr>
              <a:t>October 2017: </a:t>
            </a:r>
            <a:r>
              <a:rPr lang="en-AU" sz="2800" dirty="0">
                <a:latin typeface="Calibri" panose="020F0502020204030204" pitchFamily="34" charset="0"/>
              </a:rPr>
              <a:t>The UK Biobank opens data associated with 500,000 genomes to all ‘all bona fide health researchers’</a:t>
            </a:r>
            <a:endParaRPr lang="en-AU" dirty="0"/>
          </a:p>
        </p:txBody>
      </p:sp>
      <p:pic>
        <p:nvPicPr>
          <p:cNvPr id="1028" name="Picture 4" descr="UK Biobank - Wikipedia">
            <a:extLst>
              <a:ext uri="{FF2B5EF4-FFF2-40B4-BE49-F238E27FC236}">
                <a16:creationId xmlns:a16="http://schemas.microsoft.com/office/drawing/2014/main" id="{5FD58FA8-55BC-423B-8252-E5135FAF90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 y="1056819"/>
            <a:ext cx="4352925" cy="2076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0168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968C18-AC72-4418-9E03-4FDFEECD4358}"/>
              </a:ext>
            </a:extLst>
          </p:cNvPr>
          <p:cNvPicPr>
            <a:picLocks noChangeAspect="1"/>
          </p:cNvPicPr>
          <p:nvPr/>
        </p:nvPicPr>
        <p:blipFill>
          <a:blip r:embed="rId2"/>
          <a:stretch>
            <a:fillRect/>
          </a:stretch>
        </p:blipFill>
        <p:spPr>
          <a:xfrm>
            <a:off x="8526779" y="1978285"/>
            <a:ext cx="3144520" cy="2674830"/>
          </a:xfrm>
          <a:prstGeom prst="rect">
            <a:avLst/>
          </a:prstGeom>
        </p:spPr>
      </p:pic>
      <p:sp>
        <p:nvSpPr>
          <p:cNvPr id="8" name="TextBox 7">
            <a:extLst>
              <a:ext uri="{FF2B5EF4-FFF2-40B4-BE49-F238E27FC236}">
                <a16:creationId xmlns:a16="http://schemas.microsoft.com/office/drawing/2014/main" id="{CFC47A16-D789-4599-8749-E67B3C5824E0}"/>
              </a:ext>
            </a:extLst>
          </p:cNvPr>
          <p:cNvSpPr txBox="1"/>
          <p:nvPr/>
        </p:nvSpPr>
        <p:spPr>
          <a:xfrm>
            <a:off x="520701" y="3049500"/>
            <a:ext cx="7909559" cy="954107"/>
          </a:xfrm>
          <a:prstGeom prst="rect">
            <a:avLst/>
          </a:prstGeom>
          <a:noFill/>
        </p:spPr>
        <p:txBody>
          <a:bodyPr wrap="square" rtlCol="0">
            <a:spAutoFit/>
          </a:bodyPr>
          <a:lstStyle/>
          <a:p>
            <a:r>
              <a:rPr lang="en-AU" sz="2800" b="1" dirty="0">
                <a:effectLst/>
                <a:latin typeface="Calibri" panose="020F0502020204030204" pitchFamily="34" charset="0"/>
                <a:ea typeface="Calibri" panose="020F0502020204030204" pitchFamily="34" charset="0"/>
              </a:rPr>
              <a:t>November 2018:</a:t>
            </a:r>
            <a:r>
              <a:rPr lang="en-AU" sz="2800" dirty="0">
                <a:effectLst/>
                <a:latin typeface="Calibri" panose="020F0502020204030204" pitchFamily="34" charset="0"/>
                <a:ea typeface="Calibri" panose="020F0502020204030204" pitchFamily="34" charset="0"/>
              </a:rPr>
              <a:t> The human genome is edited for the first time, widely condemned as unethical </a:t>
            </a:r>
            <a:endParaRPr lang="en-AU" sz="2800" dirty="0"/>
          </a:p>
        </p:txBody>
      </p:sp>
      <p:sp>
        <p:nvSpPr>
          <p:cNvPr id="9" name="TextBox 8">
            <a:extLst>
              <a:ext uri="{FF2B5EF4-FFF2-40B4-BE49-F238E27FC236}">
                <a16:creationId xmlns:a16="http://schemas.microsoft.com/office/drawing/2014/main" id="{14BC4BED-7743-4B6E-A116-A777A1AAAB6A}"/>
              </a:ext>
            </a:extLst>
          </p:cNvPr>
          <p:cNvSpPr txBox="1"/>
          <p:nvPr/>
        </p:nvSpPr>
        <p:spPr>
          <a:xfrm>
            <a:off x="525780" y="474980"/>
            <a:ext cx="11094720" cy="954107"/>
          </a:xfrm>
          <a:prstGeom prst="rect">
            <a:avLst/>
          </a:prstGeom>
          <a:noFill/>
        </p:spPr>
        <p:txBody>
          <a:bodyPr wrap="square" rtlCol="0">
            <a:spAutoFit/>
          </a:bodyPr>
          <a:lstStyle/>
          <a:p>
            <a:r>
              <a:rPr lang="en-AU" sz="2800" b="1" dirty="0">
                <a:latin typeface="Calibri" panose="020F0502020204030204" pitchFamily="34" charset="0"/>
              </a:rPr>
              <a:t>October 2017: </a:t>
            </a:r>
            <a:r>
              <a:rPr lang="en-AU" sz="2800" dirty="0">
                <a:latin typeface="Calibri" panose="020F0502020204030204" pitchFamily="34" charset="0"/>
              </a:rPr>
              <a:t>The UK Biobank opens data associated with 500,000 genomes to all ‘all bona fide health researchers</a:t>
            </a:r>
            <a:r>
              <a:rPr lang="en-AU" dirty="0">
                <a:effectLst/>
              </a:rPr>
              <a:t>’</a:t>
            </a:r>
            <a:endParaRPr lang="en-AU" dirty="0"/>
          </a:p>
        </p:txBody>
      </p:sp>
      <p:pic>
        <p:nvPicPr>
          <p:cNvPr id="1028" name="Picture 4" descr="UK Biobank - Wikipedia">
            <a:extLst>
              <a:ext uri="{FF2B5EF4-FFF2-40B4-BE49-F238E27FC236}">
                <a16:creationId xmlns:a16="http://schemas.microsoft.com/office/drawing/2014/main" id="{5FD58FA8-55BC-423B-8252-E5135FAF90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 y="1056819"/>
            <a:ext cx="4352925" cy="2076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99047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TotalTime>
  <Words>1917</Words>
  <Application>Microsoft Office PowerPoint</Application>
  <PresentationFormat>Widescreen</PresentationFormat>
  <Paragraphs>201</Paragraphs>
  <Slides>37</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Arial</vt:lpstr>
      <vt:lpstr>Calibri</vt:lpstr>
      <vt:lpstr>Calibri Light</vt:lpstr>
      <vt:lpstr>Courier New</vt:lpstr>
      <vt:lpstr>MuseoSans</vt:lpstr>
      <vt:lpstr>Noto Sans</vt:lpstr>
      <vt:lpstr>Noto Sans Symbols</vt:lpstr>
      <vt:lpstr>Source Sans Pro</vt:lpstr>
      <vt:lpstr>Symbol</vt:lpstr>
      <vt:lpstr>Times New Roman</vt:lpstr>
      <vt:lpstr>Office Theme</vt:lpstr>
      <vt:lpstr>PowerPoint Presentation</vt:lpstr>
      <vt:lpstr>Genomics Research and Involving People</vt:lpstr>
      <vt:lpstr>Acknowledgments </vt:lpstr>
      <vt:lpstr>About the speaker:  Jack Nunn </vt:lpstr>
      <vt:lpstr> What is Genomics? </vt:lpstr>
      <vt:lpstr>PowerPoint Presentation</vt:lpstr>
      <vt:lpstr>PowerPoint Presentation</vt:lpstr>
      <vt:lpstr>PowerPoint Presentation</vt:lpstr>
      <vt:lpstr>PowerPoint Presentation</vt:lpstr>
      <vt:lpstr>PowerPoint Presentation</vt:lpstr>
      <vt:lpstr>Research aims</vt:lpstr>
      <vt:lpstr>Why involve people in research?</vt:lpstr>
      <vt:lpstr>Defining participatory research</vt:lpstr>
      <vt:lpstr>Defining participatory action research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Learnings from doing participatory research</vt:lpstr>
      <vt:lpstr>Learnings from doing participatory research</vt:lpstr>
      <vt:lpstr>Applying the participatory action research method</vt:lpstr>
      <vt:lpstr>Learnings</vt:lpstr>
      <vt:lpstr>Main outcomes</vt:lpstr>
      <vt:lpstr>Research translation</vt:lpstr>
      <vt:lpstr>Recommendations</vt:lpstr>
      <vt:lpstr>Conclusion</vt:lpstr>
      <vt:lpstr>PowerPoint Presentation</vt:lpstr>
      <vt:lpstr>Additional slides</vt:lpstr>
      <vt:lpstr>Planning and reporting participatory research using STARDIT</vt:lpstr>
      <vt:lpstr>Planning and reporting the co-design cycle using STARDIT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Nunn</dc:creator>
  <cp:lastModifiedBy>Jack Nunn</cp:lastModifiedBy>
  <cp:revision>19</cp:revision>
  <dcterms:created xsi:type="dcterms:W3CDTF">2020-10-11T09:11:33Z</dcterms:created>
  <dcterms:modified xsi:type="dcterms:W3CDTF">2020-10-13T06:50:46Z</dcterms:modified>
</cp:coreProperties>
</file>