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58" r:id="rId3"/>
    <p:sldId id="257" r:id="rId4"/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2"/>
    <p:restoredTop sz="94663"/>
  </p:normalViewPr>
  <p:slideViewPr>
    <p:cSldViewPr snapToGrid="0" snapToObjects="1">
      <p:cViewPr varScale="1">
        <p:scale>
          <a:sx n="116" d="100"/>
          <a:sy n="116" d="100"/>
        </p:scale>
        <p:origin x="22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E8569-EA1C-9340-9B9E-0DC4796AD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059A5F-52E3-8E43-94D3-2B7F217B67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846A13-8A62-6048-B88E-89FA36A1C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4741D-0840-9542-850B-DC62B760F035}" type="datetimeFigureOut">
              <a:rPr lang="en-US" smtClean="0"/>
              <a:t>10/13/20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C4A8E9-ACC9-9F44-9F3A-C6EE25DD2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1587-1339-5A4D-A8B9-C6F0B6714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9CF8D-580F-364E-8076-08FEBDC86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457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EAFCB-25AD-4F4F-B4BC-FDD9B2C59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AF762A-53BC-5D4C-99B7-AD9967BCE9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F3DE70-7BA6-7049-85E2-FC09A0497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4741D-0840-9542-850B-DC62B760F035}" type="datetimeFigureOut">
              <a:rPr lang="en-US" smtClean="0"/>
              <a:t>10/13/20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3B03E5-6739-5D4D-8661-A357012A8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F1BCD-238A-4A4D-B4A0-5B33405A5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9CF8D-580F-364E-8076-08FEBDC86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519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BBFC67-82BB-2644-A8A5-34C8DE1954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32DDCA-8D2C-EB47-9337-988E1823D8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E4C02F-CCBB-3845-85BE-CAEA61EA9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4741D-0840-9542-850B-DC62B760F035}" type="datetimeFigureOut">
              <a:rPr lang="en-US" smtClean="0"/>
              <a:t>10/13/20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656D3E-EC3C-FF4B-92E8-DC4B76F4E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328263-5D43-7A4C-B87D-79D6E0AFF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9CF8D-580F-364E-8076-08FEBDC86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30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C00CF-6E4D-BA47-8C7E-B1976C4EE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A6B4D-6C64-4E42-B391-E0DD9B8E41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0FF8B3-0B45-B441-AD6D-66D61C24F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4741D-0840-9542-850B-DC62B760F035}" type="datetimeFigureOut">
              <a:rPr lang="en-US" smtClean="0"/>
              <a:t>10/13/20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695588-9ABE-AC4A-82C7-7F660B729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A4C4A-95DC-F246-B667-70D1C52A9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9CF8D-580F-364E-8076-08FEBDC86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658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74E89-B21B-B449-A5E3-EE5E06A47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2F7098-C4B5-4448-B479-D03CD79C88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B4FCDD-282A-4D44-B983-BE864C859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4741D-0840-9542-850B-DC62B760F035}" type="datetimeFigureOut">
              <a:rPr lang="en-US" smtClean="0"/>
              <a:t>10/13/20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81C07B-C92B-1B44-9D9D-728EAB0C4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15953B-79F7-BD42-A49E-1E1FDB8A5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9CF8D-580F-364E-8076-08FEBDC86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057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052B5-D18D-F44C-B0B6-E9A5B8B79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2452E2-5AE2-A244-8DB3-06A9B0180B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F30361-E5E7-D84C-A1F9-4A044B5AF4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407761-B8C3-EC48-A83D-20E742E1A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4741D-0840-9542-850B-DC62B760F035}" type="datetimeFigureOut">
              <a:rPr lang="en-US" smtClean="0"/>
              <a:t>10/13/20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EA7AAB-6944-DE45-8DBA-C2C542D71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644E3E-C95A-E744-AF4E-6B75E9AA3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9CF8D-580F-364E-8076-08FEBDC86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995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A4BA4-3A20-F140-88FD-9661524B7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4D7BF1-E0F4-104C-9488-59D51DA8F1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B79756-AB5F-F043-B3C9-B4B970C38D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17DBF1-0DFD-1A44-A235-8C482045DF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B5F2B6-B398-904B-8A1D-C0CE057260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0D8F84-886E-7B4B-8586-B02256591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4741D-0840-9542-850B-DC62B760F035}" type="datetimeFigureOut">
              <a:rPr lang="en-US" smtClean="0"/>
              <a:t>10/13/20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16F2ED-122B-874D-9561-2E6276081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1FB108-923A-234B-98EA-8D9984B56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9CF8D-580F-364E-8076-08FEBDC86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35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0F172-9904-2D44-B7EA-536DC3FF9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48FF4A-41FC-B94B-AA5D-44F9FBFB4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4741D-0840-9542-850B-DC62B760F035}" type="datetimeFigureOut">
              <a:rPr lang="en-US" smtClean="0"/>
              <a:t>10/13/20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EA9B32-8E32-B74A-BDF9-F794AE9FA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ABE0A0-3B99-9D40-B87E-8AF601A99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9CF8D-580F-364E-8076-08FEBDC86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542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6478F9-9A4A-0C41-AE06-9E093507E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4741D-0840-9542-850B-DC62B760F035}" type="datetimeFigureOut">
              <a:rPr lang="en-US" smtClean="0"/>
              <a:t>10/13/20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392FB7-778D-A044-987C-DD4E6FF7E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A3306E-C3E7-ED46-9199-0C2EF4BE3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9CF8D-580F-364E-8076-08FEBDC86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267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B127F-1901-C445-9BE2-24B47CBFF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4D0D7D-D10C-A646-A799-549B001E7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D38F96-37AF-BA45-8241-B3F426035B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334B72-FE8E-5A4C-B284-C80FE0397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4741D-0840-9542-850B-DC62B760F035}" type="datetimeFigureOut">
              <a:rPr lang="en-US" smtClean="0"/>
              <a:t>10/13/20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C6DE71-A522-0A40-A209-64FD65C98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11C2A2-4590-0D4E-A7FA-38E902187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9CF8D-580F-364E-8076-08FEBDC86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411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7A378-B0C6-9C47-97A1-0A4CD6A52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A42882-AB7C-CD47-8098-604147FD25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48981F-5550-9743-86AB-F1D7FF0942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18A583-D1A6-E64D-9A79-C3EB97226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4741D-0840-9542-850B-DC62B760F035}" type="datetimeFigureOut">
              <a:rPr lang="en-US" smtClean="0"/>
              <a:t>10/13/20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5D32F1-80BC-3B46-807E-2B33856A6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B7DB2E-0404-EB42-9111-C8228FA80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9CF8D-580F-364E-8076-08FEBDC86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44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AE5F39-871D-684C-B828-3F91700E5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E9C3EA-171D-6247-B7CD-AA52654CD6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BAE5D8-F8BF-3F47-A55E-9741768FE8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4741D-0840-9542-850B-DC62B760F035}" type="datetimeFigureOut">
              <a:rPr lang="en-US" smtClean="0"/>
              <a:t>10/13/20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924C46-240E-EB4A-9899-781DC1AD04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D39AE5-1250-F246-96A5-AE8C82A77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9CF8D-580F-364E-8076-08FEBDC86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735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74B29D8-D342-624D-A348-328F52FF0A28}"/>
              </a:ext>
            </a:extLst>
          </p:cNvPr>
          <p:cNvGrpSpPr/>
          <p:nvPr/>
        </p:nvGrpSpPr>
        <p:grpSpPr>
          <a:xfrm>
            <a:off x="650683" y="543797"/>
            <a:ext cx="6147871" cy="3424180"/>
            <a:chOff x="3673034" y="3162300"/>
            <a:chExt cx="4061266" cy="2266950"/>
          </a:xfrm>
        </p:grpSpPr>
        <p:sp>
          <p:nvSpPr>
            <p:cNvPr id="2" name="Text Box 2">
              <a:extLst>
                <a:ext uri="{FF2B5EF4-FFF2-40B4-BE49-F238E27FC236}">
                  <a16:creationId xmlns:a16="http://schemas.microsoft.com/office/drawing/2014/main" id="{61F536B3-031B-0F4B-908C-51EC72AB92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57700" y="3162300"/>
              <a:ext cx="327660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AU" sz="9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1          2           3          4           5           6           7             8            9 </a:t>
              </a:r>
              <a:endParaRPr lang="en-US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AU" sz="9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         C         W1      W2        W3        E1        E2           E3           E4                    </a:t>
              </a:r>
              <a:endParaRPr lang="en-US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5693DAC-741C-B341-9D7D-A6D039EB2B92}"/>
                </a:ext>
              </a:extLst>
            </p:cNvPr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8" t="8586" r="5109" b="41839"/>
            <a:stretch/>
          </p:blipFill>
          <p:spPr bwMode="auto">
            <a:xfrm>
              <a:off x="4292159" y="3695700"/>
              <a:ext cx="3343275" cy="173355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29839C9-38DA-0F4F-8351-FA05A9AF04BE}"/>
                </a:ext>
              </a:extLst>
            </p:cNvPr>
            <p:cNvGrpSpPr/>
            <p:nvPr/>
          </p:nvGrpSpPr>
          <p:grpSpPr>
            <a:xfrm>
              <a:off x="3673034" y="4123690"/>
              <a:ext cx="619125" cy="1305560"/>
              <a:chOff x="5786437" y="2776220"/>
              <a:chExt cx="619125" cy="1305560"/>
            </a:xfrm>
          </p:grpSpPr>
          <p:sp>
            <p:nvSpPr>
              <p:cNvPr id="4" name="Text Box 2">
                <a:extLst>
                  <a:ext uri="{FF2B5EF4-FFF2-40B4-BE49-F238E27FC236}">
                    <a16:creationId xmlns:a16="http://schemas.microsoft.com/office/drawing/2014/main" id="{B28AA9F9-FC0C-2E43-99ED-5E46A862F9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6437" y="3834130"/>
                <a:ext cx="590550" cy="247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AU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 kDa</a:t>
                </a:r>
                <a:endPara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Text Box 2">
                <a:extLst>
                  <a:ext uri="{FF2B5EF4-FFF2-40B4-BE49-F238E27FC236}">
                    <a16:creationId xmlns:a16="http://schemas.microsoft.com/office/drawing/2014/main" id="{C2D1CD5D-3AE3-894D-BB2A-3A432FE250B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95962" y="3662680"/>
                <a:ext cx="590550" cy="247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AU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15 kDa</a:t>
                </a:r>
                <a:endPara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Text Box 2">
                <a:extLst>
                  <a:ext uri="{FF2B5EF4-FFF2-40B4-BE49-F238E27FC236}">
                    <a16:creationId xmlns:a16="http://schemas.microsoft.com/office/drawing/2014/main" id="{83B27814-0B56-9D44-86C8-CB79EBEFF35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05487" y="2776220"/>
                <a:ext cx="590550" cy="247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AU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50 kDa</a:t>
                </a:r>
                <a:endPara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Text Box 2">
                <a:extLst>
                  <a:ext uri="{FF2B5EF4-FFF2-40B4-BE49-F238E27FC236}">
                    <a16:creationId xmlns:a16="http://schemas.microsoft.com/office/drawing/2014/main" id="{0216B077-6A92-994A-A144-D24FD326D6E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15012" y="2956560"/>
                <a:ext cx="590550" cy="247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AU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37 kDa</a:t>
                </a:r>
                <a:endPara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 Box 2">
                <a:extLst>
                  <a:ext uri="{FF2B5EF4-FFF2-40B4-BE49-F238E27FC236}">
                    <a16:creationId xmlns:a16="http://schemas.microsoft.com/office/drawing/2014/main" id="{EBF1817F-7C67-5B43-9BC6-C21E6571F65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95962" y="3298825"/>
                <a:ext cx="590550" cy="247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AU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25 kDa</a:t>
                </a:r>
                <a:endPara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6804E0E-64C2-4F47-BBA0-7499A9DA8E81}"/>
              </a:ext>
            </a:extLst>
          </p:cNvPr>
          <p:cNvGrpSpPr/>
          <p:nvPr/>
        </p:nvGrpSpPr>
        <p:grpSpPr>
          <a:xfrm>
            <a:off x="7741356" y="1235347"/>
            <a:ext cx="3690766" cy="2618491"/>
            <a:chOff x="7741356" y="1235347"/>
            <a:chExt cx="3690766" cy="2618491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767A14AF-03D7-3249-80A2-51CD4C1865C2}"/>
                </a:ext>
              </a:extLst>
            </p:cNvPr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70" t="22434" r="41170" b="33807"/>
            <a:stretch/>
          </p:blipFill>
          <p:spPr bwMode="auto">
            <a:xfrm>
              <a:off x="8317447" y="1647213"/>
              <a:ext cx="3114675" cy="220662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6" name="Text Box 2">
              <a:extLst>
                <a:ext uri="{FF2B5EF4-FFF2-40B4-BE49-F238E27FC236}">
                  <a16:creationId xmlns:a16="http://schemas.microsoft.com/office/drawing/2014/main" id="{99093199-2766-A94F-A903-52AD5B2A09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67109" y="1235347"/>
              <a:ext cx="283845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A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1            2            3               4                5              6           </a:t>
              </a:r>
              <a:endParaRPr lang="en-US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A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                         </a:t>
              </a:r>
              <a:endParaRPr lang="en-US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36176245-230A-7D49-96C2-10CA739391BA}"/>
                </a:ext>
              </a:extLst>
            </p:cNvPr>
            <p:cNvGrpSpPr/>
            <p:nvPr/>
          </p:nvGrpSpPr>
          <p:grpSpPr>
            <a:xfrm>
              <a:off x="7741356" y="2255887"/>
              <a:ext cx="609600" cy="1447165"/>
              <a:chOff x="5791200" y="2705418"/>
              <a:chExt cx="609600" cy="1447165"/>
            </a:xfrm>
          </p:grpSpPr>
          <p:sp>
            <p:nvSpPr>
              <p:cNvPr id="27" name="Text Box 2">
                <a:extLst>
                  <a:ext uri="{FF2B5EF4-FFF2-40B4-BE49-F238E27FC236}">
                    <a16:creationId xmlns:a16="http://schemas.microsoft.com/office/drawing/2014/main" id="{09D3FF38-A4DD-BE42-8148-18B06A84289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91200" y="3904933"/>
                <a:ext cx="590550" cy="247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AU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 kDa</a:t>
                </a:r>
                <a:endPara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Text Box 2">
                <a:extLst>
                  <a:ext uri="{FF2B5EF4-FFF2-40B4-BE49-F238E27FC236}">
                    <a16:creationId xmlns:a16="http://schemas.microsoft.com/office/drawing/2014/main" id="{0BE9BC5E-59F6-9143-A93A-DACDDADC011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91200" y="3647758"/>
                <a:ext cx="590550" cy="247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AU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15 kDa</a:t>
                </a:r>
                <a:endPara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Text Box 2">
                <a:extLst>
                  <a:ext uri="{FF2B5EF4-FFF2-40B4-BE49-F238E27FC236}">
                    <a16:creationId xmlns:a16="http://schemas.microsoft.com/office/drawing/2014/main" id="{8B38E662-C665-4E4B-AA78-97DFF4901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10250" y="2886393"/>
                <a:ext cx="590550" cy="247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AU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37 kDa</a:t>
                </a:r>
                <a:endPara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Text Box 2">
                <a:extLst>
                  <a:ext uri="{FF2B5EF4-FFF2-40B4-BE49-F238E27FC236}">
                    <a16:creationId xmlns:a16="http://schemas.microsoft.com/office/drawing/2014/main" id="{ECE59688-F0F3-B949-BA9B-B52AA92CC1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00725" y="2705418"/>
                <a:ext cx="590550" cy="247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AU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50 kDa</a:t>
                </a:r>
                <a:endPara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Text Box 2">
                <a:extLst>
                  <a:ext uri="{FF2B5EF4-FFF2-40B4-BE49-F238E27FC236}">
                    <a16:creationId xmlns:a16="http://schemas.microsoft.com/office/drawing/2014/main" id="{097D1391-C639-A544-B1AE-8CEB4777201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00725" y="3181668"/>
                <a:ext cx="590550" cy="247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AU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25 kDa</a:t>
                </a:r>
                <a:endPara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B20D6650-A9DD-1344-96F3-6FDD1260FE80}"/>
              </a:ext>
            </a:extLst>
          </p:cNvPr>
          <p:cNvSpPr txBox="1"/>
          <p:nvPr/>
        </p:nvSpPr>
        <p:spPr>
          <a:xfrm>
            <a:off x="938807" y="359131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C2D67EE-6BF4-4343-8B78-D6C56D66CBCB}"/>
              </a:ext>
            </a:extLst>
          </p:cNvPr>
          <p:cNvSpPr txBox="1"/>
          <p:nvPr/>
        </p:nvSpPr>
        <p:spPr>
          <a:xfrm>
            <a:off x="7598342" y="359131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9DB0886-A044-8D4F-AED8-13A4A7378A9D}"/>
              </a:ext>
            </a:extLst>
          </p:cNvPr>
          <p:cNvSpPr txBox="1"/>
          <p:nvPr/>
        </p:nvSpPr>
        <p:spPr>
          <a:xfrm>
            <a:off x="196768" y="12367"/>
            <a:ext cx="93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2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16C85B7-25CE-F240-B46E-81CB083A1574}"/>
              </a:ext>
            </a:extLst>
          </p:cNvPr>
          <p:cNvSpPr/>
          <p:nvPr/>
        </p:nvSpPr>
        <p:spPr>
          <a:xfrm>
            <a:off x="1345894" y="4526811"/>
            <a:ext cx="8729031" cy="151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sz="1200" b="1" dirty="0">
                <a:latin typeface="Times New Roman" panose="02020603050405020304" pitchFamily="18" charset="0"/>
                <a:ea typeface="Arial" panose="020B0604020202020204" pitchFamily="34" charset="0"/>
              </a:rPr>
              <a:t>Figure 2. Recombinant expression and purification of </a:t>
            </a:r>
            <a:r>
              <a:rPr lang="en-US" sz="1200" b="1" dirty="0" err="1">
                <a:latin typeface="Times New Roman" panose="02020603050405020304" pitchFamily="18" charset="0"/>
                <a:ea typeface="Arial" panose="020B0604020202020204" pitchFamily="34" charset="0"/>
              </a:rPr>
              <a:t>FhProfilin</a:t>
            </a:r>
            <a:r>
              <a:rPr lang="en-US" sz="1200" b="1" dirty="0">
                <a:latin typeface="Times New Roman" panose="02020603050405020304" pitchFamily="18" charset="0"/>
                <a:ea typeface="Arial" panose="020B0604020202020204" pitchFamily="34" charset="0"/>
              </a:rPr>
              <a:t>.</a:t>
            </a:r>
            <a:r>
              <a:rPr lang="en-US" sz="1200" dirty="0">
                <a:latin typeface="Times New Roman" panose="02020603050405020304" pitchFamily="18" charset="0"/>
                <a:ea typeface="Arial" panose="020B0604020202020204" pitchFamily="34" charset="0"/>
              </a:rPr>
              <a:t> A) Cell lysate expressing </a:t>
            </a:r>
            <a:r>
              <a:rPr lang="en-US" sz="1200" dirty="0" err="1">
                <a:latin typeface="Times New Roman" panose="02020603050405020304" pitchFamily="18" charset="0"/>
                <a:ea typeface="Arial" panose="020B0604020202020204" pitchFamily="34" charset="0"/>
              </a:rPr>
              <a:t>FhProfilin</a:t>
            </a:r>
            <a:r>
              <a:rPr lang="en-US" sz="1200" dirty="0">
                <a:latin typeface="Times New Roman" panose="02020603050405020304" pitchFamily="18" charset="0"/>
                <a:ea typeface="Arial" panose="020B0604020202020204" pitchFamily="34" charset="0"/>
              </a:rPr>
              <a:t> were applied to a NI-IDA column and washed twice before elution with imidazole. 15 </a:t>
            </a:r>
            <a:r>
              <a:rPr lang="en-US" sz="12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  <a:sym typeface="Symbol" pitchFamily="2" charset="2"/>
              </a:rPr>
              <a:t></a:t>
            </a:r>
            <a:r>
              <a:rPr lang="en-US" sz="1200" dirty="0">
                <a:latin typeface="Times New Roman" panose="02020603050405020304" pitchFamily="18" charset="0"/>
                <a:ea typeface="Arial" panose="020B0604020202020204" pitchFamily="34" charset="0"/>
              </a:rPr>
              <a:t>l of each stage of the purification was resolved by SDS-PAGE and stained with Coomassie blue.  C = starting material, W1 = wash 1, W2=wash 2, E1,2,34 = elution fractions B) Size-exclusion chromatography fractions (68,70,72,74,76) was resolved by SDS-PAGE and stained with Coomassie blue.</a:t>
            </a:r>
            <a:endParaRPr lang="en-US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616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707B78-849E-CB49-8E4A-22CD453F28E2}"/>
              </a:ext>
            </a:extLst>
          </p:cNvPr>
          <p:cNvSpPr txBox="1"/>
          <p:nvPr/>
        </p:nvSpPr>
        <p:spPr>
          <a:xfrm>
            <a:off x="559398" y="344245"/>
            <a:ext cx="93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3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6F6242A-9B8A-7C4D-BAE0-F808EE5D39B8}"/>
              </a:ext>
            </a:extLst>
          </p:cNvPr>
          <p:cNvGrpSpPr/>
          <p:nvPr/>
        </p:nvGrpSpPr>
        <p:grpSpPr>
          <a:xfrm>
            <a:off x="6493090" y="1561791"/>
            <a:ext cx="925135" cy="2545659"/>
            <a:chOff x="3169276" y="1883123"/>
            <a:chExt cx="925135" cy="2545659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72C6889-F37C-264B-938B-FD54511A34FF}"/>
                </a:ext>
              </a:extLst>
            </p:cNvPr>
            <p:cNvCxnSpPr>
              <a:cxnSpLocks/>
            </p:cNvCxnSpPr>
            <p:nvPr/>
          </p:nvCxnSpPr>
          <p:spPr>
            <a:xfrm>
              <a:off x="3628102" y="2682062"/>
              <a:ext cx="348135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17784F3-D6E6-8446-8656-7A274AE2B17B}"/>
                </a:ext>
              </a:extLst>
            </p:cNvPr>
            <p:cNvCxnSpPr>
              <a:cxnSpLocks/>
            </p:cNvCxnSpPr>
            <p:nvPr/>
          </p:nvCxnSpPr>
          <p:spPr>
            <a:xfrm>
              <a:off x="3614693" y="3349726"/>
              <a:ext cx="348135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D331E5F-3CB2-E948-915C-FE28E1FE880A}"/>
                </a:ext>
              </a:extLst>
            </p:cNvPr>
            <p:cNvCxnSpPr>
              <a:cxnSpLocks/>
            </p:cNvCxnSpPr>
            <p:nvPr/>
          </p:nvCxnSpPr>
          <p:spPr>
            <a:xfrm>
              <a:off x="3614693" y="3688280"/>
              <a:ext cx="348135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B6EE110-3999-254F-B083-5A2FC6F929F3}"/>
                </a:ext>
              </a:extLst>
            </p:cNvPr>
            <p:cNvCxnSpPr>
              <a:cxnSpLocks/>
            </p:cNvCxnSpPr>
            <p:nvPr/>
          </p:nvCxnSpPr>
          <p:spPr>
            <a:xfrm>
              <a:off x="3614693" y="3968396"/>
              <a:ext cx="348135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631A297-4B1C-2B40-B411-A8F2C66511EE}"/>
                </a:ext>
              </a:extLst>
            </p:cNvPr>
            <p:cNvCxnSpPr>
              <a:cxnSpLocks/>
            </p:cNvCxnSpPr>
            <p:nvPr/>
          </p:nvCxnSpPr>
          <p:spPr>
            <a:xfrm>
              <a:off x="3614693" y="4294465"/>
              <a:ext cx="348135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17D469F-D0C8-004D-AF47-90396BB2E267}"/>
                </a:ext>
              </a:extLst>
            </p:cNvPr>
            <p:cNvSpPr txBox="1"/>
            <p:nvPr/>
          </p:nvSpPr>
          <p:spPr>
            <a:xfrm>
              <a:off x="3217535" y="2529176"/>
              <a:ext cx="4209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5526DA3-0663-8A43-B43D-6A5FD9FF8E43}"/>
                </a:ext>
              </a:extLst>
            </p:cNvPr>
            <p:cNvSpPr txBox="1"/>
            <p:nvPr/>
          </p:nvSpPr>
          <p:spPr>
            <a:xfrm>
              <a:off x="3206203" y="4090228"/>
              <a:ext cx="4209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579CF21-5B15-0D4A-AF43-8CD59B5637E2}"/>
                </a:ext>
              </a:extLst>
            </p:cNvPr>
            <p:cNvSpPr txBox="1"/>
            <p:nvPr/>
          </p:nvSpPr>
          <p:spPr>
            <a:xfrm>
              <a:off x="3191693" y="3771489"/>
              <a:ext cx="4209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94E9228-A319-894C-B028-6D76BCAF5D96}"/>
                </a:ext>
              </a:extLst>
            </p:cNvPr>
            <p:cNvSpPr txBox="1"/>
            <p:nvPr/>
          </p:nvSpPr>
          <p:spPr>
            <a:xfrm>
              <a:off x="3198948" y="3475060"/>
              <a:ext cx="4209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D08DB75-AF10-1A45-A013-E5FE4B9FB4C0}"/>
                </a:ext>
              </a:extLst>
            </p:cNvPr>
            <p:cNvSpPr txBox="1"/>
            <p:nvPr/>
          </p:nvSpPr>
          <p:spPr>
            <a:xfrm>
              <a:off x="3206203" y="3161540"/>
              <a:ext cx="4209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37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CED56EF-5D23-9642-830F-196E9B77C450}"/>
                </a:ext>
              </a:extLst>
            </p:cNvPr>
            <p:cNvSpPr txBox="1"/>
            <p:nvPr/>
          </p:nvSpPr>
          <p:spPr>
            <a:xfrm>
              <a:off x="3169276" y="1883123"/>
              <a:ext cx="9251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82A99313-EF2D-0443-834F-1E1360DD543F}"/>
              </a:ext>
            </a:extLst>
          </p:cNvPr>
          <p:cNvSpPr/>
          <p:nvPr/>
        </p:nvSpPr>
        <p:spPr>
          <a:xfrm>
            <a:off x="889299" y="6018684"/>
            <a:ext cx="104134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SDS-PAGE analysis of </a:t>
            </a:r>
            <a:r>
              <a:rPr lang="en-US" sz="1200" dirty="0" err="1"/>
              <a:t>polymerised</a:t>
            </a:r>
            <a:r>
              <a:rPr lang="en-US" sz="1200" dirty="0"/>
              <a:t> actin incubated with </a:t>
            </a:r>
            <a:r>
              <a:rPr lang="en-US" sz="1200" dirty="0" err="1"/>
              <a:t>FhProfilin</a:t>
            </a:r>
            <a:r>
              <a:rPr lang="en-US" sz="1200" dirty="0"/>
              <a:t>. Different ratios of </a:t>
            </a:r>
            <a:r>
              <a:rPr lang="en-US" sz="1200" dirty="0" err="1"/>
              <a:t>FhProfilin</a:t>
            </a:r>
            <a:r>
              <a:rPr lang="en-US" sz="1200" dirty="0"/>
              <a:t> and actin were incubated and separated into </a:t>
            </a:r>
            <a:r>
              <a:rPr lang="en-US" sz="1200" dirty="0" err="1"/>
              <a:t>polymerised</a:t>
            </a:r>
            <a:r>
              <a:rPr lang="en-US" sz="1200" dirty="0"/>
              <a:t> or monomeric actin fractions by centrifugation. The pellet (p) and supernatant (s) fractions (15 µL) was resolved by SDS-PAGE and stained with Coomassie blue.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2DA27D1-4AB7-6D4E-9B97-509E5C97B4F3}"/>
              </a:ext>
            </a:extLst>
          </p:cNvPr>
          <p:cNvSpPr txBox="1"/>
          <p:nvPr/>
        </p:nvSpPr>
        <p:spPr>
          <a:xfrm>
            <a:off x="5546839" y="462206"/>
            <a:ext cx="13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Profilin:actin</a:t>
            </a:r>
            <a:endParaRPr lang="en-US" dirty="0"/>
          </a:p>
        </p:txBody>
      </p:sp>
      <p:pic>
        <p:nvPicPr>
          <p:cNvPr id="7" name="Picture 6" descr="A picture containing man, water, sign, sitting&#10;&#10;Description automatically generated">
            <a:extLst>
              <a:ext uri="{FF2B5EF4-FFF2-40B4-BE49-F238E27FC236}">
                <a16:creationId xmlns:a16="http://schemas.microsoft.com/office/drawing/2014/main" id="{3B9CBC8B-10F7-0B44-A3DD-C44477E2E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303" y="1567299"/>
            <a:ext cx="6184485" cy="3385956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5E81A626-C444-AF4C-924D-E804062866E6}"/>
              </a:ext>
            </a:extLst>
          </p:cNvPr>
          <p:cNvGrpSpPr/>
          <p:nvPr/>
        </p:nvGrpSpPr>
        <p:grpSpPr>
          <a:xfrm>
            <a:off x="2827743" y="1500755"/>
            <a:ext cx="722119" cy="686950"/>
            <a:chOff x="2872292" y="948362"/>
            <a:chExt cx="722119" cy="68695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E9E13F1-DC4F-0F41-A281-D1081C6D290D}"/>
                </a:ext>
              </a:extLst>
            </p:cNvPr>
            <p:cNvSpPr txBox="1"/>
            <p:nvPr/>
          </p:nvSpPr>
          <p:spPr>
            <a:xfrm>
              <a:off x="2872292" y="1265980"/>
              <a:ext cx="3032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F901B47-0CDB-D444-9F18-1231F5D43E1B}"/>
                </a:ext>
              </a:extLst>
            </p:cNvPr>
            <p:cNvSpPr txBox="1"/>
            <p:nvPr/>
          </p:nvSpPr>
          <p:spPr>
            <a:xfrm>
              <a:off x="3303947" y="1265980"/>
              <a:ext cx="2904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16EF65C-CB19-D442-BB4A-EE880AF5F39E}"/>
                </a:ext>
              </a:extLst>
            </p:cNvPr>
            <p:cNvSpPr txBox="1"/>
            <p:nvPr/>
          </p:nvSpPr>
          <p:spPr>
            <a:xfrm>
              <a:off x="2930224" y="948362"/>
              <a:ext cx="5468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BSA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B62EFD1-EBD9-EA46-84F9-991931B20288}"/>
              </a:ext>
            </a:extLst>
          </p:cNvPr>
          <p:cNvGrpSpPr/>
          <p:nvPr/>
        </p:nvGrpSpPr>
        <p:grpSpPr>
          <a:xfrm>
            <a:off x="3648572" y="1456494"/>
            <a:ext cx="694034" cy="717650"/>
            <a:chOff x="3735603" y="927349"/>
            <a:chExt cx="694034" cy="71765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1A6DA0F-8B9E-3F4E-99C8-8734E2AFD10B}"/>
                </a:ext>
              </a:extLst>
            </p:cNvPr>
            <p:cNvSpPr txBox="1"/>
            <p:nvPr/>
          </p:nvSpPr>
          <p:spPr>
            <a:xfrm>
              <a:off x="3735603" y="1265980"/>
              <a:ext cx="3032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1B5AFFD-9E45-A84A-AE11-F2DFBA31AA6D}"/>
                </a:ext>
              </a:extLst>
            </p:cNvPr>
            <p:cNvSpPr txBox="1"/>
            <p:nvPr/>
          </p:nvSpPr>
          <p:spPr>
            <a:xfrm>
              <a:off x="4139173" y="1275667"/>
              <a:ext cx="2904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46B8C62-AF92-FF47-8AAE-8B5C7762635E}"/>
                </a:ext>
              </a:extLst>
            </p:cNvPr>
            <p:cNvSpPr txBox="1"/>
            <p:nvPr/>
          </p:nvSpPr>
          <p:spPr>
            <a:xfrm>
              <a:off x="3824965" y="927349"/>
              <a:ext cx="4812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1:1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79A3813-56A1-7441-A60A-F971A8C548C6}"/>
              </a:ext>
            </a:extLst>
          </p:cNvPr>
          <p:cNvGrpSpPr/>
          <p:nvPr/>
        </p:nvGrpSpPr>
        <p:grpSpPr>
          <a:xfrm>
            <a:off x="4752766" y="1445987"/>
            <a:ext cx="713339" cy="728157"/>
            <a:chOff x="4993693" y="916842"/>
            <a:chExt cx="713339" cy="728157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74F86F0-BD26-F448-A66A-EDCC278600C9}"/>
                </a:ext>
              </a:extLst>
            </p:cNvPr>
            <p:cNvSpPr txBox="1"/>
            <p:nvPr/>
          </p:nvSpPr>
          <p:spPr>
            <a:xfrm>
              <a:off x="4993693" y="1265980"/>
              <a:ext cx="3032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D0C0BBB-250B-594C-919C-0EDA107BF568}"/>
                </a:ext>
              </a:extLst>
            </p:cNvPr>
            <p:cNvSpPr txBox="1"/>
            <p:nvPr/>
          </p:nvSpPr>
          <p:spPr>
            <a:xfrm>
              <a:off x="5416568" y="1275667"/>
              <a:ext cx="2904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9981D1C-E846-004A-B7ED-CEBB0941B6B8}"/>
                </a:ext>
              </a:extLst>
            </p:cNvPr>
            <p:cNvSpPr txBox="1"/>
            <p:nvPr/>
          </p:nvSpPr>
          <p:spPr>
            <a:xfrm>
              <a:off x="5145337" y="916842"/>
              <a:ext cx="4812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1:2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0A1A387-6B03-F74A-93DF-8111F9794E07}"/>
              </a:ext>
            </a:extLst>
          </p:cNvPr>
          <p:cNvGrpSpPr/>
          <p:nvPr/>
        </p:nvGrpSpPr>
        <p:grpSpPr>
          <a:xfrm>
            <a:off x="1494345" y="1743586"/>
            <a:ext cx="925135" cy="2545659"/>
            <a:chOff x="1494345" y="1743586"/>
            <a:chExt cx="925135" cy="2545659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1F680F6-4FA0-4448-B2B3-231EFAA8D674}"/>
                </a:ext>
              </a:extLst>
            </p:cNvPr>
            <p:cNvCxnSpPr>
              <a:cxnSpLocks/>
            </p:cNvCxnSpPr>
            <p:nvPr/>
          </p:nvCxnSpPr>
          <p:spPr>
            <a:xfrm>
              <a:off x="1971054" y="2644679"/>
              <a:ext cx="348135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A40FA53-6A20-A14C-8D03-986D616DCB36}"/>
                </a:ext>
              </a:extLst>
            </p:cNvPr>
            <p:cNvCxnSpPr>
              <a:cxnSpLocks/>
            </p:cNvCxnSpPr>
            <p:nvPr/>
          </p:nvCxnSpPr>
          <p:spPr>
            <a:xfrm>
              <a:off x="1953171" y="3092581"/>
              <a:ext cx="348135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C1F165E-621E-704C-8739-2771286345B5}"/>
                </a:ext>
              </a:extLst>
            </p:cNvPr>
            <p:cNvCxnSpPr>
              <a:cxnSpLocks/>
            </p:cNvCxnSpPr>
            <p:nvPr/>
          </p:nvCxnSpPr>
          <p:spPr>
            <a:xfrm>
              <a:off x="1963555" y="3448080"/>
              <a:ext cx="348135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5AFA2FC-30BB-8748-B76B-F20CA51BB253}"/>
                </a:ext>
              </a:extLst>
            </p:cNvPr>
            <p:cNvCxnSpPr>
              <a:cxnSpLocks/>
            </p:cNvCxnSpPr>
            <p:nvPr/>
          </p:nvCxnSpPr>
          <p:spPr>
            <a:xfrm>
              <a:off x="1952223" y="3950691"/>
              <a:ext cx="348135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499371A-B2B0-4B4C-92F9-90A9459BB818}"/>
                </a:ext>
              </a:extLst>
            </p:cNvPr>
            <p:cNvCxnSpPr>
              <a:cxnSpLocks/>
            </p:cNvCxnSpPr>
            <p:nvPr/>
          </p:nvCxnSpPr>
          <p:spPr>
            <a:xfrm>
              <a:off x="1939762" y="4154928"/>
              <a:ext cx="348135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45CC511-9C3D-F646-8D2D-AA20BDF903CA}"/>
                </a:ext>
              </a:extLst>
            </p:cNvPr>
            <p:cNvSpPr txBox="1"/>
            <p:nvPr/>
          </p:nvSpPr>
          <p:spPr>
            <a:xfrm>
              <a:off x="1542604" y="2488028"/>
              <a:ext cx="4209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63A272B-098B-474E-8995-72B26A5CD006}"/>
                </a:ext>
              </a:extLst>
            </p:cNvPr>
            <p:cNvSpPr txBox="1"/>
            <p:nvPr/>
          </p:nvSpPr>
          <p:spPr>
            <a:xfrm>
              <a:off x="1531272" y="3950691"/>
              <a:ext cx="4209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010B163-21C8-C041-8B1E-D1A6FB7A884E}"/>
                </a:ext>
              </a:extLst>
            </p:cNvPr>
            <p:cNvSpPr txBox="1"/>
            <p:nvPr/>
          </p:nvSpPr>
          <p:spPr>
            <a:xfrm>
              <a:off x="1542604" y="3732518"/>
              <a:ext cx="4209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8E9137A-1D0C-614E-AE69-4DA0321DB246}"/>
                </a:ext>
              </a:extLst>
            </p:cNvPr>
            <p:cNvSpPr txBox="1"/>
            <p:nvPr/>
          </p:nvSpPr>
          <p:spPr>
            <a:xfrm>
              <a:off x="1550103" y="3286354"/>
              <a:ext cx="4209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2F9D75E-0115-1740-B06C-A3578B9B3287}"/>
                </a:ext>
              </a:extLst>
            </p:cNvPr>
            <p:cNvSpPr txBox="1"/>
            <p:nvPr/>
          </p:nvSpPr>
          <p:spPr>
            <a:xfrm>
              <a:off x="1542604" y="2905576"/>
              <a:ext cx="4209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37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1FFB12F-EC76-8B43-AB27-DE0519187897}"/>
                </a:ext>
              </a:extLst>
            </p:cNvPr>
            <p:cNvSpPr txBox="1"/>
            <p:nvPr/>
          </p:nvSpPr>
          <p:spPr>
            <a:xfrm>
              <a:off x="1494345" y="1743586"/>
              <a:ext cx="9251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0" name="Picture 49" descr="A picture containing water, man, sitting, woman&#10;&#10;Description automatically generated">
            <a:extLst>
              <a:ext uri="{FF2B5EF4-FFF2-40B4-BE49-F238E27FC236}">
                <a16:creationId xmlns:a16="http://schemas.microsoft.com/office/drawing/2014/main" id="{A6318B16-23A9-5340-8AE4-AFC14E7D62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845" r="12491"/>
          <a:stretch/>
        </p:blipFill>
        <p:spPr>
          <a:xfrm>
            <a:off x="7212255" y="1738087"/>
            <a:ext cx="4475395" cy="3281712"/>
          </a:xfrm>
          <a:prstGeom prst="rect">
            <a:avLst/>
          </a:prstGeom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818F160A-721A-284C-B35A-1890E9E7CE63}"/>
              </a:ext>
            </a:extLst>
          </p:cNvPr>
          <p:cNvGrpSpPr/>
          <p:nvPr/>
        </p:nvGrpSpPr>
        <p:grpSpPr>
          <a:xfrm>
            <a:off x="8391063" y="1430389"/>
            <a:ext cx="743567" cy="679054"/>
            <a:chOff x="7751180" y="924341"/>
            <a:chExt cx="743567" cy="679054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3865980-BD83-174F-8C59-6A019AE9972A}"/>
                </a:ext>
              </a:extLst>
            </p:cNvPr>
            <p:cNvSpPr txBox="1"/>
            <p:nvPr/>
          </p:nvSpPr>
          <p:spPr>
            <a:xfrm>
              <a:off x="7751180" y="1234063"/>
              <a:ext cx="3032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01D63D2-BC0A-3349-BC34-2870B71C615B}"/>
                </a:ext>
              </a:extLst>
            </p:cNvPr>
            <p:cNvSpPr txBox="1"/>
            <p:nvPr/>
          </p:nvSpPr>
          <p:spPr>
            <a:xfrm>
              <a:off x="8204283" y="1234063"/>
              <a:ext cx="2904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F94946A-4077-634F-9EBF-8CD315DE2776}"/>
                </a:ext>
              </a:extLst>
            </p:cNvPr>
            <p:cNvSpPr txBox="1"/>
            <p:nvPr/>
          </p:nvSpPr>
          <p:spPr>
            <a:xfrm>
              <a:off x="7868293" y="924341"/>
              <a:ext cx="4812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1:4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21A5163-AD92-4844-8CB1-124511C54C43}"/>
              </a:ext>
            </a:extLst>
          </p:cNvPr>
          <p:cNvGrpSpPr/>
          <p:nvPr/>
        </p:nvGrpSpPr>
        <p:grpSpPr>
          <a:xfrm>
            <a:off x="6725897" y="1847894"/>
            <a:ext cx="925135" cy="2514176"/>
            <a:chOff x="1494345" y="1743586"/>
            <a:chExt cx="925135" cy="2514176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9C8AF70C-63FC-A74C-A1EF-5E1F3817D7E6}"/>
                </a:ext>
              </a:extLst>
            </p:cNvPr>
            <p:cNvCxnSpPr>
              <a:cxnSpLocks/>
            </p:cNvCxnSpPr>
            <p:nvPr/>
          </p:nvCxnSpPr>
          <p:spPr>
            <a:xfrm>
              <a:off x="1971054" y="2644679"/>
              <a:ext cx="348135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BF2D0CFE-78F9-F942-AC66-844F322C0950}"/>
                </a:ext>
              </a:extLst>
            </p:cNvPr>
            <p:cNvCxnSpPr>
              <a:cxnSpLocks/>
            </p:cNvCxnSpPr>
            <p:nvPr/>
          </p:nvCxnSpPr>
          <p:spPr>
            <a:xfrm>
              <a:off x="1971054" y="3261478"/>
              <a:ext cx="348135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6B98302E-C0D8-0A41-81F7-8FEED6F95B7F}"/>
                </a:ext>
              </a:extLst>
            </p:cNvPr>
            <p:cNvCxnSpPr>
              <a:cxnSpLocks/>
            </p:cNvCxnSpPr>
            <p:nvPr/>
          </p:nvCxnSpPr>
          <p:spPr>
            <a:xfrm>
              <a:off x="1963555" y="3547713"/>
              <a:ext cx="348135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120AB2BC-EC1D-5043-A365-11AA5F693221}"/>
                </a:ext>
              </a:extLst>
            </p:cNvPr>
            <p:cNvCxnSpPr>
              <a:cxnSpLocks/>
            </p:cNvCxnSpPr>
            <p:nvPr/>
          </p:nvCxnSpPr>
          <p:spPr>
            <a:xfrm>
              <a:off x="1963554" y="4119968"/>
              <a:ext cx="348135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5A329986-6CFD-254C-B45D-48E50A16E978}"/>
                </a:ext>
              </a:extLst>
            </p:cNvPr>
            <p:cNvSpPr txBox="1"/>
            <p:nvPr/>
          </p:nvSpPr>
          <p:spPr>
            <a:xfrm>
              <a:off x="1542604" y="2488028"/>
              <a:ext cx="4209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C970A50-D7C0-6D44-846F-DDE5C2FC7BC5}"/>
                </a:ext>
              </a:extLst>
            </p:cNvPr>
            <p:cNvSpPr txBox="1"/>
            <p:nvPr/>
          </p:nvSpPr>
          <p:spPr>
            <a:xfrm>
              <a:off x="1552526" y="3919208"/>
              <a:ext cx="4209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DD6C4DA-F18D-CC42-9AC8-3E50831DC277}"/>
                </a:ext>
              </a:extLst>
            </p:cNvPr>
            <p:cNvSpPr txBox="1"/>
            <p:nvPr/>
          </p:nvSpPr>
          <p:spPr>
            <a:xfrm>
              <a:off x="1540555" y="3328769"/>
              <a:ext cx="4209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E2F89F84-7A54-C447-B7FC-8D1E7DAE27A8}"/>
                </a:ext>
              </a:extLst>
            </p:cNvPr>
            <p:cNvSpPr txBox="1"/>
            <p:nvPr/>
          </p:nvSpPr>
          <p:spPr>
            <a:xfrm>
              <a:off x="1587537" y="3036828"/>
              <a:ext cx="4209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37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AA09FE4-6152-9C49-929B-FEA527597B65}"/>
                </a:ext>
              </a:extLst>
            </p:cNvPr>
            <p:cNvSpPr txBox="1"/>
            <p:nvPr/>
          </p:nvSpPr>
          <p:spPr>
            <a:xfrm>
              <a:off x="1494345" y="1743586"/>
              <a:ext cx="9251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1502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0BBB791-A397-9F4B-89D9-0A3CDF609B79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0" t="21753" r="33858" b="11125"/>
          <a:stretch/>
        </p:blipFill>
        <p:spPr bwMode="auto">
          <a:xfrm>
            <a:off x="5040518" y="2194682"/>
            <a:ext cx="2343150" cy="2057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 Box 2">
            <a:extLst>
              <a:ext uri="{FF2B5EF4-FFF2-40B4-BE49-F238E27FC236}">
                <a16:creationId xmlns:a16="http://schemas.microsoft.com/office/drawing/2014/main" id="{B6D023BA-A55C-EC46-94CC-A48557C28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7118" y="3952362"/>
            <a:ext cx="590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 kDa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A59E8D7-88E7-B941-A9BA-115D19C027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7593" y="3781547"/>
            <a:ext cx="590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 kDa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 Box 2">
            <a:extLst>
              <a:ext uri="{FF2B5EF4-FFF2-40B4-BE49-F238E27FC236}">
                <a16:creationId xmlns:a16="http://schemas.microsoft.com/office/drawing/2014/main" id="{9EAEEC4F-D43A-C045-9DEA-F39132ED0D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6168" y="2771897"/>
            <a:ext cx="590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 kDa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AD8E3B43-76FF-5C4A-AB1D-2F036270D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9093" y="1983862"/>
            <a:ext cx="23241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1       2       3         4                    5          6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C        S        P                     P          S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C6787D-1F97-DA4E-8D81-215A305D0F20}"/>
              </a:ext>
            </a:extLst>
          </p:cNvPr>
          <p:cNvSpPr txBox="1"/>
          <p:nvPr/>
        </p:nvSpPr>
        <p:spPr>
          <a:xfrm>
            <a:off x="559398" y="344245"/>
            <a:ext cx="93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98BA22-3968-304A-830C-86F26697C9DC}"/>
              </a:ext>
            </a:extLst>
          </p:cNvPr>
          <p:cNvSpPr/>
          <p:nvPr/>
        </p:nvSpPr>
        <p:spPr>
          <a:xfrm>
            <a:off x="3230880" y="4874138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SDS-PAGE analysis the ploy-L-proline affinity assay.  The second lane is unbound, SEC purified </a:t>
            </a:r>
            <a:r>
              <a:rPr lang="en-A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FhProfilin</a:t>
            </a:r>
            <a:r>
              <a:rPr lang="en-A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used as a positive control.  Lanes 3 and 4 are the supernatant and pellet of the test samples respectively.  Lanes 5 and 6 are the pellet and protein samples of proline incubated with BSA respectively.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698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21FFFDA-3F37-5C41-8576-10EB8BE8F4CD}"/>
              </a:ext>
            </a:extLst>
          </p:cNvPr>
          <p:cNvSpPr txBox="1"/>
          <p:nvPr/>
        </p:nvSpPr>
        <p:spPr>
          <a:xfrm>
            <a:off x="34640" y="2293"/>
            <a:ext cx="93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6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789D2B-5FE7-7840-ACD3-7D6EA9B03399}"/>
              </a:ext>
            </a:extLst>
          </p:cNvPr>
          <p:cNvSpPr/>
          <p:nvPr/>
        </p:nvSpPr>
        <p:spPr>
          <a:xfrm>
            <a:off x="921229" y="5130638"/>
            <a:ext cx="10417331" cy="166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b="1" dirty="0">
                <a:latin typeface="Times New Roman" panose="02020603050405020304" pitchFamily="18" charset="0"/>
                <a:ea typeface="Arial" panose="020B0604020202020204" pitchFamily="34" charset="0"/>
              </a:rPr>
              <a:t>Figure 6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</a:rPr>
              <a:t>. </a:t>
            </a:r>
            <a:r>
              <a:rPr lang="en-US" b="1" dirty="0">
                <a:latin typeface="Times New Roman" panose="02020603050405020304" pitchFamily="18" charset="0"/>
                <a:ea typeface="Arial" panose="020B0604020202020204" pitchFamily="34" charset="0"/>
              </a:rPr>
              <a:t>Western blot analysis of </a:t>
            </a:r>
            <a:r>
              <a:rPr lang="en-US" b="1" dirty="0" err="1">
                <a:latin typeface="Times New Roman" panose="02020603050405020304" pitchFamily="18" charset="0"/>
                <a:ea typeface="Arial" panose="020B0604020202020204" pitchFamily="34" charset="0"/>
              </a:rPr>
              <a:t>FhProfilin</a:t>
            </a:r>
            <a:r>
              <a:rPr lang="en-US" b="1" dirty="0">
                <a:latin typeface="Times New Roman" panose="02020603050405020304" pitchFamily="18" charset="0"/>
                <a:ea typeface="Arial" panose="020B0604020202020204" pitchFamily="34" charset="0"/>
              </a:rPr>
              <a:t> with immune sera.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</a:rPr>
              <a:t> Immune sera from infected ITT (A), Merino (B) and cattle (C) was probed on whole fluke extract (WE), recombinant </a:t>
            </a:r>
            <a:r>
              <a:rPr lang="en-US" i="1" dirty="0" err="1">
                <a:latin typeface="Times New Roman" panose="02020603050405020304" pitchFamily="18" charset="0"/>
                <a:ea typeface="Arial" panose="020B0604020202020204" pitchFamily="34" charset="0"/>
              </a:rPr>
              <a:t>Fh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</a:rPr>
              <a:t>Profilin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</a:rPr>
              <a:t> (P), purified native </a:t>
            </a:r>
            <a:r>
              <a:rPr lang="en-US" i="1" dirty="0" err="1">
                <a:latin typeface="Times New Roman" panose="02020603050405020304" pitchFamily="18" charset="0"/>
                <a:ea typeface="Arial" panose="020B0604020202020204" pitchFamily="34" charset="0"/>
              </a:rPr>
              <a:t>Fh</a:t>
            </a:r>
            <a:r>
              <a:rPr lang="en-US" dirty="0" err="1">
                <a:latin typeface="Times New Roman" panose="02020603050405020304" pitchFamily="18" charset="0"/>
                <a:ea typeface="Arial" panose="020B0604020202020204" pitchFamily="34" charset="0"/>
              </a:rPr>
              <a:t>GST</a:t>
            </a:r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</a:rPr>
              <a:t> (G).</a:t>
            </a:r>
            <a:endParaRPr lang="en-US" sz="16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BCC5B2-2102-244B-9A3C-049D89453D31}"/>
              </a:ext>
            </a:extLst>
          </p:cNvPr>
          <p:cNvSpPr txBox="1"/>
          <p:nvPr/>
        </p:nvSpPr>
        <p:spPr>
          <a:xfrm>
            <a:off x="1003968" y="213979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8DE5C0A-96B6-DB4D-9941-E3C56301A6D3}"/>
              </a:ext>
            </a:extLst>
          </p:cNvPr>
          <p:cNvSpPr txBox="1"/>
          <p:nvPr/>
        </p:nvSpPr>
        <p:spPr>
          <a:xfrm>
            <a:off x="3840577" y="316595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4A9222-E75A-3248-A8C0-3AA4503296AB}"/>
              </a:ext>
            </a:extLst>
          </p:cNvPr>
          <p:cNvSpPr txBox="1"/>
          <p:nvPr/>
        </p:nvSpPr>
        <p:spPr>
          <a:xfrm>
            <a:off x="7368814" y="26357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625005-A0EA-304C-A862-8BAD59486D31}"/>
              </a:ext>
            </a:extLst>
          </p:cNvPr>
          <p:cNvGrpSpPr/>
          <p:nvPr/>
        </p:nvGrpSpPr>
        <p:grpSpPr>
          <a:xfrm>
            <a:off x="3928687" y="328871"/>
            <a:ext cx="2648160" cy="4330583"/>
            <a:chOff x="8516109" y="541069"/>
            <a:chExt cx="2648160" cy="4330583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E9F18C3-1C6C-684B-A96D-372F85DEC102}"/>
                </a:ext>
              </a:extLst>
            </p:cNvPr>
            <p:cNvGrpSpPr/>
            <p:nvPr/>
          </p:nvGrpSpPr>
          <p:grpSpPr>
            <a:xfrm>
              <a:off x="8516109" y="1125736"/>
              <a:ext cx="2648160" cy="3745916"/>
              <a:chOff x="8684787" y="1428708"/>
              <a:chExt cx="2648160" cy="3745916"/>
            </a:xfrm>
          </p:grpSpPr>
          <p:pic>
            <p:nvPicPr>
              <p:cNvPr id="15" name="Content Placeholder 8">
                <a:extLst>
                  <a:ext uri="{FF2B5EF4-FFF2-40B4-BE49-F238E27FC236}">
                    <a16:creationId xmlns:a16="http://schemas.microsoft.com/office/drawing/2014/main" id="{205B2EEB-17F7-E44E-B6FA-74789A8319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604" t="13280" r="12354" b="23788"/>
              <a:stretch/>
            </p:blipFill>
            <p:spPr>
              <a:xfrm>
                <a:off x="8684787" y="1428708"/>
                <a:ext cx="2648160" cy="3730031"/>
              </a:xfrm>
              <a:prstGeom prst="rect">
                <a:avLst/>
              </a:prstGeom>
            </p:spPr>
          </p:pic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9E173F29-061E-C045-8D0D-6355C9850431}"/>
                  </a:ext>
                </a:extLst>
              </p:cNvPr>
              <p:cNvGrpSpPr/>
              <p:nvPr/>
            </p:nvGrpSpPr>
            <p:grpSpPr>
              <a:xfrm>
                <a:off x="8796381" y="2093815"/>
                <a:ext cx="947150" cy="3080809"/>
                <a:chOff x="3180021" y="1358832"/>
                <a:chExt cx="947150" cy="3080809"/>
              </a:xfrm>
            </p:grpSpPr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00453AE7-5295-6040-B8B4-77E1062207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0602" y="1831170"/>
                  <a:ext cx="348135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EE781222-E711-D04D-9488-2B7295B57B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00972" y="2821733"/>
                  <a:ext cx="348135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28EA8FDC-8B33-9449-BE75-B0C7D1B0BA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38486" y="3398431"/>
                  <a:ext cx="348135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F78D4071-7DF8-C549-9651-7844AA0E43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8102" y="3944753"/>
                  <a:ext cx="348135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2FE491E6-DED7-F84F-9B35-F8CFB237E1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31651" y="4270364"/>
                  <a:ext cx="348135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B23B882B-30AE-6C48-A6B3-412774291370}"/>
                    </a:ext>
                  </a:extLst>
                </p:cNvPr>
                <p:cNvSpPr txBox="1"/>
                <p:nvPr/>
              </p:nvSpPr>
              <p:spPr>
                <a:xfrm>
                  <a:off x="3180021" y="1684442"/>
                  <a:ext cx="42095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A82AF456-C9E7-BF49-A31C-ADF13EDE7F44}"/>
                    </a:ext>
                  </a:extLst>
                </p:cNvPr>
                <p:cNvSpPr txBox="1"/>
                <p:nvPr/>
              </p:nvSpPr>
              <p:spPr>
                <a:xfrm>
                  <a:off x="3218653" y="4101087"/>
                  <a:ext cx="42095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</a:t>
                  </a: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7FCFA337-85D3-F54C-8FD5-CB03E991878C}"/>
                    </a:ext>
                  </a:extLst>
                </p:cNvPr>
                <p:cNvSpPr txBox="1"/>
                <p:nvPr/>
              </p:nvSpPr>
              <p:spPr>
                <a:xfrm>
                  <a:off x="3200249" y="3720247"/>
                  <a:ext cx="42095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15</a:t>
                  </a:r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BCC26F54-CA35-F142-AEA1-2ED528912B47}"/>
                    </a:ext>
                  </a:extLst>
                </p:cNvPr>
                <p:cNvSpPr txBox="1"/>
                <p:nvPr/>
              </p:nvSpPr>
              <p:spPr>
                <a:xfrm>
                  <a:off x="3210893" y="3249063"/>
                  <a:ext cx="42095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</a:t>
                  </a:r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772EC3BB-EB60-6347-AFB2-983C2DA3F73D}"/>
                    </a:ext>
                  </a:extLst>
                </p:cNvPr>
                <p:cNvSpPr txBox="1"/>
                <p:nvPr/>
              </p:nvSpPr>
              <p:spPr>
                <a:xfrm>
                  <a:off x="3205168" y="2652456"/>
                  <a:ext cx="42095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37</a:t>
                  </a:r>
                </a:p>
              </p:txBody>
            </p: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C2844047-7393-B34C-9C2E-8E99F86DA2F0}"/>
                    </a:ext>
                  </a:extLst>
                </p:cNvPr>
                <p:cNvSpPr txBox="1"/>
                <p:nvPr/>
              </p:nvSpPr>
              <p:spPr>
                <a:xfrm>
                  <a:off x="3202036" y="1358832"/>
                  <a:ext cx="92513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kDa</a:t>
                  </a:r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08DAF342-78EF-3A4B-A4C3-911E65B3E27A}"/>
                </a:ext>
              </a:extLst>
            </p:cNvPr>
            <p:cNvGrpSpPr/>
            <p:nvPr/>
          </p:nvGrpSpPr>
          <p:grpSpPr>
            <a:xfrm>
              <a:off x="9434303" y="541069"/>
              <a:ext cx="1729966" cy="628335"/>
              <a:chOff x="9434303" y="541069"/>
              <a:chExt cx="1729966" cy="628335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E4065F24-DA48-0344-B6A0-F8D9F671728A}"/>
                  </a:ext>
                </a:extLst>
              </p:cNvPr>
              <p:cNvGrpSpPr/>
              <p:nvPr/>
            </p:nvGrpSpPr>
            <p:grpSpPr>
              <a:xfrm>
                <a:off x="9434303" y="541069"/>
                <a:ext cx="1729966" cy="580864"/>
                <a:chOff x="3451974" y="1120936"/>
                <a:chExt cx="816936" cy="580864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A7986A5C-55EC-C94A-946F-7D7AE44BFC2F}"/>
                    </a:ext>
                  </a:extLst>
                </p:cNvPr>
                <p:cNvSpPr/>
                <p:nvPr/>
              </p:nvSpPr>
              <p:spPr>
                <a:xfrm>
                  <a:off x="3451974" y="1430867"/>
                  <a:ext cx="816936" cy="270933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8734174C-762B-CD45-8246-A65D862592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727773" y="1430867"/>
                  <a:ext cx="0" cy="270933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A492EC79-A1CC-684A-A528-6EBC65E8E803}"/>
                    </a:ext>
                  </a:extLst>
                </p:cNvPr>
                <p:cNvSpPr/>
                <p:nvPr/>
              </p:nvSpPr>
              <p:spPr>
                <a:xfrm>
                  <a:off x="3451974" y="1158632"/>
                  <a:ext cx="816936" cy="270933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C9D40D4E-E999-A34D-9422-0DC750701ED2}"/>
                    </a:ext>
                  </a:extLst>
                </p:cNvPr>
                <p:cNvSpPr txBox="1"/>
                <p:nvPr/>
              </p:nvSpPr>
              <p:spPr>
                <a:xfrm>
                  <a:off x="3668849" y="1120936"/>
                  <a:ext cx="383184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Merino</a:t>
                  </a:r>
                </a:p>
              </p:txBody>
            </p: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8166D784-9DCB-DA43-BB85-F8999DC964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81826" y="1429565"/>
                  <a:ext cx="0" cy="270933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DB76363D-E9F9-CB4D-9EDE-7A22608CF0B3}"/>
                  </a:ext>
                </a:extLst>
              </p:cNvPr>
              <p:cNvSpPr txBox="1"/>
              <p:nvPr/>
            </p:nvSpPr>
            <p:spPr>
              <a:xfrm>
                <a:off x="10033983" y="815887"/>
                <a:ext cx="51488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WE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754BE041-4254-244D-9CA7-1DDBE9835696}"/>
                  </a:ext>
                </a:extLst>
              </p:cNvPr>
              <p:cNvSpPr txBox="1"/>
              <p:nvPr/>
            </p:nvSpPr>
            <p:spPr>
              <a:xfrm>
                <a:off x="9612770" y="815887"/>
                <a:ext cx="32092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D3B2A5FF-CD33-5D46-BFE5-1C4358C59075}"/>
                  </a:ext>
                </a:extLst>
              </p:cNvPr>
              <p:cNvSpPr txBox="1"/>
              <p:nvPr/>
            </p:nvSpPr>
            <p:spPr>
              <a:xfrm>
                <a:off x="10684908" y="830850"/>
                <a:ext cx="34496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G</a:t>
                </a:r>
              </a:p>
            </p:txBody>
          </p: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8619707-390F-E048-89F8-EAF4421E0B76}"/>
              </a:ext>
            </a:extLst>
          </p:cNvPr>
          <p:cNvGrpSpPr/>
          <p:nvPr/>
        </p:nvGrpSpPr>
        <p:grpSpPr>
          <a:xfrm>
            <a:off x="1065802" y="366567"/>
            <a:ext cx="2706749" cy="4340351"/>
            <a:chOff x="8842142" y="1951885"/>
            <a:chExt cx="2706749" cy="4340351"/>
          </a:xfrm>
        </p:grpSpPr>
        <p:pic>
          <p:nvPicPr>
            <p:cNvPr id="40" name="Content Placeholder 8">
              <a:extLst>
                <a:ext uri="{FF2B5EF4-FFF2-40B4-BE49-F238E27FC236}">
                  <a16:creationId xmlns:a16="http://schemas.microsoft.com/office/drawing/2014/main" id="{0EDC5EF6-57F5-944D-9572-288063846E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1" t="18943" r="57008" b="19487"/>
            <a:stretch/>
          </p:blipFill>
          <p:spPr>
            <a:xfrm>
              <a:off x="8842142" y="2562203"/>
              <a:ext cx="2706749" cy="3730033"/>
            </a:xfrm>
            <a:prstGeom prst="rect">
              <a:avLst/>
            </a:prstGeom>
          </p:spPr>
        </p:pic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07468167-E3BA-8848-AA4A-3C5650FA6ABC}"/>
                </a:ext>
              </a:extLst>
            </p:cNvPr>
            <p:cNvGrpSpPr/>
            <p:nvPr/>
          </p:nvGrpSpPr>
          <p:grpSpPr>
            <a:xfrm>
              <a:off x="8856852" y="2233749"/>
              <a:ext cx="958510" cy="3951199"/>
              <a:chOff x="3183580" y="466459"/>
              <a:chExt cx="958510" cy="3951199"/>
            </a:xfrm>
          </p:grpSpPr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5836E733-6577-9E46-90A5-6DD2DCA304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21487" y="1786568"/>
                <a:ext cx="3481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582323FB-1CE3-1348-81B8-39ECCC24DD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04531" y="2688384"/>
                <a:ext cx="3481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1B9D67A2-130D-8646-89F0-D2A40C5885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17172" y="3328845"/>
                <a:ext cx="3481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44D5B06C-A4AB-5447-BD48-5106AEC900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42004" y="3755227"/>
                <a:ext cx="3481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B41BD776-BCA1-D943-ADEE-55E0C30DA0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28101" y="4250987"/>
                <a:ext cx="3481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E3A43F46-624C-5542-AD78-38E5B6929E15}"/>
                  </a:ext>
                </a:extLst>
              </p:cNvPr>
              <p:cNvSpPr txBox="1"/>
              <p:nvPr/>
            </p:nvSpPr>
            <p:spPr>
              <a:xfrm>
                <a:off x="3183580" y="1605920"/>
                <a:ext cx="42095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75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EC3F7002-BB08-7C4B-ACCF-38E2512EECE5}"/>
                  </a:ext>
                </a:extLst>
              </p:cNvPr>
              <p:cNvSpPr txBox="1"/>
              <p:nvPr/>
            </p:nvSpPr>
            <p:spPr>
              <a:xfrm>
                <a:off x="3213662" y="4079104"/>
                <a:ext cx="42095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38A91681-6C7E-D644-A363-6D0C9FBF892D}"/>
                  </a:ext>
                </a:extLst>
              </p:cNvPr>
              <p:cNvSpPr txBox="1"/>
              <p:nvPr/>
            </p:nvSpPr>
            <p:spPr>
              <a:xfrm>
                <a:off x="3196809" y="3621408"/>
                <a:ext cx="42095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15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C180DC90-36AC-5147-906C-701D18D16D4B}"/>
                  </a:ext>
                </a:extLst>
              </p:cNvPr>
              <p:cNvSpPr txBox="1"/>
              <p:nvPr/>
            </p:nvSpPr>
            <p:spPr>
              <a:xfrm>
                <a:off x="3216955" y="3163712"/>
                <a:ext cx="42095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C484A4E-5F7E-AF4C-B7EC-85BD142A61EF}"/>
                  </a:ext>
                </a:extLst>
              </p:cNvPr>
              <p:cNvSpPr txBox="1"/>
              <p:nvPr/>
            </p:nvSpPr>
            <p:spPr>
              <a:xfrm>
                <a:off x="3183580" y="2519107"/>
                <a:ext cx="42095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37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4D64F7F6-5DFF-EC4B-A2BE-930F7F0A5D57}"/>
                  </a:ext>
                </a:extLst>
              </p:cNvPr>
              <p:cNvSpPr txBox="1"/>
              <p:nvPr/>
            </p:nvSpPr>
            <p:spPr>
              <a:xfrm>
                <a:off x="3216955" y="466459"/>
                <a:ext cx="9251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AF0F2D88-7B65-C54B-A0BA-1B86832B682D}"/>
                </a:ext>
              </a:extLst>
            </p:cNvPr>
            <p:cNvGrpSpPr/>
            <p:nvPr/>
          </p:nvGrpSpPr>
          <p:grpSpPr>
            <a:xfrm>
              <a:off x="9778550" y="1951885"/>
              <a:ext cx="1560010" cy="585133"/>
              <a:chOff x="3451974" y="1116667"/>
              <a:chExt cx="1026060" cy="585133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50FDE764-B9E4-2442-84F4-5A61C8ED5364}"/>
                  </a:ext>
                </a:extLst>
              </p:cNvPr>
              <p:cNvSpPr/>
              <p:nvPr/>
            </p:nvSpPr>
            <p:spPr>
              <a:xfrm>
                <a:off x="3451974" y="1430867"/>
                <a:ext cx="1026060" cy="27093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DAEE10E5-2892-D74C-9363-E9ACC49D98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89571" y="1429565"/>
                <a:ext cx="0" cy="27093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BA6F6364-8E77-4345-BC21-6155826F1EA1}"/>
                  </a:ext>
                </a:extLst>
              </p:cNvPr>
              <p:cNvSpPr/>
              <p:nvPr/>
            </p:nvSpPr>
            <p:spPr>
              <a:xfrm>
                <a:off x="3451974" y="1158632"/>
                <a:ext cx="1026060" cy="27093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1F784861-62BC-C34D-8236-2086A3C8FFD3}"/>
                  </a:ext>
                </a:extLst>
              </p:cNvPr>
              <p:cNvSpPr txBox="1"/>
              <p:nvPr/>
            </p:nvSpPr>
            <p:spPr>
              <a:xfrm>
                <a:off x="3803057" y="1116667"/>
                <a:ext cx="32389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ITT</a:t>
                </a:r>
              </a:p>
            </p:txBody>
          </p: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2CE4C336-629B-E74B-A227-1C7FB0EF4D8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58014" y="1429565"/>
                <a:ext cx="0" cy="27093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8B0680D-97A4-D94E-9335-7BFE29A6DE7C}"/>
                </a:ext>
              </a:extLst>
            </p:cNvPr>
            <p:cNvSpPr txBox="1"/>
            <p:nvPr/>
          </p:nvSpPr>
          <p:spPr>
            <a:xfrm>
              <a:off x="10253300" y="2238921"/>
              <a:ext cx="51488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WE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B6F2C3D-5F2E-C544-B9C1-8D28581460BF}"/>
                </a:ext>
              </a:extLst>
            </p:cNvPr>
            <p:cNvSpPr txBox="1"/>
            <p:nvPr/>
          </p:nvSpPr>
          <p:spPr>
            <a:xfrm flipH="1">
              <a:off x="9837752" y="2230972"/>
              <a:ext cx="3932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8897E6B-F867-904F-AD0F-C34A2F375519}"/>
                </a:ext>
              </a:extLst>
            </p:cNvPr>
            <p:cNvSpPr txBox="1"/>
            <p:nvPr/>
          </p:nvSpPr>
          <p:spPr>
            <a:xfrm>
              <a:off x="10849556" y="2239808"/>
              <a:ext cx="34496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54598163-6717-4D4F-94D1-CE2843AD5771}"/>
              </a:ext>
            </a:extLst>
          </p:cNvPr>
          <p:cNvGrpSpPr/>
          <p:nvPr/>
        </p:nvGrpSpPr>
        <p:grpSpPr>
          <a:xfrm>
            <a:off x="7777252" y="288254"/>
            <a:ext cx="2418579" cy="4355315"/>
            <a:chOff x="8587268" y="1017971"/>
            <a:chExt cx="2418579" cy="4355315"/>
          </a:xfrm>
        </p:grpSpPr>
        <p:sp>
          <p:nvSpPr>
            <p:cNvPr id="63" name="TextBox 72">
              <a:extLst>
                <a:ext uri="{FF2B5EF4-FFF2-40B4-BE49-F238E27FC236}">
                  <a16:creationId xmlns:a16="http://schemas.microsoft.com/office/drawing/2014/main" id="{1166BC15-A608-A24A-8CF2-2EF0A702747D}"/>
                </a:ext>
              </a:extLst>
            </p:cNvPr>
            <p:cNvSpPr txBox="1"/>
            <p:nvPr/>
          </p:nvSpPr>
          <p:spPr>
            <a:xfrm>
              <a:off x="9925609" y="1276853"/>
              <a:ext cx="51488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WE</a:t>
              </a:r>
            </a:p>
          </p:txBody>
        </p:sp>
        <p:sp>
          <p:nvSpPr>
            <p:cNvPr id="64" name="TextBox 75">
              <a:extLst>
                <a:ext uri="{FF2B5EF4-FFF2-40B4-BE49-F238E27FC236}">
                  <a16:creationId xmlns:a16="http://schemas.microsoft.com/office/drawing/2014/main" id="{AF706A94-4761-6741-ABA6-CB34201347C4}"/>
                </a:ext>
              </a:extLst>
            </p:cNvPr>
            <p:cNvSpPr txBox="1"/>
            <p:nvPr/>
          </p:nvSpPr>
          <p:spPr>
            <a:xfrm>
              <a:off x="9546420" y="1284928"/>
              <a:ext cx="4008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548169BC-B9FE-F244-8A7A-E83EEB27CF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582" t="6710" r="30811" b="14353"/>
            <a:stretch/>
          </p:blipFill>
          <p:spPr>
            <a:xfrm>
              <a:off x="9003211" y="1593160"/>
              <a:ext cx="2002636" cy="3780126"/>
            </a:xfrm>
            <a:prstGeom prst="rect">
              <a:avLst/>
            </a:prstGeom>
          </p:spPr>
        </p:pic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3B4F20DD-CF9D-E945-9887-592AF08B1082}"/>
                </a:ext>
              </a:extLst>
            </p:cNvPr>
            <p:cNvGrpSpPr/>
            <p:nvPr/>
          </p:nvGrpSpPr>
          <p:grpSpPr>
            <a:xfrm>
              <a:off x="9510904" y="1017971"/>
              <a:ext cx="1422643" cy="563626"/>
              <a:chOff x="9510904" y="1017971"/>
              <a:chExt cx="1422643" cy="563626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65F180B9-DC7F-334B-8A3A-8EF903D9852F}"/>
                  </a:ext>
                </a:extLst>
              </p:cNvPr>
              <p:cNvSpPr/>
              <p:nvPr/>
            </p:nvSpPr>
            <p:spPr>
              <a:xfrm>
                <a:off x="9510904" y="1319132"/>
                <a:ext cx="1422643" cy="26205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34449AF5-46E7-9D46-8B6B-DAE6D8F53B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68902" y="1310664"/>
                <a:ext cx="0" cy="27093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738803CB-45F0-6547-8C91-AE0B81F3280B}"/>
                  </a:ext>
                </a:extLst>
              </p:cNvPr>
              <p:cNvSpPr/>
              <p:nvPr/>
            </p:nvSpPr>
            <p:spPr>
              <a:xfrm>
                <a:off x="9510905" y="1046896"/>
                <a:ext cx="1422642" cy="270933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83" name="TextBox 68">
                <a:extLst>
                  <a:ext uri="{FF2B5EF4-FFF2-40B4-BE49-F238E27FC236}">
                    <a16:creationId xmlns:a16="http://schemas.microsoft.com/office/drawing/2014/main" id="{726F3DBE-850F-2849-99DE-36B4C490914A}"/>
                  </a:ext>
                </a:extLst>
              </p:cNvPr>
              <p:cNvSpPr txBox="1"/>
              <p:nvPr/>
            </p:nvSpPr>
            <p:spPr>
              <a:xfrm>
                <a:off x="9792314" y="1017971"/>
                <a:ext cx="87675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Cattle</a:t>
                </a:r>
              </a:p>
            </p:txBody>
          </p: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3CE0C997-B888-FB47-B65B-628145C6C6E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00702" y="1310664"/>
                <a:ext cx="0" cy="27093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TextBox 76">
              <a:extLst>
                <a:ext uri="{FF2B5EF4-FFF2-40B4-BE49-F238E27FC236}">
                  <a16:creationId xmlns:a16="http://schemas.microsoft.com/office/drawing/2014/main" id="{01CD50E6-2D6A-034F-9ED6-F7524DC13698}"/>
                </a:ext>
              </a:extLst>
            </p:cNvPr>
            <p:cNvSpPr txBox="1"/>
            <p:nvPr/>
          </p:nvSpPr>
          <p:spPr>
            <a:xfrm>
              <a:off x="10484132" y="1276853"/>
              <a:ext cx="4008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0674E623-D6A7-A34A-8DFC-A00651B13A7E}"/>
                </a:ext>
              </a:extLst>
            </p:cNvPr>
            <p:cNvGrpSpPr/>
            <p:nvPr/>
          </p:nvGrpSpPr>
          <p:grpSpPr>
            <a:xfrm>
              <a:off x="8587268" y="1241565"/>
              <a:ext cx="925135" cy="3044832"/>
              <a:chOff x="3142336" y="1365501"/>
              <a:chExt cx="925135" cy="3044832"/>
            </a:xfrm>
          </p:grpSpPr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DF1026BA-2627-8345-B0FF-2ABC1E67C7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46122" y="2508736"/>
                <a:ext cx="3481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A68393A3-B3B6-E846-9082-8F907DED22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47622" y="3039684"/>
                <a:ext cx="3481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B4D26886-1842-CA47-8997-149BC6E484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38486" y="3515211"/>
                <a:ext cx="3481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6B985D70-F787-8A49-8DAE-1DACA4ED16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28102" y="3946079"/>
                <a:ext cx="3481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BF10CA51-3936-BF4A-B62C-5D4E82FB4F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46123" y="4252812"/>
                <a:ext cx="3481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Box 46">
                <a:extLst>
                  <a:ext uri="{FF2B5EF4-FFF2-40B4-BE49-F238E27FC236}">
                    <a16:creationId xmlns:a16="http://schemas.microsoft.com/office/drawing/2014/main" id="{6F9D1A94-286C-3147-A12F-43BCA6E82F10}"/>
                  </a:ext>
                </a:extLst>
              </p:cNvPr>
              <p:cNvSpPr txBox="1"/>
              <p:nvPr/>
            </p:nvSpPr>
            <p:spPr>
              <a:xfrm>
                <a:off x="3192047" y="2349744"/>
                <a:ext cx="42095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75</a:t>
                </a:r>
              </a:p>
            </p:txBody>
          </p:sp>
          <p:sp>
            <p:nvSpPr>
              <p:cNvPr id="75" name="TextBox 47">
                <a:extLst>
                  <a:ext uri="{FF2B5EF4-FFF2-40B4-BE49-F238E27FC236}">
                    <a16:creationId xmlns:a16="http://schemas.microsoft.com/office/drawing/2014/main" id="{80E2A545-DA92-FE45-A541-DA2FCAFF4D99}"/>
                  </a:ext>
                </a:extLst>
              </p:cNvPr>
              <p:cNvSpPr txBox="1"/>
              <p:nvPr/>
            </p:nvSpPr>
            <p:spPr>
              <a:xfrm>
                <a:off x="3210069" y="4071779"/>
                <a:ext cx="42095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76" name="TextBox 48">
                <a:extLst>
                  <a:ext uri="{FF2B5EF4-FFF2-40B4-BE49-F238E27FC236}">
                    <a16:creationId xmlns:a16="http://schemas.microsoft.com/office/drawing/2014/main" id="{BB49294A-14C7-814B-8505-F05D06B31145}"/>
                  </a:ext>
                </a:extLst>
              </p:cNvPr>
              <p:cNvSpPr txBox="1"/>
              <p:nvPr/>
            </p:nvSpPr>
            <p:spPr>
              <a:xfrm>
                <a:off x="3209790" y="3747714"/>
                <a:ext cx="42095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15</a:t>
                </a:r>
              </a:p>
            </p:txBody>
          </p:sp>
          <p:sp>
            <p:nvSpPr>
              <p:cNvPr id="77" name="TextBox 49">
                <a:extLst>
                  <a:ext uri="{FF2B5EF4-FFF2-40B4-BE49-F238E27FC236}">
                    <a16:creationId xmlns:a16="http://schemas.microsoft.com/office/drawing/2014/main" id="{455C22C4-3814-C94D-9091-270D4C7A2483}"/>
                  </a:ext>
                </a:extLst>
              </p:cNvPr>
              <p:cNvSpPr txBox="1"/>
              <p:nvPr/>
            </p:nvSpPr>
            <p:spPr>
              <a:xfrm>
                <a:off x="3218530" y="3333988"/>
                <a:ext cx="42095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25</a:t>
                </a:r>
              </a:p>
            </p:txBody>
          </p:sp>
          <p:sp>
            <p:nvSpPr>
              <p:cNvPr id="78" name="TextBox 50">
                <a:extLst>
                  <a:ext uri="{FF2B5EF4-FFF2-40B4-BE49-F238E27FC236}">
                    <a16:creationId xmlns:a16="http://schemas.microsoft.com/office/drawing/2014/main" id="{4E21655C-3221-4A42-B190-5B0561C250DD}"/>
                  </a:ext>
                </a:extLst>
              </p:cNvPr>
              <p:cNvSpPr txBox="1"/>
              <p:nvPr/>
            </p:nvSpPr>
            <p:spPr>
              <a:xfrm>
                <a:off x="3209790" y="2891174"/>
                <a:ext cx="42095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37</a:t>
                </a:r>
              </a:p>
            </p:txBody>
          </p:sp>
          <p:sp>
            <p:nvSpPr>
              <p:cNvPr id="79" name="TextBox 51">
                <a:extLst>
                  <a:ext uri="{FF2B5EF4-FFF2-40B4-BE49-F238E27FC236}">
                    <a16:creationId xmlns:a16="http://schemas.microsoft.com/office/drawing/2014/main" id="{D2A96B74-C645-364A-B598-1A340D0D7948}"/>
                  </a:ext>
                </a:extLst>
              </p:cNvPr>
              <p:cNvSpPr txBox="1"/>
              <p:nvPr/>
            </p:nvSpPr>
            <p:spPr>
              <a:xfrm>
                <a:off x="3142336" y="1365501"/>
                <a:ext cx="9251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2155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20180</TotalTime>
  <Words>382</Words>
  <Application>Microsoft Macintosh PowerPoint</Application>
  <PresentationFormat>Widescreen</PresentationFormat>
  <Paragraphs>92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Travis Beddoe</dc:creator>
  <cp:lastModifiedBy>Travis Beddoe</cp:lastModifiedBy>
  <cp:revision>13</cp:revision>
  <dcterms:created xsi:type="dcterms:W3CDTF">2020-05-11T06:32:10Z</dcterms:created>
  <dcterms:modified xsi:type="dcterms:W3CDTF">2020-10-26T21:50:33Z</dcterms:modified>
</cp:coreProperties>
</file>